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Folha_de_C_lculo_do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Folha_de_C_lculo_do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Folha_de_C_lculo_do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PT" dirty="0" smtClean="0"/>
              <a:t>Cobertura</a:t>
            </a:r>
            <a:r>
              <a:rPr lang="pt-PT" baseline="0" dirty="0" smtClean="0"/>
              <a:t> Vacinal</a:t>
            </a:r>
            <a:endParaRPr lang="pt-PT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457580367728184"/>
          <c:y val="0.14627667741150951"/>
          <c:w val="0.82542419632271813"/>
          <c:h val="0.56620945040044024"/>
        </c:manualLayout>
      </c:layout>
      <c:lineChart>
        <c:grouping val="standard"/>
        <c:varyColors val="0"/>
        <c:ser>
          <c:idx val="0"/>
          <c:order val="0"/>
          <c:tx>
            <c:strRef>
              <c:f>REGIOES!$A$173</c:f>
              <c:strCache>
                <c:ptCount val="1"/>
                <c:pt idx="0">
                  <c:v>BCG</c:v>
                </c:pt>
              </c:strCache>
            </c:strRef>
          </c:tx>
          <c:spPr>
            <a:ln w="635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REGIOES!$B$172:$G$172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REGIOES!$B$173:$G$173</c:f>
              <c:numCache>
                <c:formatCode>0</c:formatCode>
                <c:ptCount val="6"/>
                <c:pt idx="0">
                  <c:v>88.665979323767203</c:v>
                </c:pt>
                <c:pt idx="1">
                  <c:v>84.460598476114711</c:v>
                </c:pt>
                <c:pt idx="2">
                  <c:v>66.839122298208636</c:v>
                </c:pt>
                <c:pt idx="3">
                  <c:v>34.190722867841721</c:v>
                </c:pt>
                <c:pt idx="4">
                  <c:v>79.806414277861364</c:v>
                </c:pt>
                <c:pt idx="5">
                  <c:v>81.375080874428093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REGIOES!$A$174</c:f>
              <c:strCache>
                <c:ptCount val="1"/>
                <c:pt idx="0">
                  <c:v>VPI</c:v>
                </c:pt>
              </c:strCache>
            </c:strRef>
          </c:tx>
          <c:spPr>
            <a:ln w="63500" cap="rnd">
              <a:solidFill>
                <a:srgbClr val="ED7D31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D7D31">
                  <a:lumMod val="75000"/>
                </a:srgbClr>
              </a:solidFill>
              <a:ln w="9525">
                <a:solidFill>
                  <a:srgbClr val="ED7D31">
                    <a:lumMod val="75000"/>
                  </a:srgbClr>
                </a:solidFill>
              </a:ln>
              <a:effectLst/>
            </c:spPr>
          </c:marker>
          <c:cat>
            <c:numRef>
              <c:f>REGIOES!$B$172:$G$172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REGIOES!$B$174:$G$174</c:f>
              <c:numCache>
                <c:formatCode>0</c:formatCode>
                <c:ptCount val="6"/>
                <c:pt idx="0">
                  <c:v>2.5526471143369838</c:v>
                </c:pt>
                <c:pt idx="1">
                  <c:v>77.311254328873474</c:v>
                </c:pt>
                <c:pt idx="2">
                  <c:v>74.485320922358525</c:v>
                </c:pt>
                <c:pt idx="3">
                  <c:v>66.171261079792373</c:v>
                </c:pt>
                <c:pt idx="4">
                  <c:v>76.425488296957212</c:v>
                </c:pt>
                <c:pt idx="5">
                  <c:v>73.319322919146671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REGIOES!$A$175</c:f>
              <c:strCache>
                <c:ptCount val="1"/>
                <c:pt idx="0">
                  <c:v>VAS-1</c:v>
                </c:pt>
              </c:strCache>
            </c:strRef>
          </c:tx>
          <c:spPr>
            <a:ln w="63500" cap="rnd">
              <a:solidFill>
                <a:srgbClr val="5B9BD5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5B9BD5">
                    <a:lumMod val="75000"/>
                  </a:srgbClr>
                </a:solidFill>
              </a:ln>
              <a:effectLst/>
            </c:spPr>
          </c:marker>
          <c:cat>
            <c:numRef>
              <c:f>REGIOES!$B$172:$G$172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REGIOES!$B$175:$G$175</c:f>
              <c:numCache>
                <c:formatCode>0</c:formatCode>
                <c:ptCount val="6"/>
                <c:pt idx="0">
                  <c:v>79.410391344262763</c:v>
                </c:pt>
                <c:pt idx="1">
                  <c:v>79.413232108980054</c:v>
                </c:pt>
                <c:pt idx="2">
                  <c:v>72.272764533414033</c:v>
                </c:pt>
                <c:pt idx="3">
                  <c:v>63.133951709062245</c:v>
                </c:pt>
                <c:pt idx="4">
                  <c:v>74.818324705471568</c:v>
                </c:pt>
                <c:pt idx="5">
                  <c:v>71.840888942967155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REGIOES!$A$176</c:f>
              <c:strCache>
                <c:ptCount val="1"/>
                <c:pt idx="0">
                  <c:v>VAA</c:v>
                </c:pt>
              </c:strCache>
            </c:strRef>
          </c:tx>
          <c:spPr>
            <a:ln w="63500" cap="rnd">
              <a:solidFill>
                <a:srgbClr val="70AD47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AD47">
                  <a:lumMod val="75000"/>
                </a:srgbClr>
              </a:solidFill>
              <a:ln w="9525">
                <a:solidFill>
                  <a:srgbClr val="70AD47">
                    <a:lumMod val="75000"/>
                  </a:srgbClr>
                </a:solidFill>
              </a:ln>
              <a:effectLst/>
            </c:spPr>
          </c:marker>
          <c:cat>
            <c:numRef>
              <c:f>REGIOES!$B$172:$G$172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REGIOES!$B$176:$G$176</c:f>
              <c:numCache>
                <c:formatCode>0</c:formatCode>
                <c:ptCount val="6"/>
                <c:pt idx="0">
                  <c:v>79.651816402666924</c:v>
                </c:pt>
                <c:pt idx="1">
                  <c:v>78.784293875562327</c:v>
                </c:pt>
                <c:pt idx="2">
                  <c:v>70.667246766730059</c:v>
                </c:pt>
                <c:pt idx="3">
                  <c:v>62.937258481740862</c:v>
                </c:pt>
                <c:pt idx="4">
                  <c:v>70.79548577709032</c:v>
                </c:pt>
                <c:pt idx="5">
                  <c:v>69.601921023692483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41591488"/>
        <c:axId val="-1887120368"/>
      </c:lineChart>
      <c:catAx>
        <c:axId val="-415914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t-PT" dirty="0" smtClean="0"/>
                  <a:t>ANOS</a:t>
                </a:r>
                <a:endParaRPr lang="pt-PT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1887120368"/>
        <c:crosses val="autoZero"/>
        <c:auto val="1"/>
        <c:lblAlgn val="ctr"/>
        <c:lblOffset val="100"/>
        <c:noMultiLvlLbl val="0"/>
      </c:catAx>
      <c:valAx>
        <c:axId val="-1887120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t-PT" dirty="0" smtClean="0"/>
                  <a:t>%</a:t>
                </a:r>
                <a:endParaRPr lang="pt-PT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415914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PT" dirty="0" smtClean="0"/>
              <a:t>Cobertura</a:t>
            </a:r>
            <a:r>
              <a:rPr lang="pt-PT" baseline="0" dirty="0" smtClean="0"/>
              <a:t> Vacinal</a:t>
            </a:r>
            <a:endParaRPr lang="pt-PT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REGIOES!$A$177</c:f>
              <c:strCache>
                <c:ptCount val="1"/>
                <c:pt idx="0">
                  <c:v>VPO-3</c:v>
                </c:pt>
              </c:strCache>
            </c:strRef>
          </c:tx>
          <c:spPr>
            <a:ln w="635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REGIOES!$B$172:$G$172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REGIOES!$B$177:$G$177</c:f>
              <c:numCache>
                <c:formatCode>0</c:formatCode>
                <c:ptCount val="6"/>
                <c:pt idx="0">
                  <c:v>83.736051785606108</c:v>
                </c:pt>
                <c:pt idx="1">
                  <c:v>61.772868834842939</c:v>
                </c:pt>
                <c:pt idx="2">
                  <c:v>63.317033524396862</c:v>
                </c:pt>
                <c:pt idx="3">
                  <c:v>22.816414369279993</c:v>
                </c:pt>
                <c:pt idx="4">
                  <c:v>50.917928719206493</c:v>
                </c:pt>
                <c:pt idx="5">
                  <c:v>75.202091396718544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REGIOES!$A$178</c:f>
              <c:strCache>
                <c:ptCount val="1"/>
                <c:pt idx="0">
                  <c:v>PENTA-3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REGIOES!$B$172:$G$172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REGIOES!$B$178:$G$178</c:f>
              <c:numCache>
                <c:formatCode>0</c:formatCode>
                <c:ptCount val="6"/>
                <c:pt idx="0">
                  <c:v>82.229067344611977</c:v>
                </c:pt>
                <c:pt idx="1">
                  <c:v>78.019938319159948</c:v>
                </c:pt>
                <c:pt idx="2">
                  <c:v>74.326298210229822</c:v>
                </c:pt>
                <c:pt idx="3">
                  <c:v>67.145578694198278</c:v>
                </c:pt>
                <c:pt idx="4">
                  <c:v>74.19151681922169</c:v>
                </c:pt>
                <c:pt idx="5">
                  <c:v>74.096360311278232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REGIOES!$A$179</c:f>
              <c:strCache>
                <c:ptCount val="1"/>
                <c:pt idx="0">
                  <c:v>PCV13-3</c:v>
                </c:pt>
              </c:strCache>
            </c:strRef>
          </c:tx>
          <c:spPr>
            <a:ln w="63500" cap="rnd">
              <a:solidFill>
                <a:srgbClr val="5B9BD5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B9BD5">
                  <a:lumMod val="75000"/>
                </a:srgbClr>
              </a:solidFill>
              <a:ln w="9525">
                <a:solidFill>
                  <a:srgbClr val="5B9BD5">
                    <a:lumMod val="75000"/>
                  </a:srgbClr>
                </a:solidFill>
              </a:ln>
              <a:effectLst/>
            </c:spPr>
          </c:marker>
          <c:cat>
            <c:numRef>
              <c:f>REGIOES!$B$172:$G$172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REGIOES!$B$179:$G$179</c:f>
              <c:numCache>
                <c:formatCode>0</c:formatCode>
                <c:ptCount val="6"/>
                <c:pt idx="0">
                  <c:v>81.853858973588942</c:v>
                </c:pt>
                <c:pt idx="1">
                  <c:v>78.120748992937422</c:v>
                </c:pt>
                <c:pt idx="2">
                  <c:v>73.763602459620586</c:v>
                </c:pt>
                <c:pt idx="3">
                  <c:v>66.079775857782437</c:v>
                </c:pt>
                <c:pt idx="4">
                  <c:v>74.028124201682388</c:v>
                </c:pt>
                <c:pt idx="5">
                  <c:v>73.987712605121786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REGIOES!$A$180</c:f>
              <c:strCache>
                <c:ptCount val="1"/>
                <c:pt idx="0">
                  <c:v>ROTA-2</c:v>
                </c:pt>
              </c:strCache>
            </c:strRef>
          </c:tx>
          <c:spPr>
            <a:ln w="63500" cap="rnd">
              <a:solidFill>
                <a:srgbClr val="70AD47">
                  <a:lumMod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AD47">
                  <a:lumMod val="75000"/>
                </a:srgbClr>
              </a:solidFill>
              <a:ln w="9525">
                <a:solidFill>
                  <a:srgbClr val="70AD47">
                    <a:lumMod val="75000"/>
                  </a:srgbClr>
                </a:solidFill>
              </a:ln>
              <a:effectLst/>
            </c:spPr>
          </c:marker>
          <c:cat>
            <c:numRef>
              <c:f>REGIOES!$B$172:$G$172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REGIOES!$B$180:$G$180</c:f>
              <c:numCache>
                <c:formatCode>0</c:formatCode>
                <c:ptCount val="6"/>
                <c:pt idx="0">
                  <c:v>85.43217815133724</c:v>
                </c:pt>
                <c:pt idx="1">
                  <c:v>81.447501227594287</c:v>
                </c:pt>
                <c:pt idx="2">
                  <c:v>79.467013192697934</c:v>
                </c:pt>
                <c:pt idx="3">
                  <c:v>72.13457280114055</c:v>
                </c:pt>
                <c:pt idx="4">
                  <c:v>75.514151887061317</c:v>
                </c:pt>
                <c:pt idx="5">
                  <c:v>75.852602346237532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887117648"/>
        <c:axId val="-1887121456"/>
      </c:lineChart>
      <c:catAx>
        <c:axId val="-18871176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t-PT" dirty="0" smtClean="0"/>
                  <a:t>ANOS</a:t>
                </a:r>
                <a:endParaRPr lang="pt-PT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1887121456"/>
        <c:crosses val="autoZero"/>
        <c:auto val="1"/>
        <c:lblAlgn val="ctr"/>
        <c:lblOffset val="100"/>
        <c:noMultiLvlLbl val="0"/>
      </c:catAx>
      <c:valAx>
        <c:axId val="-1887121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t-PT" dirty="0" smtClean="0"/>
                  <a:t>%</a:t>
                </a:r>
                <a:endParaRPr lang="pt-PT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18871176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dirty="0" smtClean="0"/>
              <a:t>Cobertura Vacinal 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REGIOES!$A$182</c:f>
              <c:strCache>
                <c:ptCount val="1"/>
                <c:pt idx="0">
                  <c:v>Td2+</c:v>
                </c:pt>
              </c:strCache>
            </c:strRef>
          </c:tx>
          <c:spPr>
            <a:ln w="762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REGIOES!$B$181:$G$181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REGIOES!$B$182:$G$182</c:f>
              <c:numCache>
                <c:formatCode>0</c:formatCode>
                <c:ptCount val="6"/>
                <c:pt idx="0">
                  <c:v>46.640681460068478</c:v>
                </c:pt>
                <c:pt idx="1">
                  <c:v>42.59082048555733</c:v>
                </c:pt>
                <c:pt idx="2">
                  <c:v>36.415385759998841</c:v>
                </c:pt>
                <c:pt idx="3">
                  <c:v>14.890867655005522</c:v>
                </c:pt>
                <c:pt idx="4">
                  <c:v>30.08541407024622</c:v>
                </c:pt>
                <c:pt idx="5">
                  <c:v>86.919675907603988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42039072"/>
        <c:axId val="-42041248"/>
      </c:lineChart>
      <c:catAx>
        <c:axId val="-420390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t-PT" dirty="0" smtClean="0"/>
                  <a:t>ANOS</a:t>
                </a:r>
                <a:endParaRPr lang="pt-PT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42041248"/>
        <c:crosses val="autoZero"/>
        <c:auto val="1"/>
        <c:lblAlgn val="ctr"/>
        <c:lblOffset val="100"/>
        <c:noMultiLvlLbl val="0"/>
      </c:catAx>
      <c:valAx>
        <c:axId val="-42041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t-PT" dirty="0" smtClean="0"/>
                  <a:t>%</a:t>
                </a:r>
                <a:endParaRPr lang="pt-PT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4203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600" b="1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0.53107</cdr:x>
      <cdr:y>0.52367</cdr:y>
    </cdr:from>
    <cdr:to>
      <cdr:x>0.68773</cdr:x>
      <cdr:y>0.57707</cdr:y>
    </cdr:to>
    <cdr:sp macro="" textlink="">
      <cdr:nvSpPr>
        <cdr:cNvPr id="2" name="Retângulo 1"/>
        <cdr:cNvSpPr/>
      </cdr:nvSpPr>
      <cdr:spPr>
        <a:xfrm xmlns:a="http://schemas.openxmlformats.org/drawingml/2006/main">
          <a:off x="3099816" y="2779776"/>
          <a:ext cx="914400" cy="28346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ROTURA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0.26074</cdr:x>
      <cdr:y>0.65458</cdr:y>
    </cdr:from>
    <cdr:to>
      <cdr:x>0.4174</cdr:x>
      <cdr:y>0.70971</cdr:y>
    </cdr:to>
    <cdr:sp macro="" textlink="">
      <cdr:nvSpPr>
        <cdr:cNvPr id="3" name="Retângulo 2"/>
        <cdr:cNvSpPr/>
      </cdr:nvSpPr>
      <cdr:spPr>
        <a:xfrm xmlns:a="http://schemas.openxmlformats.org/drawingml/2006/main">
          <a:off x="1521904" y="3474720"/>
          <a:ext cx="914400" cy="29260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2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ROTURA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0.58488</cdr:x>
      <cdr:y>0.56111</cdr:y>
    </cdr:from>
    <cdr:to>
      <cdr:x>0.7392</cdr:x>
      <cdr:y>0.61036</cdr:y>
    </cdr:to>
    <cdr:sp macro="" textlink="">
      <cdr:nvSpPr>
        <cdr:cNvPr id="2" name="Retângulo 1"/>
        <cdr:cNvSpPr/>
      </cdr:nvSpPr>
      <cdr:spPr>
        <a:xfrm xmlns:a="http://schemas.openxmlformats.org/drawingml/2006/main">
          <a:off x="3470924" y="2916936"/>
          <a:ext cx="915811" cy="256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ROTURA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0.70593</cdr:x>
      <cdr:y>0.19118</cdr:y>
    </cdr:from>
    <cdr:to>
      <cdr:x>0.88482</cdr:x>
      <cdr:y>0.25551</cdr:y>
    </cdr:to>
    <cdr:sp macro="" textlink="">
      <cdr:nvSpPr>
        <cdr:cNvPr id="2" name="Retângulo 1"/>
        <cdr:cNvSpPr/>
      </cdr:nvSpPr>
      <cdr:spPr>
        <a:xfrm xmlns:a="http://schemas.openxmlformats.org/drawingml/2006/main">
          <a:off x="7397496" y="950976"/>
          <a:ext cx="1874520" cy="32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Campanha de Vacinaçao</a:t>
          </a:r>
          <a:endParaRPr lang="en-US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9403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3059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368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002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647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82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003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780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4713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733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565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23AF0-0D4A-4A98-B687-B40B54FDBA77}" type="datetimeFigureOut">
              <a:rPr lang="pt-PT" smtClean="0"/>
              <a:t>20/05/2024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FD12D-103E-4DF2-976C-7559B69F8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683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36192" y="1133855"/>
            <a:ext cx="9131808" cy="237610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Ultimo 6 Ano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8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584" y="91440"/>
            <a:ext cx="11887200" cy="576072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pt-P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Cobertura Vacinal no Último 6 Anos por Antigénios Guiné-Bissau</a:t>
            </a:r>
            <a:endParaRPr lang="pt-P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62920601"/>
              </p:ext>
            </p:extLst>
          </p:nvPr>
        </p:nvGraphicFramePr>
        <p:xfrm>
          <a:off x="182880" y="868680"/>
          <a:ext cx="5836920" cy="5308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Marcador de Posição de Conteúdo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71160640"/>
              </p:ext>
            </p:extLst>
          </p:nvPr>
        </p:nvGraphicFramePr>
        <p:xfrm>
          <a:off x="6163056" y="978408"/>
          <a:ext cx="5934456" cy="5198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Oval 29">
            <a:extLst>
              <a:ext uri="{FF2B5EF4-FFF2-40B4-BE49-F238E27FC236}">
                <a16:creationId xmlns="" xmlns:a16="http://schemas.microsoft.com/office/drawing/2014/main" id="{421BFF7D-8F1F-AAFB-F06D-379FDE746087}"/>
              </a:ext>
            </a:extLst>
          </p:cNvPr>
          <p:cNvSpPr/>
          <p:nvPr/>
        </p:nvSpPr>
        <p:spPr>
          <a:xfrm>
            <a:off x="374904" y="6432804"/>
            <a:ext cx="3720464" cy="32004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DADOS: </a:t>
            </a:r>
            <a:r>
              <a:rPr kumimoji="0" lang="pt-B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SMT</a:t>
            </a:r>
            <a:endParaRPr kumimoji="0" lang="pt-PT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Oval 28">
            <a:extLst>
              <a:ext uri="{FF2B5EF4-FFF2-40B4-BE49-F238E27FC236}">
                <a16:creationId xmlns="" xmlns:a16="http://schemas.microsoft.com/office/drawing/2014/main" id="{9A6739A2-9448-6246-E634-26003DE1F684}"/>
              </a:ext>
            </a:extLst>
          </p:cNvPr>
          <p:cNvSpPr/>
          <p:nvPr/>
        </p:nvSpPr>
        <p:spPr>
          <a:xfrm>
            <a:off x="6821424" y="6432804"/>
            <a:ext cx="4832544" cy="36118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INFORMAÇAO: </a:t>
            </a:r>
            <a:r>
              <a:rPr kumimoji="0" lang="pt-BR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DEP. LOGISTICA</a:t>
            </a:r>
            <a:endParaRPr kumimoji="0" lang="pt-PT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63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3336" y="99949"/>
            <a:ext cx="10515600" cy="677291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pt-P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Cobertura Vacinal Td2+ no Ultimo 6 Ano Guiné-Bissau</a:t>
            </a:r>
            <a:endParaRPr lang="pt-P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1402227"/>
              </p:ext>
            </p:extLst>
          </p:nvPr>
        </p:nvGraphicFramePr>
        <p:xfrm>
          <a:off x="749808" y="896112"/>
          <a:ext cx="10479024" cy="497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803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Posição de Conteú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56011048"/>
              </p:ext>
            </p:extLst>
          </p:nvPr>
        </p:nvGraphicFramePr>
        <p:xfrm>
          <a:off x="219456" y="265173"/>
          <a:ext cx="5755894" cy="5911790"/>
        </p:xfrm>
        <a:graphic>
          <a:graphicData uri="http://schemas.openxmlformats.org/drawingml/2006/table">
            <a:tbl>
              <a:tblPr/>
              <a:tblGrid>
                <a:gridCol w="1304238"/>
                <a:gridCol w="689845"/>
                <a:gridCol w="689845"/>
                <a:gridCol w="689845"/>
                <a:gridCol w="689845"/>
                <a:gridCol w="689845"/>
                <a:gridCol w="1002431"/>
              </a:tblGrid>
              <a:tr h="535756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Ultimos 6 Anos por Antigeneos Regiao  de Bafata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35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5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35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5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5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5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5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5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5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42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Marcador de Posição de Conteú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10973615"/>
              </p:ext>
            </p:extLst>
          </p:nvPr>
        </p:nvGraphicFramePr>
        <p:xfrm>
          <a:off x="6181346" y="310895"/>
          <a:ext cx="5870447" cy="5861299"/>
        </p:xfrm>
        <a:graphic>
          <a:graphicData uri="http://schemas.openxmlformats.org/drawingml/2006/table">
            <a:tbl>
              <a:tblPr/>
              <a:tblGrid>
                <a:gridCol w="1330195"/>
                <a:gridCol w="703574"/>
                <a:gridCol w="703574"/>
                <a:gridCol w="703574"/>
                <a:gridCol w="703574"/>
                <a:gridCol w="703574"/>
                <a:gridCol w="1022382"/>
              </a:tblGrid>
              <a:tr h="53118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Ultimos 6 Anos por Antigeneos Regiao  de Bijagos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3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494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7" name="Oval 29">
            <a:extLst>
              <a:ext uri="{FF2B5EF4-FFF2-40B4-BE49-F238E27FC236}">
                <a16:creationId xmlns="" xmlns:a16="http://schemas.microsoft.com/office/drawing/2014/main" id="{421BFF7D-8F1F-AAFB-F06D-379FDE746087}"/>
              </a:ext>
            </a:extLst>
          </p:cNvPr>
          <p:cNvSpPr/>
          <p:nvPr/>
        </p:nvSpPr>
        <p:spPr>
          <a:xfrm>
            <a:off x="374904" y="6432804"/>
            <a:ext cx="3720464" cy="32004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DADOS: </a:t>
            </a:r>
            <a:r>
              <a:rPr kumimoji="0" lang="pt-B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SMT</a:t>
            </a:r>
            <a:endParaRPr kumimoji="0" lang="pt-PT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Oval 28">
            <a:extLst>
              <a:ext uri="{FF2B5EF4-FFF2-40B4-BE49-F238E27FC236}">
                <a16:creationId xmlns="" xmlns:a16="http://schemas.microsoft.com/office/drawing/2014/main" id="{9A6739A2-9448-6246-E634-26003DE1F684}"/>
              </a:ext>
            </a:extLst>
          </p:cNvPr>
          <p:cNvSpPr/>
          <p:nvPr/>
        </p:nvSpPr>
        <p:spPr>
          <a:xfrm>
            <a:off x="6821424" y="6432804"/>
            <a:ext cx="4832544" cy="36118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INFORMAÇAO: </a:t>
            </a:r>
            <a:r>
              <a:rPr kumimoji="0" lang="pt-BR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DEP. LOGISTICA</a:t>
            </a:r>
            <a:endParaRPr kumimoji="0" lang="pt-PT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40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Posição de Conteú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04006060"/>
              </p:ext>
            </p:extLst>
          </p:nvPr>
        </p:nvGraphicFramePr>
        <p:xfrm>
          <a:off x="128016" y="246888"/>
          <a:ext cx="5847334" cy="6263637"/>
        </p:xfrm>
        <a:graphic>
          <a:graphicData uri="http://schemas.openxmlformats.org/drawingml/2006/table">
            <a:tbl>
              <a:tblPr/>
              <a:tblGrid>
                <a:gridCol w="1324958"/>
                <a:gridCol w="700804"/>
                <a:gridCol w="700804"/>
                <a:gridCol w="700804"/>
                <a:gridCol w="700804"/>
                <a:gridCol w="700804"/>
                <a:gridCol w="1018356"/>
              </a:tblGrid>
              <a:tr h="567642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Ultimos 6 Anos por Antigeneos Regiao  de Biombo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67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7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7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7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7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7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7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76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Marcador de Posição de Conteú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52579564"/>
              </p:ext>
            </p:extLst>
          </p:nvPr>
        </p:nvGraphicFramePr>
        <p:xfrm>
          <a:off x="6227064" y="310895"/>
          <a:ext cx="5797295" cy="6236203"/>
        </p:xfrm>
        <a:graphic>
          <a:graphicData uri="http://schemas.openxmlformats.org/drawingml/2006/table">
            <a:tbl>
              <a:tblPr/>
              <a:tblGrid>
                <a:gridCol w="1313619"/>
                <a:gridCol w="694807"/>
                <a:gridCol w="694807"/>
                <a:gridCol w="694807"/>
                <a:gridCol w="694807"/>
                <a:gridCol w="694807"/>
                <a:gridCol w="1009641"/>
              </a:tblGrid>
              <a:tr h="565156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Ultimos 6 Anos por Antigeneos Regiao  de Bolama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65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565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565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565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565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565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565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565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5846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7" name="Oval 29">
            <a:extLst>
              <a:ext uri="{FF2B5EF4-FFF2-40B4-BE49-F238E27FC236}">
                <a16:creationId xmlns="" xmlns:a16="http://schemas.microsoft.com/office/drawing/2014/main" id="{421BFF7D-8F1F-AAFB-F06D-379FDE746087}"/>
              </a:ext>
            </a:extLst>
          </p:cNvPr>
          <p:cNvSpPr/>
          <p:nvPr/>
        </p:nvSpPr>
        <p:spPr>
          <a:xfrm>
            <a:off x="374904" y="6432804"/>
            <a:ext cx="3720464" cy="32004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DADOS: </a:t>
            </a:r>
            <a:r>
              <a:rPr kumimoji="0" lang="pt-B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SMT</a:t>
            </a:r>
            <a:endParaRPr kumimoji="0" lang="pt-PT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Oval 28">
            <a:extLst>
              <a:ext uri="{FF2B5EF4-FFF2-40B4-BE49-F238E27FC236}">
                <a16:creationId xmlns="" xmlns:a16="http://schemas.microsoft.com/office/drawing/2014/main" id="{9A6739A2-9448-6246-E634-26003DE1F684}"/>
              </a:ext>
            </a:extLst>
          </p:cNvPr>
          <p:cNvSpPr/>
          <p:nvPr/>
        </p:nvSpPr>
        <p:spPr>
          <a:xfrm>
            <a:off x="6821424" y="6432804"/>
            <a:ext cx="4832544" cy="36118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INFORMAÇAO: </a:t>
            </a:r>
            <a:r>
              <a:rPr kumimoji="0" lang="pt-BR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DEP. LOGISTICA</a:t>
            </a:r>
            <a:endParaRPr kumimoji="0" lang="pt-PT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10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Posição de Conteú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4640399"/>
              </p:ext>
            </p:extLst>
          </p:nvPr>
        </p:nvGraphicFramePr>
        <p:xfrm>
          <a:off x="146306" y="246890"/>
          <a:ext cx="5829044" cy="6144771"/>
        </p:xfrm>
        <a:graphic>
          <a:graphicData uri="http://schemas.openxmlformats.org/drawingml/2006/table">
            <a:tbl>
              <a:tblPr/>
              <a:tblGrid>
                <a:gridCol w="1320813"/>
                <a:gridCol w="698612"/>
                <a:gridCol w="698612"/>
                <a:gridCol w="698612"/>
                <a:gridCol w="698612"/>
                <a:gridCol w="698612"/>
                <a:gridCol w="1015171"/>
              </a:tblGrid>
              <a:tr h="55687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Ultimos 6 Anos por Antigeneos Regiao  de Cacheu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5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607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Marcador de Posição de Conteú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34318851"/>
              </p:ext>
            </p:extLst>
          </p:nvPr>
        </p:nvGraphicFramePr>
        <p:xfrm>
          <a:off x="6208775" y="256032"/>
          <a:ext cx="5769868" cy="6144762"/>
        </p:xfrm>
        <a:graphic>
          <a:graphicData uri="http://schemas.openxmlformats.org/drawingml/2006/table">
            <a:tbl>
              <a:tblPr/>
              <a:tblGrid>
                <a:gridCol w="1307404"/>
                <a:gridCol w="691520"/>
                <a:gridCol w="691520"/>
                <a:gridCol w="691520"/>
                <a:gridCol w="691520"/>
                <a:gridCol w="691520"/>
                <a:gridCol w="1004864"/>
              </a:tblGrid>
              <a:tr h="556869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Ultimos 6 Anos por Antigeneos Regiao  de Farim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5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5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5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6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" name="Oval 29">
            <a:extLst>
              <a:ext uri="{FF2B5EF4-FFF2-40B4-BE49-F238E27FC236}">
                <a16:creationId xmlns="" xmlns:a16="http://schemas.microsoft.com/office/drawing/2014/main" id="{421BFF7D-8F1F-AAFB-F06D-379FDE746087}"/>
              </a:ext>
            </a:extLst>
          </p:cNvPr>
          <p:cNvSpPr/>
          <p:nvPr/>
        </p:nvSpPr>
        <p:spPr>
          <a:xfrm>
            <a:off x="374904" y="6432804"/>
            <a:ext cx="3720464" cy="32004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DADOS: </a:t>
            </a:r>
            <a:r>
              <a:rPr kumimoji="0" lang="pt-B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SMT</a:t>
            </a:r>
            <a:endParaRPr kumimoji="0" lang="pt-PT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Oval 28">
            <a:extLst>
              <a:ext uri="{FF2B5EF4-FFF2-40B4-BE49-F238E27FC236}">
                <a16:creationId xmlns="" xmlns:a16="http://schemas.microsoft.com/office/drawing/2014/main" id="{9A6739A2-9448-6246-E634-26003DE1F684}"/>
              </a:ext>
            </a:extLst>
          </p:cNvPr>
          <p:cNvSpPr/>
          <p:nvPr/>
        </p:nvSpPr>
        <p:spPr>
          <a:xfrm>
            <a:off x="6821424" y="6432804"/>
            <a:ext cx="4832544" cy="36118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INFORMAÇAO: </a:t>
            </a:r>
            <a:r>
              <a:rPr kumimoji="0" lang="pt-BR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DEP. LOGISTICA</a:t>
            </a:r>
            <a:endParaRPr kumimoji="0" lang="pt-PT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90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Posição de Conteú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46688365"/>
              </p:ext>
            </p:extLst>
          </p:nvPr>
        </p:nvGraphicFramePr>
        <p:xfrm>
          <a:off x="128016" y="137162"/>
          <a:ext cx="5847334" cy="6181340"/>
        </p:xfrm>
        <a:graphic>
          <a:graphicData uri="http://schemas.openxmlformats.org/drawingml/2006/table">
            <a:tbl>
              <a:tblPr/>
              <a:tblGrid>
                <a:gridCol w="1324958"/>
                <a:gridCol w="700804"/>
                <a:gridCol w="700804"/>
                <a:gridCol w="700804"/>
                <a:gridCol w="700804"/>
                <a:gridCol w="700804"/>
                <a:gridCol w="1018356"/>
              </a:tblGrid>
              <a:tr h="560184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Ultimos 6 Anos por Antigeneos Regiao  de Gabu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60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0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560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560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60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60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60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60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60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79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Marcador de Posição de Conteú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6796296"/>
              </p:ext>
            </p:extLst>
          </p:nvPr>
        </p:nvGraphicFramePr>
        <p:xfrm>
          <a:off x="6227064" y="146305"/>
          <a:ext cx="5806440" cy="6227057"/>
        </p:xfrm>
        <a:graphic>
          <a:graphicData uri="http://schemas.openxmlformats.org/drawingml/2006/table">
            <a:tbl>
              <a:tblPr/>
              <a:tblGrid>
                <a:gridCol w="1315691"/>
                <a:gridCol w="695903"/>
                <a:gridCol w="695903"/>
                <a:gridCol w="695903"/>
                <a:gridCol w="695903"/>
                <a:gridCol w="695903"/>
                <a:gridCol w="1011234"/>
              </a:tblGrid>
              <a:tr h="564327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Ultimos 6 Anos por Antigeneos Regiao  de OIO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64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4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4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4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64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64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64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64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8378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  <p:sp>
        <p:nvSpPr>
          <p:cNvPr id="7" name="Oval 29">
            <a:extLst>
              <a:ext uri="{FF2B5EF4-FFF2-40B4-BE49-F238E27FC236}">
                <a16:creationId xmlns="" xmlns:a16="http://schemas.microsoft.com/office/drawing/2014/main" id="{421BFF7D-8F1F-AAFB-F06D-379FDE746087}"/>
              </a:ext>
            </a:extLst>
          </p:cNvPr>
          <p:cNvSpPr/>
          <p:nvPr/>
        </p:nvSpPr>
        <p:spPr>
          <a:xfrm>
            <a:off x="374904" y="6432804"/>
            <a:ext cx="3720464" cy="32004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DADOS: </a:t>
            </a:r>
            <a:r>
              <a:rPr kumimoji="0" lang="pt-B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SMT</a:t>
            </a:r>
            <a:endParaRPr kumimoji="0" lang="pt-PT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Oval 28">
            <a:extLst>
              <a:ext uri="{FF2B5EF4-FFF2-40B4-BE49-F238E27FC236}">
                <a16:creationId xmlns="" xmlns:a16="http://schemas.microsoft.com/office/drawing/2014/main" id="{9A6739A2-9448-6246-E634-26003DE1F684}"/>
              </a:ext>
            </a:extLst>
          </p:cNvPr>
          <p:cNvSpPr/>
          <p:nvPr/>
        </p:nvSpPr>
        <p:spPr>
          <a:xfrm>
            <a:off x="6821424" y="6432804"/>
            <a:ext cx="4832544" cy="36118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INFORMAÇAO: </a:t>
            </a:r>
            <a:r>
              <a:rPr kumimoji="0" lang="pt-BR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DEP. LOGISTICA</a:t>
            </a:r>
            <a:endParaRPr kumimoji="0" lang="pt-PT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0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Posição de Conteú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90876267"/>
              </p:ext>
            </p:extLst>
          </p:nvPr>
        </p:nvGraphicFramePr>
        <p:xfrm>
          <a:off x="237744" y="100585"/>
          <a:ext cx="5737606" cy="6332221"/>
        </p:xfrm>
        <a:graphic>
          <a:graphicData uri="http://schemas.openxmlformats.org/drawingml/2006/table">
            <a:tbl>
              <a:tblPr/>
              <a:tblGrid>
                <a:gridCol w="1300095"/>
                <a:gridCol w="687653"/>
                <a:gridCol w="687653"/>
                <a:gridCol w="687653"/>
                <a:gridCol w="687653"/>
                <a:gridCol w="687653"/>
                <a:gridCol w="999246"/>
              </a:tblGrid>
              <a:tr h="611302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Ultimos 6 Anos por Antigeneos Regiao  de Quinara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70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0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0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0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0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0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0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0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89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Marcador de Posição de Conteú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1211076"/>
              </p:ext>
            </p:extLst>
          </p:nvPr>
        </p:nvGraphicFramePr>
        <p:xfrm>
          <a:off x="6216650" y="137161"/>
          <a:ext cx="5771136" cy="6327647"/>
        </p:xfrm>
        <a:graphic>
          <a:graphicData uri="http://schemas.openxmlformats.org/drawingml/2006/table">
            <a:tbl>
              <a:tblPr/>
              <a:tblGrid>
                <a:gridCol w="1307691"/>
                <a:gridCol w="691672"/>
                <a:gridCol w="691672"/>
                <a:gridCol w="691672"/>
                <a:gridCol w="691672"/>
                <a:gridCol w="691672"/>
                <a:gridCol w="1005085"/>
              </a:tblGrid>
              <a:tr h="573443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Ultimo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Anos por Antigeneos SAB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73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</a:tr>
              <a:tr h="573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3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3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3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3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3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73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93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" name="Oval 29">
            <a:extLst>
              <a:ext uri="{FF2B5EF4-FFF2-40B4-BE49-F238E27FC236}">
                <a16:creationId xmlns="" xmlns:a16="http://schemas.microsoft.com/office/drawing/2014/main" id="{421BFF7D-8F1F-AAFB-F06D-379FDE746087}"/>
              </a:ext>
            </a:extLst>
          </p:cNvPr>
          <p:cNvSpPr/>
          <p:nvPr/>
        </p:nvSpPr>
        <p:spPr>
          <a:xfrm>
            <a:off x="374904" y="6432804"/>
            <a:ext cx="3720464" cy="32004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DADOS: </a:t>
            </a:r>
            <a:r>
              <a:rPr kumimoji="0" lang="pt-B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SMT</a:t>
            </a:r>
            <a:endParaRPr kumimoji="0" lang="pt-PT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Oval 28">
            <a:extLst>
              <a:ext uri="{FF2B5EF4-FFF2-40B4-BE49-F238E27FC236}">
                <a16:creationId xmlns="" xmlns:a16="http://schemas.microsoft.com/office/drawing/2014/main" id="{9A6739A2-9448-6246-E634-26003DE1F684}"/>
              </a:ext>
            </a:extLst>
          </p:cNvPr>
          <p:cNvSpPr/>
          <p:nvPr/>
        </p:nvSpPr>
        <p:spPr>
          <a:xfrm>
            <a:off x="6821424" y="6565392"/>
            <a:ext cx="4832544" cy="228600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INFORMAÇAO: </a:t>
            </a:r>
            <a:r>
              <a:rPr kumimoji="0" lang="pt-BR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DEP. LOGISTICA</a:t>
            </a:r>
            <a:endParaRPr kumimoji="0" lang="pt-PT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47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Posição de Conteú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81093742"/>
              </p:ext>
            </p:extLst>
          </p:nvPr>
        </p:nvGraphicFramePr>
        <p:xfrm>
          <a:off x="192024" y="320043"/>
          <a:ext cx="7589522" cy="6016751"/>
        </p:xfrm>
        <a:graphic>
          <a:graphicData uri="http://schemas.openxmlformats.org/drawingml/2006/table">
            <a:tbl>
              <a:tblPr/>
              <a:tblGrid>
                <a:gridCol w="1719722"/>
                <a:gridCol w="909606"/>
                <a:gridCol w="909606"/>
                <a:gridCol w="909606"/>
                <a:gridCol w="909606"/>
                <a:gridCol w="909606"/>
                <a:gridCol w="1321770"/>
              </a:tblGrid>
              <a:tr h="85193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Cobertura Vacinal nos </a:t>
                      </a: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Ultimo 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Anos por Antigeneos Regiao de Tombali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14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Antigeneos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BCG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14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VPO-3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14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VPI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14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PENTA-3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14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PCV13-3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14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ROTA-2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14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VAS-1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14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5324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Td2+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" name="Oval 29">
            <a:extLst>
              <a:ext uri="{FF2B5EF4-FFF2-40B4-BE49-F238E27FC236}">
                <a16:creationId xmlns="" xmlns:a16="http://schemas.microsoft.com/office/drawing/2014/main" id="{421BFF7D-8F1F-AAFB-F06D-379FDE746087}"/>
              </a:ext>
            </a:extLst>
          </p:cNvPr>
          <p:cNvSpPr/>
          <p:nvPr/>
        </p:nvSpPr>
        <p:spPr>
          <a:xfrm>
            <a:off x="374904" y="6432804"/>
            <a:ext cx="3720464" cy="32004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DADOS: </a:t>
            </a:r>
            <a:r>
              <a:rPr kumimoji="0" lang="pt-B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SMT</a:t>
            </a:r>
            <a:endParaRPr kumimoji="0" lang="pt-PT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Oval 28">
            <a:extLst>
              <a:ext uri="{FF2B5EF4-FFF2-40B4-BE49-F238E27FC236}">
                <a16:creationId xmlns="" xmlns:a16="http://schemas.microsoft.com/office/drawing/2014/main" id="{9A6739A2-9448-6246-E634-26003DE1F684}"/>
              </a:ext>
            </a:extLst>
          </p:cNvPr>
          <p:cNvSpPr/>
          <p:nvPr/>
        </p:nvSpPr>
        <p:spPr>
          <a:xfrm>
            <a:off x="6821424" y="6432804"/>
            <a:ext cx="4832544" cy="36118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5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FONTE DE INFORMAÇAO: </a:t>
            </a:r>
            <a:r>
              <a:rPr kumimoji="0" lang="pt-BR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DEP. LOGISTICA</a:t>
            </a:r>
            <a:endParaRPr kumimoji="0" lang="pt-PT" sz="105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34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4145</TotalTime>
  <Words>1023</Words>
  <Application>Microsoft Office PowerPoint</Application>
  <PresentationFormat>Ecrã Panorâmico</PresentationFormat>
  <Paragraphs>811</Paragraphs>
  <Slides>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Ultimo 6 Ano</vt:lpstr>
      <vt:lpstr>Cobertura Vacinal no Último 6 Anos por Antigénios Guiné-Bissau</vt:lpstr>
      <vt:lpstr>Cobertura Vacinal Td2+ no Ultimo 6 Ano Guiné-Bissau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Conta Microsoft</dc:creator>
  <cp:lastModifiedBy>Conta Microsoft</cp:lastModifiedBy>
  <cp:revision>33</cp:revision>
  <dcterms:created xsi:type="dcterms:W3CDTF">2024-05-14T12:03:46Z</dcterms:created>
  <dcterms:modified xsi:type="dcterms:W3CDTF">2024-05-20T09:17:24Z</dcterms:modified>
</cp:coreProperties>
</file>