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65" r:id="rId3"/>
    <p:sldId id="287" r:id="rId4"/>
    <p:sldId id="377" r:id="rId5"/>
    <p:sldId id="314" r:id="rId6"/>
    <p:sldId id="323" r:id="rId7"/>
    <p:sldId id="325" r:id="rId8"/>
    <p:sldId id="359" r:id="rId9"/>
    <p:sldId id="360" r:id="rId10"/>
    <p:sldId id="263" r:id="rId11"/>
    <p:sldId id="358" r:id="rId12"/>
    <p:sldId id="288" r:id="rId13"/>
    <p:sldId id="338" r:id="rId14"/>
    <p:sldId id="308" r:id="rId15"/>
    <p:sldId id="341" r:id="rId16"/>
    <p:sldId id="326" r:id="rId17"/>
    <p:sldId id="344" r:id="rId18"/>
    <p:sldId id="339" r:id="rId19"/>
    <p:sldId id="289" r:id="rId20"/>
    <p:sldId id="279" r:id="rId21"/>
    <p:sldId id="269" r:id="rId22"/>
    <p:sldId id="283" r:id="rId23"/>
    <p:sldId id="306" r:id="rId24"/>
    <p:sldId id="278" r:id="rId25"/>
    <p:sldId id="352" r:id="rId26"/>
    <p:sldId id="353" r:id="rId27"/>
    <p:sldId id="369" r:id="rId28"/>
    <p:sldId id="354" r:id="rId29"/>
    <p:sldId id="355" r:id="rId30"/>
    <p:sldId id="356" r:id="rId31"/>
    <p:sldId id="380" r:id="rId32"/>
    <p:sldId id="340" r:id="rId33"/>
    <p:sldId id="281" r:id="rId34"/>
    <p:sldId id="346" r:id="rId35"/>
    <p:sldId id="350" r:id="rId36"/>
    <p:sldId id="318" r:id="rId37"/>
    <p:sldId id="357" r:id="rId38"/>
    <p:sldId id="316" r:id="rId39"/>
    <p:sldId id="348" r:id="rId40"/>
    <p:sldId id="317" r:id="rId41"/>
    <p:sldId id="319" r:id="rId42"/>
    <p:sldId id="320" r:id="rId43"/>
    <p:sldId id="370" r:id="rId44"/>
    <p:sldId id="331" r:id="rId45"/>
    <p:sldId id="371" r:id="rId46"/>
    <p:sldId id="328" r:id="rId47"/>
    <p:sldId id="327" r:id="rId48"/>
    <p:sldId id="329" r:id="rId49"/>
    <p:sldId id="373" r:id="rId50"/>
    <p:sldId id="375" r:id="rId51"/>
    <p:sldId id="376" r:id="rId52"/>
    <p:sldId id="37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8" autoAdjust="0"/>
    <p:restoredTop sz="94106" autoAdjust="0"/>
  </p:normalViewPr>
  <p:slideViewPr>
    <p:cSldViewPr snapToGrid="0">
      <p:cViewPr varScale="1">
        <p:scale>
          <a:sx n="76" d="100"/>
          <a:sy n="76" d="100"/>
        </p:scale>
        <p:origin x="58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\OneDrive\DRS%20BASE%20DE%20CAMPANHA%20RUBEOLA%20E%20VITAMINA%202024%20DEZEMBR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OBS!$A$23</c:f>
              <c:strCache>
                <c:ptCount val="1"/>
                <c:pt idx="0">
                  <c:v>Canal mais ouvida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OBS!$B$22:$L$22</c:f>
              <c:strCache>
                <c:ptCount val="11"/>
                <c:pt idx="0">
                  <c:v>Sensibilizadores</c:v>
                </c:pt>
                <c:pt idx="1">
                  <c:v>Radio</c:v>
                </c:pt>
                <c:pt idx="2">
                  <c:v>Mobilizadores</c:v>
                </c:pt>
                <c:pt idx="3">
                  <c:v>Trabalhador de saude</c:v>
                </c:pt>
                <c:pt idx="4">
                  <c:v>Vizinho</c:v>
                </c:pt>
                <c:pt idx="5">
                  <c:v>Equipa de vacinaçao</c:v>
                </c:pt>
                <c:pt idx="6">
                  <c:v>Outros</c:v>
                </c:pt>
                <c:pt idx="7">
                  <c:v>Lideres religiosos</c:v>
                </c:pt>
                <c:pt idx="8">
                  <c:v>Televisao</c:v>
                </c:pt>
                <c:pt idx="9">
                  <c:v>SMS Orange</c:v>
                </c:pt>
                <c:pt idx="10">
                  <c:v>MTN</c:v>
                </c:pt>
              </c:strCache>
            </c:strRef>
          </c:cat>
          <c:val>
            <c:numRef>
              <c:f>OBS!$B$23:$L$23</c:f>
              <c:numCache>
                <c:formatCode>General</c:formatCode>
                <c:ptCount val="11"/>
                <c:pt idx="0">
                  <c:v>298</c:v>
                </c:pt>
                <c:pt idx="1">
                  <c:v>83</c:v>
                </c:pt>
                <c:pt idx="2">
                  <c:v>51</c:v>
                </c:pt>
                <c:pt idx="3">
                  <c:v>24</c:v>
                </c:pt>
                <c:pt idx="4">
                  <c:v>17</c:v>
                </c:pt>
                <c:pt idx="5">
                  <c:v>14</c:v>
                </c:pt>
                <c:pt idx="6">
                  <c:v>10</c:v>
                </c:pt>
                <c:pt idx="7">
                  <c:v>6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5-4D0E-A4E5-31D9A8955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239963848"/>
        <c:axId val="239964232"/>
      </c:barChart>
      <c:lineChart>
        <c:grouping val="standard"/>
        <c:varyColors val="0"/>
        <c:ser>
          <c:idx val="1"/>
          <c:order val="1"/>
          <c:tx>
            <c:strRef>
              <c:f>OBS!$A$24</c:f>
              <c:strCache>
                <c:ptCount val="1"/>
                <c:pt idx="0">
                  <c:v>Alvo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5-4D0E-A4E5-31D9A8955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OBS!$B$22:$L$22</c:f>
              <c:strCache>
                <c:ptCount val="11"/>
                <c:pt idx="0">
                  <c:v>Sensibilizadores</c:v>
                </c:pt>
                <c:pt idx="1">
                  <c:v>Radio</c:v>
                </c:pt>
                <c:pt idx="2">
                  <c:v>Mobilizadores</c:v>
                </c:pt>
                <c:pt idx="3">
                  <c:v>Trabalhador de saude</c:v>
                </c:pt>
                <c:pt idx="4">
                  <c:v>Vizinho</c:v>
                </c:pt>
                <c:pt idx="5">
                  <c:v>Equipa de vacinaçao</c:v>
                </c:pt>
                <c:pt idx="6">
                  <c:v>Outros</c:v>
                </c:pt>
                <c:pt idx="7">
                  <c:v>Lideres religiosos</c:v>
                </c:pt>
                <c:pt idx="8">
                  <c:v>Televisao</c:v>
                </c:pt>
                <c:pt idx="9">
                  <c:v>SMS Orange</c:v>
                </c:pt>
                <c:pt idx="10">
                  <c:v>MTN</c:v>
                </c:pt>
              </c:strCache>
            </c:strRef>
          </c:cat>
          <c:val>
            <c:numRef>
              <c:f>OBS!$B$24:$L$24</c:f>
              <c:numCache>
                <c:formatCode>General</c:formatCode>
                <c:ptCount val="1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5-4D0E-A4E5-31D9A8955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963848"/>
        <c:axId val="239964232"/>
      </c:lineChart>
      <c:catAx>
        <c:axId val="23996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39964232"/>
        <c:crosses val="autoZero"/>
        <c:auto val="1"/>
        <c:lblAlgn val="ctr"/>
        <c:lblOffset val="100"/>
        <c:noMultiLvlLbl val="0"/>
      </c:catAx>
      <c:valAx>
        <c:axId val="239964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3996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Folha1!$E$3</c:f>
              <c:strCache>
                <c:ptCount val="1"/>
                <c:pt idx="0">
                  <c:v>Cambadju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Folha1!$F$3:$F$16</c:f>
              <c:strCache>
                <c:ptCount val="14"/>
                <c:pt idx="0">
                  <c:v>St. Bantcha</c:v>
                </c:pt>
                <c:pt idx="1">
                  <c:v>St. Mamadu Bobo</c:v>
                </c:pt>
                <c:pt idx="2">
                  <c:v>St. Bambe</c:v>
                </c:pt>
                <c:pt idx="3">
                  <c:v>St. Samba</c:v>
                </c:pt>
                <c:pt idx="4">
                  <c:v>Lenquebembe</c:v>
                </c:pt>
                <c:pt idx="5">
                  <c:v>Cambadju</c:v>
                </c:pt>
                <c:pt idx="6">
                  <c:v>St. Sene</c:v>
                </c:pt>
                <c:pt idx="7">
                  <c:v>Carantaba</c:v>
                </c:pt>
                <c:pt idx="8">
                  <c:v>Dandum Seda</c:v>
                </c:pt>
                <c:pt idx="9">
                  <c:v>Cucuro</c:v>
                </c:pt>
                <c:pt idx="10">
                  <c:v>Sulcoco</c:v>
                </c:pt>
                <c:pt idx="11">
                  <c:v>Madina Tchonde</c:v>
                </c:pt>
                <c:pt idx="12">
                  <c:v>Sare Dembel</c:v>
                </c:pt>
                <c:pt idx="13">
                  <c:v>St. Male</c:v>
                </c:pt>
              </c:strCache>
            </c:strRef>
          </c:cat>
          <c:val>
            <c:numRef>
              <c:f>Folha1!$G$3:$G$16</c:f>
              <c:numCache>
                <c:formatCode>General</c:formatCode>
                <c:ptCount val="14"/>
                <c:pt idx="0">
                  <c:v>52</c:v>
                </c:pt>
                <c:pt idx="1">
                  <c:v>8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12</c:v>
                </c:pt>
                <c:pt idx="6">
                  <c:v>20</c:v>
                </c:pt>
                <c:pt idx="7">
                  <c:v>10</c:v>
                </c:pt>
                <c:pt idx="8">
                  <c:v>9</c:v>
                </c:pt>
                <c:pt idx="9">
                  <c:v>16</c:v>
                </c:pt>
                <c:pt idx="10">
                  <c:v>18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0-4AA8-9C26-30442D0B6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87"/>
        <c:axId val="243788168"/>
        <c:axId val="243788952"/>
      </c:barChart>
      <c:catAx>
        <c:axId val="243788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PT"/>
                  <a:t>Tabancas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88952"/>
        <c:crosses val="autoZero"/>
        <c:auto val="1"/>
        <c:lblAlgn val="ctr"/>
        <c:lblOffset val="100"/>
        <c:noMultiLvlLbl val="0"/>
      </c:catAx>
      <c:valAx>
        <c:axId val="243788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PT"/>
                  <a:t>Nº Vacindados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8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 sz="1800" b="1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Folha2!$C$1</c:f>
              <c:strCache>
                <c:ptCount val="1"/>
                <c:pt idx="0">
                  <c:v>Baixa &lt; 50%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Folha2!$A$2:$A$15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Cambadju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Ga 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Folha2!$C$2:$C$16</c:f>
              <c:numCache>
                <c:formatCode>0%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D-4965-8F83-0F8A6FDEE63B}"/>
            </c:ext>
          </c:extLst>
        </c:ser>
        <c:ser>
          <c:idx val="1"/>
          <c:order val="1"/>
          <c:tx>
            <c:strRef>
              <c:f>Folha2!$D$1</c:f>
              <c:strCache>
                <c:ptCount val="1"/>
                <c:pt idx="0">
                  <c:v>Razoaval (50% a &lt;80%)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2D-4965-8F83-0F8A6FDEE63B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2D-4965-8F83-0F8A6FDEE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Folha2!$A$2:$A$15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Cambadju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Ga 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Folha2!$D$2:$D$16</c:f>
              <c:numCache>
                <c:formatCode>0%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0.72511969904240758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0.71035284994183778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D-4965-8F83-0F8A6FDEE63B}"/>
            </c:ext>
          </c:extLst>
        </c:ser>
        <c:ser>
          <c:idx val="2"/>
          <c:order val="2"/>
          <c:tx>
            <c:strRef>
              <c:f>Folha2!$E$1</c:f>
              <c:strCache>
                <c:ptCount val="1"/>
                <c:pt idx="0">
                  <c:v>Boa (80% a 100%)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2D-4965-8F83-0F8A6FDEE6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2D-4965-8F83-0F8A6FDEE6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2D-4965-8F83-0F8A6FDEE6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2D-4965-8F83-0F8A6FDEE63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2D-4965-8F83-0F8A6FDEE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Folha2!$A$2:$A$15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Cambadju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Ga 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Folha2!$E$2:$E$15</c:f>
              <c:numCache>
                <c:formatCode>0%</c:formatCode>
                <c:ptCount val="14"/>
                <c:pt idx="0">
                  <c:v>#N/A</c:v>
                </c:pt>
                <c:pt idx="1">
                  <c:v>0.99783281733746132</c:v>
                </c:pt>
                <c:pt idx="2">
                  <c:v>0.87239396117900792</c:v>
                </c:pt>
                <c:pt idx="3">
                  <c:v>0.96502624671916015</c:v>
                </c:pt>
                <c:pt idx="4">
                  <c:v>#N/A</c:v>
                </c:pt>
                <c:pt idx="5">
                  <c:v>0.93686780606906173</c:v>
                </c:pt>
                <c:pt idx="6">
                  <c:v>#N/A</c:v>
                </c:pt>
                <c:pt idx="7">
                  <c:v>0.98216421968461121</c:v>
                </c:pt>
                <c:pt idx="8">
                  <c:v>#N/A</c:v>
                </c:pt>
                <c:pt idx="9">
                  <c:v>0.95226692209450836</c:v>
                </c:pt>
                <c:pt idx="10">
                  <c:v>#N/A</c:v>
                </c:pt>
                <c:pt idx="11">
                  <c:v>0.94469696969696959</c:v>
                </c:pt>
                <c:pt idx="12">
                  <c:v>0.99092899593368788</c:v>
                </c:pt>
                <c:pt idx="13">
                  <c:v>0.97342571478687945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D-4965-8F83-0F8A6FDEE63B}"/>
            </c:ext>
          </c:extLst>
        </c:ser>
        <c:ser>
          <c:idx val="3"/>
          <c:order val="3"/>
          <c:tx>
            <c:strRef>
              <c:f>Folha2!$F$1</c:f>
              <c:strCache>
                <c:ptCount val="1"/>
                <c:pt idx="0">
                  <c:v>Alto (&gt; 100%)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2D-4965-8F83-0F8A6FDEE63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2D-4965-8F83-0F8A6FDEE63B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2D-4965-8F83-0F8A6FDEE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Folha2!$A$2:$A$15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Cambadju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Ga 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Folha2!$F$2:$F$16</c:f>
              <c:numCache>
                <c:formatCode>0%</c:formatCode>
                <c:ptCount val="15"/>
                <c:pt idx="0">
                  <c:v>1.0069246570803791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1.1041189931350113</c:v>
                </c:pt>
                <c:pt idx="7">
                  <c:v>#N/A</c:v>
                </c:pt>
                <c:pt idx="8">
                  <c:v>1.2242868359068309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2D-4965-8F83-0F8A6FDEE6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241693640"/>
        <c:axId val="241694024"/>
      </c:barChart>
      <c:lineChart>
        <c:grouping val="standard"/>
        <c:varyColors val="0"/>
        <c:ser>
          <c:idx val="4"/>
          <c:order val="4"/>
          <c:tx>
            <c:strRef>
              <c:f>Folha2!$G$1</c:f>
              <c:strCache>
                <c:ptCount val="1"/>
                <c:pt idx="0">
                  <c:v>Meta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2D-4965-8F83-0F8A6FDEE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Folha2!$A$2:$A$16</c:f>
              <c:strCache>
                <c:ptCount val="15"/>
                <c:pt idx="0">
                  <c:v>Bafata</c:v>
                </c:pt>
                <c:pt idx="1">
                  <c:v>Bambadinca</c:v>
                </c:pt>
                <c:pt idx="2">
                  <c:v>Cambadju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Ga 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  <c:pt idx="14">
                  <c:v>Região</c:v>
                </c:pt>
              </c:strCache>
            </c:strRef>
          </c:cat>
          <c:val>
            <c:numRef>
              <c:f>Folha2!$G$2:$G$16</c:f>
              <c:numCache>
                <c:formatCode>0%</c:formatCode>
                <c:ptCount val="15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2D-4965-8F83-0F8A6FDEE6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1693640"/>
        <c:axId val="241694024"/>
      </c:lineChart>
      <c:catAx>
        <c:axId val="24169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1694024"/>
        <c:crosses val="autoZero"/>
        <c:auto val="1"/>
        <c:lblAlgn val="ctr"/>
        <c:lblOffset val="100"/>
        <c:noMultiLvlLbl val="0"/>
      </c:catAx>
      <c:valAx>
        <c:axId val="2416940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169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42028656"/>
        <c:axId val="242033752"/>
      </c:barChart>
      <c:catAx>
        <c:axId val="2420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42033752"/>
        <c:crosses val="autoZero"/>
        <c:auto val="1"/>
        <c:lblAlgn val="ctr"/>
        <c:lblOffset val="100"/>
        <c:noMultiLvlLbl val="0"/>
      </c:catAx>
      <c:valAx>
        <c:axId val="242033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42028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491474280000721E-2"/>
          <c:y val="9.1323677132950989E-2"/>
          <c:w val="0.89503687039120106"/>
          <c:h val="0.51353704243759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Folha1!$G$3</c:f>
              <c:strCache>
                <c:ptCount val="1"/>
                <c:pt idx="0">
                  <c:v>MASC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Folha1!$F$4:$F$17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Gã-Ture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Folha1!$G$4:$G$17</c:f>
              <c:numCache>
                <c:formatCode>0%</c:formatCode>
                <c:ptCount val="14"/>
                <c:pt idx="0">
                  <c:v>0.46882300681122702</c:v>
                </c:pt>
                <c:pt idx="1">
                  <c:v>0.49407384424449269</c:v>
                </c:pt>
                <c:pt idx="2">
                  <c:v>0.50576843840131847</c:v>
                </c:pt>
                <c:pt idx="3">
                  <c:v>0.47249609029713741</c:v>
                </c:pt>
                <c:pt idx="4">
                  <c:v>0.49887984907440158</c:v>
                </c:pt>
                <c:pt idx="5">
                  <c:v>0.51675353685778114</c:v>
                </c:pt>
                <c:pt idx="6">
                  <c:v>0.51347150259067353</c:v>
                </c:pt>
                <c:pt idx="7">
                  <c:v>0.50459528291440592</c:v>
                </c:pt>
                <c:pt idx="8">
                  <c:v>0.50598546387345023</c:v>
                </c:pt>
                <c:pt idx="9">
                  <c:v>0.50762782900251469</c:v>
                </c:pt>
                <c:pt idx="10">
                  <c:v>0.51255458515283847</c:v>
                </c:pt>
                <c:pt idx="11">
                  <c:v>0.50475426738458018</c:v>
                </c:pt>
                <c:pt idx="12">
                  <c:v>0.50315656565656564</c:v>
                </c:pt>
                <c:pt idx="13">
                  <c:v>0.48896296963690422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0-4F78-9F52-1A295F07DF7C}"/>
            </c:ext>
          </c:extLst>
        </c:ser>
        <c:ser>
          <c:idx val="1"/>
          <c:order val="1"/>
          <c:tx>
            <c:strRef>
              <c:f>Folha1!$H$3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Folha1!$F$4:$F$17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Gã-Ture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Folha1!$H$4:$H$17</c:f>
              <c:numCache>
                <c:formatCode>0%</c:formatCode>
                <c:ptCount val="14"/>
                <c:pt idx="0">
                  <c:v>0.53117699318877298</c:v>
                </c:pt>
                <c:pt idx="1">
                  <c:v>0.50592615575550726</c:v>
                </c:pt>
                <c:pt idx="2">
                  <c:v>0.49423156159868148</c:v>
                </c:pt>
                <c:pt idx="3">
                  <c:v>0.52750390970286254</c:v>
                </c:pt>
                <c:pt idx="4">
                  <c:v>0.50112015092559836</c:v>
                </c:pt>
                <c:pt idx="5">
                  <c:v>0.48324646314221892</c:v>
                </c:pt>
                <c:pt idx="6">
                  <c:v>0.48652849740932641</c:v>
                </c:pt>
                <c:pt idx="7">
                  <c:v>0.49540471708559408</c:v>
                </c:pt>
                <c:pt idx="8">
                  <c:v>0.49401453612654983</c:v>
                </c:pt>
                <c:pt idx="9">
                  <c:v>0.49237217099748531</c:v>
                </c:pt>
                <c:pt idx="10">
                  <c:v>0.48744541484716158</c:v>
                </c:pt>
                <c:pt idx="11">
                  <c:v>0.49524573261541988</c:v>
                </c:pt>
                <c:pt idx="12">
                  <c:v>0.49684343434343436</c:v>
                </c:pt>
                <c:pt idx="13">
                  <c:v>0.51103703036309578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0-4F78-9F52-1A295F07DF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8"/>
        <c:axId val="242035320"/>
        <c:axId val="242031400"/>
      </c:barChart>
      <c:catAx>
        <c:axId val="24203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Area sanitaria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2031400"/>
        <c:crosses val="autoZero"/>
        <c:auto val="1"/>
        <c:lblAlgn val="ctr"/>
        <c:lblOffset val="100"/>
        <c:noMultiLvlLbl val="0"/>
      </c:catAx>
      <c:valAx>
        <c:axId val="2420314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% 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203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Folha1!$Z$3</c:f>
              <c:strCache>
                <c:ptCount val="1"/>
                <c:pt idx="0">
                  <c:v>Vit. A 6 - 59 Meses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Folha1!$Y$4:$Y$17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Gã-Ture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Folha1!$Z$4:$Z$17</c:f>
              <c:numCache>
                <c:formatCode>0%</c:formatCode>
                <c:ptCount val="14"/>
                <c:pt idx="0">
                  <c:v>0.97014256253922715</c:v>
                </c:pt>
                <c:pt idx="1">
                  <c:v>0.744470509383378</c:v>
                </c:pt>
                <c:pt idx="2">
                  <c:v>0.7816147859922179</c:v>
                </c:pt>
                <c:pt idx="3">
                  <c:v>0.63629905878174386</c:v>
                </c:pt>
                <c:pt idx="4">
                  <c:v>0.6834798704303563</c:v>
                </c:pt>
                <c:pt idx="5">
                  <c:v>0.95233600755073144</c:v>
                </c:pt>
                <c:pt idx="6">
                  <c:v>1.0913312693498451</c:v>
                </c:pt>
                <c:pt idx="7">
                  <c:v>0.84490876986462626</c:v>
                </c:pt>
                <c:pt idx="8">
                  <c:v>1.0594900849858357</c:v>
                </c:pt>
                <c:pt idx="9">
                  <c:v>0.90410367170626349</c:v>
                </c:pt>
                <c:pt idx="10">
                  <c:v>0.76128016789087094</c:v>
                </c:pt>
                <c:pt idx="11">
                  <c:v>0.80872876391329818</c:v>
                </c:pt>
                <c:pt idx="12">
                  <c:v>0.96867061812023714</c:v>
                </c:pt>
                <c:pt idx="13">
                  <c:v>0.94729344729344733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0-4EA8-824C-B1C2EA5FAA5A}"/>
            </c:ext>
          </c:extLst>
        </c:ser>
        <c:ser>
          <c:idx val="1"/>
          <c:order val="1"/>
          <c:tx>
            <c:strRef>
              <c:f>Folha1!$AA$3</c:f>
              <c:strCache>
                <c:ptCount val="1"/>
                <c:pt idx="0">
                  <c:v>Alb. 12 - 59 Meses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Folha1!$Y$4:$Y$17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Gã-Ture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Folha1!$AA$4:$AA$17</c:f>
              <c:numCache>
                <c:formatCode>0%</c:formatCode>
                <c:ptCount val="14"/>
                <c:pt idx="0">
                  <c:v>0.87725275710571149</c:v>
                </c:pt>
                <c:pt idx="1">
                  <c:v>0.65717158176943702</c:v>
                </c:pt>
                <c:pt idx="2">
                  <c:v>0.68336575875486383</c:v>
                </c:pt>
                <c:pt idx="3">
                  <c:v>0.57041378085597583</c:v>
                </c:pt>
                <c:pt idx="4">
                  <c:v>0.61198519204072188</c:v>
                </c:pt>
                <c:pt idx="5">
                  <c:v>0.82774893817838602</c:v>
                </c:pt>
                <c:pt idx="6">
                  <c:v>0.96749226006191946</c:v>
                </c:pt>
                <c:pt idx="7">
                  <c:v>0.72778104767510299</c:v>
                </c:pt>
                <c:pt idx="8">
                  <c:v>0.94759206798866857</c:v>
                </c:pt>
                <c:pt idx="9">
                  <c:v>0.80431965442764575</c:v>
                </c:pt>
                <c:pt idx="10">
                  <c:v>0.67576075550891923</c:v>
                </c:pt>
                <c:pt idx="11">
                  <c:v>0.70913884007029881</c:v>
                </c:pt>
                <c:pt idx="12">
                  <c:v>0.84335309060118546</c:v>
                </c:pt>
                <c:pt idx="13">
                  <c:v>0.83167141500474839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0-4EA8-824C-B1C2EA5FAA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8"/>
        <c:axId val="242032576"/>
        <c:axId val="242035712"/>
      </c:barChart>
      <c:catAx>
        <c:axId val="24203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PT" dirty="0"/>
                  <a:t>Áreas</a:t>
                </a:r>
                <a:r>
                  <a:rPr lang="pt-PT" baseline="0" dirty="0"/>
                  <a:t> sanitárias</a:t>
                </a:r>
                <a:endParaRPr lang="pt-P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2035712"/>
        <c:crosses val="autoZero"/>
        <c:auto val="1"/>
        <c:lblAlgn val="ctr"/>
        <c:lblOffset val="100"/>
        <c:noMultiLvlLbl val="0"/>
      </c:catAx>
      <c:valAx>
        <c:axId val="242035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PT" dirty="0"/>
                  <a:t>% 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203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Folha2!$C$18</c:f>
              <c:strCache>
                <c:ptCount val="1"/>
                <c:pt idx="0">
                  <c:v>Baixa &lt; 50%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Folha2!$A$19:$A$32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Sare Bacar</c:v>
                </c:pt>
                <c:pt idx="3">
                  <c:v>Bambadinca</c:v>
                </c:pt>
                <c:pt idx="4">
                  <c:v>Bafata</c:v>
                </c:pt>
                <c:pt idx="5">
                  <c:v>Cambaju</c:v>
                </c:pt>
                <c:pt idx="6">
                  <c:v>Geba</c:v>
                </c:pt>
                <c:pt idx="7">
                  <c:v>Tantam Cosse</c:v>
                </c:pt>
                <c:pt idx="8">
                  <c:v>Gã-Ture</c:v>
                </c:pt>
                <c:pt idx="9">
                  <c:v>Xitole</c:v>
                </c:pt>
                <c:pt idx="10">
                  <c:v>Ga Mamudo</c:v>
                </c:pt>
                <c:pt idx="11">
                  <c:v>Ga Carnes</c:v>
                </c:pt>
                <c:pt idx="12">
                  <c:v>Fajonquito</c:v>
                </c:pt>
                <c:pt idx="13">
                  <c:v>Tendinto</c:v>
                </c:pt>
              </c:strCache>
            </c:strRef>
          </c:cat>
          <c:val>
            <c:numRef>
              <c:f>Folha2!$C$19:$C$32</c:f>
              <c:numCache>
                <c:formatCode>0%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F-4D24-9348-4F216734430D}"/>
            </c:ext>
          </c:extLst>
        </c:ser>
        <c:ser>
          <c:idx val="1"/>
          <c:order val="1"/>
          <c:tx>
            <c:strRef>
              <c:f>Folha2!$D$18</c:f>
              <c:strCache>
                <c:ptCount val="1"/>
                <c:pt idx="0">
                  <c:v>Razoaval (50% a &lt; 80%)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9F-4D24-9348-4F216734430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9F-4D24-9348-4F21673443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9F-4D24-9348-4F216734430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9F-4D24-9348-4F216734430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9F-4D24-9348-4F216734430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9F-4D24-9348-4F2167344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Folha2!$A$19:$A$32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Sare Bacar</c:v>
                </c:pt>
                <c:pt idx="3">
                  <c:v>Bambadinca</c:v>
                </c:pt>
                <c:pt idx="4">
                  <c:v>Bafata</c:v>
                </c:pt>
                <c:pt idx="5">
                  <c:v>Cambaju</c:v>
                </c:pt>
                <c:pt idx="6">
                  <c:v>Geba</c:v>
                </c:pt>
                <c:pt idx="7">
                  <c:v>Tantam Cosse</c:v>
                </c:pt>
                <c:pt idx="8">
                  <c:v>Gã-Ture</c:v>
                </c:pt>
                <c:pt idx="9">
                  <c:v>Xitole</c:v>
                </c:pt>
                <c:pt idx="10">
                  <c:v>Ga Mamudo</c:v>
                </c:pt>
                <c:pt idx="11">
                  <c:v>Ga Carnes</c:v>
                </c:pt>
                <c:pt idx="12">
                  <c:v>Fajonquito</c:v>
                </c:pt>
                <c:pt idx="13">
                  <c:v>Tendinto</c:v>
                </c:pt>
              </c:strCache>
            </c:strRef>
          </c:cat>
          <c:val>
            <c:numRef>
              <c:f>Folha2!$D$19:$D$32</c:f>
              <c:numCache>
                <c:formatCode>0%</c:formatCode>
                <c:ptCount val="14"/>
                <c:pt idx="0">
                  <c:v>0.54</c:v>
                </c:pt>
                <c:pt idx="1">
                  <c:v>0.59</c:v>
                </c:pt>
                <c:pt idx="2">
                  <c:v>0.7</c:v>
                </c:pt>
                <c:pt idx="3">
                  <c:v>0.71</c:v>
                </c:pt>
                <c:pt idx="4">
                  <c:v>0.76</c:v>
                </c:pt>
                <c:pt idx="5">
                  <c:v>0.8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9F-4D24-9348-4F216734430D}"/>
            </c:ext>
          </c:extLst>
        </c:ser>
        <c:ser>
          <c:idx val="2"/>
          <c:order val="2"/>
          <c:tx>
            <c:strRef>
              <c:f>Folha2!$E$18</c:f>
              <c:strCache>
                <c:ptCount val="1"/>
                <c:pt idx="0">
                  <c:v>Boa (80% a 100%)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9F-4D24-9348-4F21673443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9F-4D24-9348-4F21673443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9F-4D24-9348-4F21673443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9F-4D24-9348-4F21673443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9F-4D24-9348-4F216734430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9F-4D24-9348-4F216734430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9F-4D24-9348-4F216734430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9F-4D24-9348-4F216734430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9F-4D24-9348-4F2167344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Folha2!$A$19:$A$32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Sare Bacar</c:v>
                </c:pt>
                <c:pt idx="3">
                  <c:v>Bambadinca</c:v>
                </c:pt>
                <c:pt idx="4">
                  <c:v>Bafata</c:v>
                </c:pt>
                <c:pt idx="5">
                  <c:v>Cambaju</c:v>
                </c:pt>
                <c:pt idx="6">
                  <c:v>Geba</c:v>
                </c:pt>
                <c:pt idx="7">
                  <c:v>Tantam Cosse</c:v>
                </c:pt>
                <c:pt idx="8">
                  <c:v>Gã-Ture</c:v>
                </c:pt>
                <c:pt idx="9">
                  <c:v>Xitole</c:v>
                </c:pt>
                <c:pt idx="10">
                  <c:v>Ga Mamudo</c:v>
                </c:pt>
                <c:pt idx="11">
                  <c:v>Ga Carnes</c:v>
                </c:pt>
                <c:pt idx="12">
                  <c:v>Fajonquito</c:v>
                </c:pt>
                <c:pt idx="13">
                  <c:v>Tendinto</c:v>
                </c:pt>
              </c:strCache>
            </c:strRef>
          </c:cat>
          <c:val>
            <c:numRef>
              <c:f>Folha2!$E$19:$E$32</c:f>
              <c:numCache>
                <c:formatCode>0%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0.82</c:v>
                </c:pt>
                <c:pt idx="7">
                  <c:v>0.82</c:v>
                </c:pt>
                <c:pt idx="8">
                  <c:v>0.92</c:v>
                </c:pt>
                <c:pt idx="9">
                  <c:v>0.95</c:v>
                </c:pt>
                <c:pt idx="10">
                  <c:v>0.96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9F-4D24-9348-4F216734430D}"/>
            </c:ext>
          </c:extLst>
        </c:ser>
        <c:ser>
          <c:idx val="3"/>
          <c:order val="3"/>
          <c:tx>
            <c:strRef>
              <c:f>Folha2!$F$18</c:f>
              <c:strCache>
                <c:ptCount val="1"/>
                <c:pt idx="0">
                  <c:v>Alto (&gt; 100%)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F-4D24-9348-4F216734430D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9F-4D24-9348-4F216734430D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9F-4D24-9348-4F2167344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Folha2!$A$19:$A$32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Sare Bacar</c:v>
                </c:pt>
                <c:pt idx="3">
                  <c:v>Bambadinca</c:v>
                </c:pt>
                <c:pt idx="4">
                  <c:v>Bafata</c:v>
                </c:pt>
                <c:pt idx="5">
                  <c:v>Cambaju</c:v>
                </c:pt>
                <c:pt idx="6">
                  <c:v>Geba</c:v>
                </c:pt>
                <c:pt idx="7">
                  <c:v>Tantam Cosse</c:v>
                </c:pt>
                <c:pt idx="8">
                  <c:v>Gã-Ture</c:v>
                </c:pt>
                <c:pt idx="9">
                  <c:v>Xitole</c:v>
                </c:pt>
                <c:pt idx="10">
                  <c:v>Ga Mamudo</c:v>
                </c:pt>
                <c:pt idx="11">
                  <c:v>Ga Carnes</c:v>
                </c:pt>
                <c:pt idx="12">
                  <c:v>Fajonquito</c:v>
                </c:pt>
                <c:pt idx="13">
                  <c:v>Tendinto</c:v>
                </c:pt>
              </c:strCache>
            </c:strRef>
          </c:cat>
          <c:val>
            <c:numRef>
              <c:f>Folha2!$F$19:$F$32</c:f>
              <c:numCache>
                <c:formatCode>0%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1.01</c:v>
                </c:pt>
                <c:pt idx="12">
                  <c:v>1.02</c:v>
                </c:pt>
                <c:pt idx="13">
                  <c:v>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9F-4D24-9348-4F2167344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86"/>
        <c:axId val="242034144"/>
        <c:axId val="242032968"/>
      </c:barChart>
      <c:lineChart>
        <c:grouping val="standard"/>
        <c:varyColors val="0"/>
        <c:ser>
          <c:idx val="4"/>
          <c:order val="4"/>
          <c:tx>
            <c:strRef>
              <c:f>Folha2!$G$18</c:f>
              <c:strCache>
                <c:ptCount val="1"/>
                <c:pt idx="0">
                  <c:v>Meta</c:v>
                </c:pt>
              </c:strCache>
            </c:strRef>
          </c:tx>
          <c:spPr>
            <a:ln w="571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C9F-4D24-9348-4F2167344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Folha2!$A$19:$A$32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Sare Bacar</c:v>
                </c:pt>
                <c:pt idx="3">
                  <c:v>Bambadinca</c:v>
                </c:pt>
                <c:pt idx="4">
                  <c:v>Bafata</c:v>
                </c:pt>
                <c:pt idx="5">
                  <c:v>Cambaju</c:v>
                </c:pt>
                <c:pt idx="6">
                  <c:v>Geba</c:v>
                </c:pt>
                <c:pt idx="7">
                  <c:v>Tantam Cosse</c:v>
                </c:pt>
                <c:pt idx="8">
                  <c:v>Gã-Ture</c:v>
                </c:pt>
                <c:pt idx="9">
                  <c:v>Xitole</c:v>
                </c:pt>
                <c:pt idx="10">
                  <c:v>Ga Mamudo</c:v>
                </c:pt>
                <c:pt idx="11">
                  <c:v>Ga Carnes</c:v>
                </c:pt>
                <c:pt idx="12">
                  <c:v>Fajonquito</c:v>
                </c:pt>
                <c:pt idx="13">
                  <c:v>Tendinto</c:v>
                </c:pt>
              </c:strCache>
            </c:strRef>
          </c:cat>
          <c:val>
            <c:numRef>
              <c:f>Folha2!$G$19:$G$32</c:f>
              <c:numCache>
                <c:formatCode>0%</c:formatCode>
                <c:ptCount val="1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9F-4D24-9348-4F2167344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034144"/>
        <c:axId val="242032968"/>
      </c:lineChart>
      <c:catAx>
        <c:axId val="2420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2032968"/>
        <c:crosses val="autoZero"/>
        <c:auto val="1"/>
        <c:lblAlgn val="ctr"/>
        <c:lblOffset val="100"/>
        <c:noMultiLvlLbl val="0"/>
      </c:catAx>
      <c:valAx>
        <c:axId val="2420329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20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Folha2!$C$36</c:f>
              <c:strCache>
                <c:ptCount val="1"/>
                <c:pt idx="0">
                  <c:v>Baixa &lt; 50%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Folha2!$A$37:$A$50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Bambadinca</c:v>
                </c:pt>
                <c:pt idx="3">
                  <c:v>Sare Bacar</c:v>
                </c:pt>
                <c:pt idx="4">
                  <c:v>Cambaju</c:v>
                </c:pt>
                <c:pt idx="5">
                  <c:v>Tantam Cosse</c:v>
                </c:pt>
                <c:pt idx="6">
                  <c:v>Ga Mamudo</c:v>
                </c:pt>
                <c:pt idx="7">
                  <c:v>Geba</c:v>
                </c:pt>
                <c:pt idx="8">
                  <c:v>Fajonquito</c:v>
                </c:pt>
                <c:pt idx="9">
                  <c:v>Xitole</c:v>
                </c:pt>
                <c:pt idx="10">
                  <c:v>Tendinto</c:v>
                </c:pt>
                <c:pt idx="11">
                  <c:v>Bafata</c:v>
                </c:pt>
                <c:pt idx="12">
                  <c:v>Gã-Ture</c:v>
                </c:pt>
                <c:pt idx="13">
                  <c:v>Ga Carnes</c:v>
                </c:pt>
              </c:strCache>
            </c:strRef>
          </c:cat>
          <c:val>
            <c:numRef>
              <c:f>Folha2!$C$37:$C$50</c:f>
              <c:numCache>
                <c:formatCode>0%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8-448E-89EC-15F66DA52755}"/>
            </c:ext>
          </c:extLst>
        </c:ser>
        <c:ser>
          <c:idx val="1"/>
          <c:order val="1"/>
          <c:tx>
            <c:strRef>
              <c:f>Folha2!$D$36</c:f>
              <c:strCache>
                <c:ptCount val="1"/>
                <c:pt idx="0">
                  <c:v>Razoaval (50% a &lt; 80%)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Folha2!$A$37:$A$50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Bambadinca</c:v>
                </c:pt>
                <c:pt idx="3">
                  <c:v>Sare Bacar</c:v>
                </c:pt>
                <c:pt idx="4">
                  <c:v>Cambaju</c:v>
                </c:pt>
                <c:pt idx="5">
                  <c:v>Tantam Cosse</c:v>
                </c:pt>
                <c:pt idx="6">
                  <c:v>Ga Mamudo</c:v>
                </c:pt>
                <c:pt idx="7">
                  <c:v>Geba</c:v>
                </c:pt>
                <c:pt idx="8">
                  <c:v>Fajonquito</c:v>
                </c:pt>
                <c:pt idx="9">
                  <c:v>Xitole</c:v>
                </c:pt>
                <c:pt idx="10">
                  <c:v>Tendinto</c:v>
                </c:pt>
                <c:pt idx="11">
                  <c:v>Bafata</c:v>
                </c:pt>
                <c:pt idx="12">
                  <c:v>Gã-Ture</c:v>
                </c:pt>
                <c:pt idx="13">
                  <c:v>Ga Carnes</c:v>
                </c:pt>
              </c:strCache>
            </c:strRef>
          </c:cat>
          <c:val>
            <c:numRef>
              <c:f>Folha2!$D$37:$D$50</c:f>
              <c:numCache>
                <c:formatCode>0%</c:formatCode>
                <c:ptCount val="14"/>
                <c:pt idx="0">
                  <c:v>0.65</c:v>
                </c:pt>
                <c:pt idx="1">
                  <c:v>0.7</c:v>
                </c:pt>
                <c:pt idx="2">
                  <c:v>0.75</c:v>
                </c:pt>
                <c:pt idx="3">
                  <c:v>0.77</c:v>
                </c:pt>
                <c:pt idx="4">
                  <c:v>0.78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C8-448E-89EC-15F66DA52755}"/>
            </c:ext>
          </c:extLst>
        </c:ser>
        <c:ser>
          <c:idx val="2"/>
          <c:order val="2"/>
          <c:tx>
            <c:strRef>
              <c:f>Folha2!$E$36</c:f>
              <c:strCache>
                <c:ptCount val="1"/>
                <c:pt idx="0">
                  <c:v>Boa (80% a 100%)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Folha2!$A$37:$A$50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Bambadinca</c:v>
                </c:pt>
                <c:pt idx="3">
                  <c:v>Sare Bacar</c:v>
                </c:pt>
                <c:pt idx="4">
                  <c:v>Cambaju</c:v>
                </c:pt>
                <c:pt idx="5">
                  <c:v>Tantam Cosse</c:v>
                </c:pt>
                <c:pt idx="6">
                  <c:v>Ga Mamudo</c:v>
                </c:pt>
                <c:pt idx="7">
                  <c:v>Geba</c:v>
                </c:pt>
                <c:pt idx="8">
                  <c:v>Fajonquito</c:v>
                </c:pt>
                <c:pt idx="9">
                  <c:v>Xitole</c:v>
                </c:pt>
                <c:pt idx="10">
                  <c:v>Tendinto</c:v>
                </c:pt>
                <c:pt idx="11">
                  <c:v>Bafata</c:v>
                </c:pt>
                <c:pt idx="12">
                  <c:v>Gã-Ture</c:v>
                </c:pt>
                <c:pt idx="13">
                  <c:v>Ga Carnes</c:v>
                </c:pt>
              </c:strCache>
            </c:strRef>
          </c:cat>
          <c:val>
            <c:numRef>
              <c:f>Folha2!$E$37:$E$50</c:f>
              <c:numCache>
                <c:formatCode>0%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0.81</c:v>
                </c:pt>
                <c:pt idx="6">
                  <c:v>0.83</c:v>
                </c:pt>
                <c:pt idx="7">
                  <c:v>0.92</c:v>
                </c:pt>
                <c:pt idx="8">
                  <c:v>0.94</c:v>
                </c:pt>
                <c:pt idx="9">
                  <c:v>0.95</c:v>
                </c:pt>
                <c:pt idx="10">
                  <c:v>0.96</c:v>
                </c:pt>
                <c:pt idx="11">
                  <c:v>1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8-448E-89EC-15F66DA52755}"/>
            </c:ext>
          </c:extLst>
        </c:ser>
        <c:ser>
          <c:idx val="3"/>
          <c:order val="3"/>
          <c:tx>
            <c:strRef>
              <c:f>Folha2!$F$36</c:f>
              <c:strCache>
                <c:ptCount val="1"/>
                <c:pt idx="0">
                  <c:v>Alto (&gt; 100%)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Folha2!$A$37:$A$50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Bambadinca</c:v>
                </c:pt>
                <c:pt idx="3">
                  <c:v>Sare Bacar</c:v>
                </c:pt>
                <c:pt idx="4">
                  <c:v>Cambaju</c:v>
                </c:pt>
                <c:pt idx="5">
                  <c:v>Tantam Cosse</c:v>
                </c:pt>
                <c:pt idx="6">
                  <c:v>Ga Mamudo</c:v>
                </c:pt>
                <c:pt idx="7">
                  <c:v>Geba</c:v>
                </c:pt>
                <c:pt idx="8">
                  <c:v>Fajonquito</c:v>
                </c:pt>
                <c:pt idx="9">
                  <c:v>Xitole</c:v>
                </c:pt>
                <c:pt idx="10">
                  <c:v>Tendinto</c:v>
                </c:pt>
                <c:pt idx="11">
                  <c:v>Bafata</c:v>
                </c:pt>
                <c:pt idx="12">
                  <c:v>Gã-Ture</c:v>
                </c:pt>
                <c:pt idx="13">
                  <c:v>Ga Carnes</c:v>
                </c:pt>
              </c:strCache>
            </c:strRef>
          </c:cat>
          <c:val>
            <c:numRef>
              <c:f>Folha2!$F$37:$F$50</c:f>
              <c:numCache>
                <c:formatCode>0%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1.08</c:v>
                </c:pt>
                <c:pt idx="1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C8-448E-89EC-15F66DA52755}"/>
            </c:ext>
          </c:extLst>
        </c:ser>
        <c:ser>
          <c:idx val="5"/>
          <c:order val="5"/>
          <c:tx>
            <c:strRef>
              <c:f>Folha2!$N$36</c:f>
              <c:strCache>
                <c:ptCount val="1"/>
                <c:pt idx="0">
                  <c:v>Albendazol</c:v>
                </c:pt>
              </c:strCache>
            </c:strRef>
          </c:tx>
          <c:spPr>
            <a:solidFill>
              <a:schemeClr val="accent6"/>
            </a:solidFill>
            <a:ln w="38100">
              <a:solidFill>
                <a:sysClr val="window" lastClr="FFFFFF">
                  <a:lumMod val="9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6C8-448E-89EC-15F66DA5275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C8-448E-89EC-15F66DA5275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6C8-448E-89EC-15F66DA5275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6C8-448E-89EC-15F66DA5275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C8-448E-89EC-15F66DA5275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C8-448E-89EC-15F66DA5275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6C8-448E-89EC-15F66DA5275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C8-448E-89EC-15F66DA5275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6C8-448E-89EC-15F66DA5275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C8-448E-89EC-15F66DA5275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6C8-448E-89EC-15F66DA5275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6C8-448E-89EC-15F66DA52755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6C8-448E-89EC-15F66DA52755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38100"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6C8-448E-89EC-15F66DA52755}"/>
              </c:ext>
            </c:extLst>
          </c:dPt>
          <c:cat>
            <c:strRef>
              <c:f>Folha2!$A$37:$A$50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Bambadinca</c:v>
                </c:pt>
                <c:pt idx="3">
                  <c:v>Sare Bacar</c:v>
                </c:pt>
                <c:pt idx="4">
                  <c:v>Cambaju</c:v>
                </c:pt>
                <c:pt idx="5">
                  <c:v>Tantam Cosse</c:v>
                </c:pt>
                <c:pt idx="6">
                  <c:v>Ga Mamudo</c:v>
                </c:pt>
                <c:pt idx="7">
                  <c:v>Geba</c:v>
                </c:pt>
                <c:pt idx="8">
                  <c:v>Fajonquito</c:v>
                </c:pt>
                <c:pt idx="9">
                  <c:v>Xitole</c:v>
                </c:pt>
                <c:pt idx="10">
                  <c:v>Tendinto</c:v>
                </c:pt>
                <c:pt idx="11">
                  <c:v>Bafata</c:v>
                </c:pt>
                <c:pt idx="12">
                  <c:v>Gã-Ture</c:v>
                </c:pt>
                <c:pt idx="13">
                  <c:v>Ga Carnes</c:v>
                </c:pt>
              </c:strCache>
            </c:strRef>
          </c:cat>
          <c:val>
            <c:numRef>
              <c:f>Folha2!$N$37:$N$50</c:f>
              <c:numCache>
                <c:formatCode>0%</c:formatCode>
                <c:ptCount val="14"/>
                <c:pt idx="0">
                  <c:v>0.65</c:v>
                </c:pt>
                <c:pt idx="1">
                  <c:v>0.7</c:v>
                </c:pt>
                <c:pt idx="2">
                  <c:v>0.75</c:v>
                </c:pt>
                <c:pt idx="3">
                  <c:v>0.77</c:v>
                </c:pt>
                <c:pt idx="4">
                  <c:v>0.78</c:v>
                </c:pt>
                <c:pt idx="5">
                  <c:v>0.81</c:v>
                </c:pt>
                <c:pt idx="6">
                  <c:v>0.83</c:v>
                </c:pt>
                <c:pt idx="7">
                  <c:v>0.92</c:v>
                </c:pt>
                <c:pt idx="8">
                  <c:v>0.94</c:v>
                </c:pt>
                <c:pt idx="9">
                  <c:v>0.95</c:v>
                </c:pt>
                <c:pt idx="10">
                  <c:v>0.96</c:v>
                </c:pt>
                <c:pt idx="11">
                  <c:v>1</c:v>
                </c:pt>
                <c:pt idx="12">
                  <c:v>1.08</c:v>
                </c:pt>
                <c:pt idx="1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C8-448E-89EC-15F66DA52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72"/>
        <c:axId val="243792088"/>
        <c:axId val="243789736"/>
      </c:barChart>
      <c:lineChart>
        <c:grouping val="stacked"/>
        <c:varyColors val="0"/>
        <c:ser>
          <c:idx val="4"/>
          <c:order val="4"/>
          <c:tx>
            <c:strRef>
              <c:f>Folha2!$G$36</c:f>
              <c:strCache>
                <c:ptCount val="1"/>
                <c:pt idx="0">
                  <c:v>Meta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6C8-448E-89EC-15F66DA52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Folha2!$A$37:$A$50</c:f>
              <c:strCache>
                <c:ptCount val="14"/>
                <c:pt idx="0">
                  <c:v>Contuboel</c:v>
                </c:pt>
                <c:pt idx="1">
                  <c:v>Cosse</c:v>
                </c:pt>
                <c:pt idx="2">
                  <c:v>Bambadinca</c:v>
                </c:pt>
                <c:pt idx="3">
                  <c:v>Sare Bacar</c:v>
                </c:pt>
                <c:pt idx="4">
                  <c:v>Cambaju</c:v>
                </c:pt>
                <c:pt idx="5">
                  <c:v>Tantam Cosse</c:v>
                </c:pt>
                <c:pt idx="6">
                  <c:v>Ga Mamudo</c:v>
                </c:pt>
                <c:pt idx="7">
                  <c:v>Geba</c:v>
                </c:pt>
                <c:pt idx="8">
                  <c:v>Fajonquito</c:v>
                </c:pt>
                <c:pt idx="9">
                  <c:v>Xitole</c:v>
                </c:pt>
                <c:pt idx="10">
                  <c:v>Tendinto</c:v>
                </c:pt>
                <c:pt idx="11">
                  <c:v>Bafata</c:v>
                </c:pt>
                <c:pt idx="12">
                  <c:v>Gã-Ture</c:v>
                </c:pt>
                <c:pt idx="13">
                  <c:v>Ga Carnes</c:v>
                </c:pt>
              </c:strCache>
            </c:strRef>
          </c:cat>
          <c:val>
            <c:numRef>
              <c:f>Folha2!$G$37:$G$50</c:f>
              <c:numCache>
                <c:formatCode>0%</c:formatCode>
                <c:ptCount val="1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C8-448E-89EC-15F66DA52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792088"/>
        <c:axId val="243789736"/>
      </c:lineChart>
      <c:catAx>
        <c:axId val="24379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89736"/>
        <c:crosses val="autoZero"/>
        <c:auto val="1"/>
        <c:lblAlgn val="ctr"/>
        <c:lblOffset val="100"/>
        <c:noMultiLvlLbl val="0"/>
      </c:catAx>
      <c:valAx>
        <c:axId val="2437897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9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7150">
      <a:noFill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Folha1!$K$3</c:f>
              <c:strCache>
                <c:ptCount val="1"/>
                <c:pt idx="0">
                  <c:v>MASC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Folha1!$F$4:$F$17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Gã-Ture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Folha1!$K$4:$K$17</c:f>
              <c:numCache>
                <c:formatCode>0%</c:formatCode>
                <c:ptCount val="14"/>
                <c:pt idx="0">
                  <c:v>0.46432951757972202</c:v>
                </c:pt>
                <c:pt idx="1">
                  <c:v>0.49821519632840389</c:v>
                </c:pt>
                <c:pt idx="2">
                  <c:v>0.48896797153024912</c:v>
                </c:pt>
                <c:pt idx="3">
                  <c:v>0.49688667496886674</c:v>
                </c:pt>
                <c:pt idx="4">
                  <c:v>0.52325141776937623</c:v>
                </c:pt>
                <c:pt idx="5">
                  <c:v>0.50969213226909915</c:v>
                </c:pt>
                <c:pt idx="6">
                  <c:v>0.50080000000000002</c:v>
                </c:pt>
                <c:pt idx="7">
                  <c:v>0.50303275374039624</c:v>
                </c:pt>
                <c:pt idx="8">
                  <c:v>0.49925261584454411</c:v>
                </c:pt>
                <c:pt idx="9">
                  <c:v>0.50912996777658437</c:v>
                </c:pt>
                <c:pt idx="10">
                  <c:v>0.50621118012422361</c:v>
                </c:pt>
                <c:pt idx="11">
                  <c:v>0.50475010326311442</c:v>
                </c:pt>
                <c:pt idx="12">
                  <c:v>0.49899598393574296</c:v>
                </c:pt>
                <c:pt idx="13">
                  <c:v>0.49928632600628031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2-4329-90F0-CEE788D040C5}"/>
            </c:ext>
          </c:extLst>
        </c:ser>
        <c:ser>
          <c:idx val="1"/>
          <c:order val="1"/>
          <c:tx>
            <c:strRef>
              <c:f>Folha1!$L$3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Folha1!$F$4:$F$17</c:f>
              <c:strCache>
                <c:ptCount val="14"/>
                <c:pt idx="0">
                  <c:v>Bafata</c:v>
                </c:pt>
                <c:pt idx="1">
                  <c:v>Bambadinca</c:v>
                </c:pt>
                <c:pt idx="2">
                  <c:v>Cambaju</c:v>
                </c:pt>
                <c:pt idx="3">
                  <c:v>Contuboel</c:v>
                </c:pt>
                <c:pt idx="4">
                  <c:v>Cosse</c:v>
                </c:pt>
                <c:pt idx="5">
                  <c:v>Fajonquito</c:v>
                </c:pt>
                <c:pt idx="6">
                  <c:v>Ga Carnes</c:v>
                </c:pt>
                <c:pt idx="7">
                  <c:v>Ga Mamudo</c:v>
                </c:pt>
                <c:pt idx="8">
                  <c:v>Gã-Ture</c:v>
                </c:pt>
                <c:pt idx="9">
                  <c:v>Geba</c:v>
                </c:pt>
                <c:pt idx="10">
                  <c:v>Sare Bacar</c:v>
                </c:pt>
                <c:pt idx="11">
                  <c:v>Tantam Cosse</c:v>
                </c:pt>
                <c:pt idx="12">
                  <c:v>Tendinto</c:v>
                </c:pt>
                <c:pt idx="13">
                  <c:v>Xitole</c:v>
                </c:pt>
              </c:strCache>
            </c:strRef>
          </c:cat>
          <c:val>
            <c:numRef>
              <c:f>Folha1!$L$4:$L$17</c:f>
              <c:numCache>
                <c:formatCode>0%</c:formatCode>
                <c:ptCount val="14"/>
                <c:pt idx="0">
                  <c:v>0.53567048242027804</c:v>
                </c:pt>
                <c:pt idx="1">
                  <c:v>0.50178480367159617</c:v>
                </c:pt>
                <c:pt idx="2">
                  <c:v>0.51103202846975093</c:v>
                </c:pt>
                <c:pt idx="3">
                  <c:v>0.50311332503113326</c:v>
                </c:pt>
                <c:pt idx="4">
                  <c:v>0.47674858223062383</c:v>
                </c:pt>
                <c:pt idx="5">
                  <c:v>0.49030786773090079</c:v>
                </c:pt>
                <c:pt idx="6">
                  <c:v>0.49919999999999998</c:v>
                </c:pt>
                <c:pt idx="7">
                  <c:v>0.4969672462596037</c:v>
                </c:pt>
                <c:pt idx="8">
                  <c:v>0.50074738415545594</c:v>
                </c:pt>
                <c:pt idx="9">
                  <c:v>0.49087003222341569</c:v>
                </c:pt>
                <c:pt idx="10">
                  <c:v>0.49378881987577639</c:v>
                </c:pt>
                <c:pt idx="11">
                  <c:v>0.49524989673688558</c:v>
                </c:pt>
                <c:pt idx="12">
                  <c:v>0.50100401606425704</c:v>
                </c:pt>
                <c:pt idx="13">
                  <c:v>0.50071367399371969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2-4329-90F0-CEE788D04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7"/>
        <c:axId val="243791696"/>
        <c:axId val="243787776"/>
      </c:barChart>
      <c:catAx>
        <c:axId val="2437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87776"/>
        <c:crosses val="autoZero"/>
        <c:auto val="1"/>
        <c:lblAlgn val="ctr"/>
        <c:lblOffset val="100"/>
        <c:noMultiLvlLbl val="0"/>
      </c:catAx>
      <c:valAx>
        <c:axId val="243787776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9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95000"/>
              <a:lumOff val="5000"/>
            </a:schemeClr>
          </a:solidFill>
          <a:latin typeface="Arial Narrow" panose="020B0606020202030204" pitchFamily="34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Folha1!$I$3:$I$8</c:f>
              <c:strCache>
                <c:ptCount val="6"/>
                <c:pt idx="0">
                  <c:v>Demba Seide</c:v>
                </c:pt>
                <c:pt idx="1">
                  <c:v>St. Ganha</c:v>
                </c:pt>
                <c:pt idx="2">
                  <c:v>Sare Bailo</c:v>
                </c:pt>
                <c:pt idx="3">
                  <c:v>St. Adul</c:v>
                </c:pt>
                <c:pt idx="4">
                  <c:v>St. Bacar</c:v>
                </c:pt>
                <c:pt idx="5">
                  <c:v>Sare Aliu</c:v>
                </c:pt>
              </c:strCache>
            </c:strRef>
          </c:cat>
          <c:val>
            <c:numRef>
              <c:f>Folha1!$J$3:$J$8</c:f>
              <c:numCache>
                <c:formatCode>General</c:formatCode>
                <c:ptCount val="6"/>
                <c:pt idx="0">
                  <c:v>54</c:v>
                </c:pt>
                <c:pt idx="1">
                  <c:v>19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2-4BC0-800A-DE4F7E401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785816"/>
        <c:axId val="243790912"/>
      </c:barChart>
      <c:catAx>
        <c:axId val="243785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PT"/>
                  <a:t>Tabancas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90912"/>
        <c:crosses val="autoZero"/>
        <c:auto val="1"/>
        <c:lblAlgn val="ctr"/>
        <c:lblOffset val="100"/>
        <c:noMultiLvlLbl val="0"/>
      </c:catAx>
      <c:valAx>
        <c:axId val="243790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PT"/>
                  <a:t>Nº de vacinados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4378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800" b="1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0.39652</cdr:x>
      <cdr:y>0.84239</cdr:y>
    </cdr:from>
    <cdr:to>
      <cdr:x>0.60347</cdr:x>
      <cdr:y>0.98477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5800C707-021D-DE59-8218-B8B0B484CCC6}"/>
            </a:ext>
          </a:extLst>
        </cdr:cNvPr>
        <cdr:cNvSpPr/>
      </cdr:nvSpPr>
      <cdr:spPr>
        <a:xfrm xmlns:a="http://schemas.openxmlformats.org/drawingml/2006/main">
          <a:off x="4672025" y="4894499"/>
          <a:ext cx="2438373" cy="8272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REGIÃO:</a:t>
          </a:r>
        </a:p>
        <a:p xmlns:a="http://schemas.openxmlformats.org/drawingml/2006/main">
          <a:pPr algn="l"/>
          <a:r>
            <a:rPr lang="pt-PT" sz="1600" b="1" dirty="0">
              <a:latin typeface="Arial" panose="020B0604020202020204" pitchFamily="34" charset="0"/>
              <a:cs typeface="Arial" panose="020B0604020202020204" pitchFamily="34" charset="0"/>
            </a:rPr>
            <a:t>Masculino    = 49 %</a:t>
          </a:r>
        </a:p>
        <a:p xmlns:a="http://schemas.openxmlformats.org/drawingml/2006/main">
          <a:pPr algn="l"/>
          <a:r>
            <a:rPr lang="pt-PT" sz="1600" b="1" dirty="0">
              <a:latin typeface="Arial" panose="020B0604020202020204" pitchFamily="34" charset="0"/>
              <a:cs typeface="Arial" panose="020B0604020202020204" pitchFamily="34" charset="0"/>
            </a:rPr>
            <a:t>Feminino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=  51%</a:t>
          </a:r>
        </a:p>
      </cdr:txBody>
    </cdr:sp>
  </cdr:relSizeAnchor>
  <cdr:relSizeAnchor xmlns:cdr="http://schemas.openxmlformats.org/drawingml/2006/chartDrawing">
    <cdr:from>
      <cdr:x>0.03613</cdr:x>
      <cdr:y>0.92787</cdr:y>
    </cdr:from>
    <cdr:to>
      <cdr:x>0.23524</cdr:x>
      <cdr:y>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0A79E6B-3220-BB90-4392-2F185B2324F5}"/>
            </a:ext>
          </a:extLst>
        </cdr:cNvPr>
        <cdr:cNvSpPr/>
      </cdr:nvSpPr>
      <cdr:spPr>
        <a:xfrm xmlns:a="http://schemas.openxmlformats.org/drawingml/2006/main">
          <a:off x="425704" y="5391151"/>
          <a:ext cx="2345994" cy="4190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0.69443</cdr:x>
      <cdr:y>0.92131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F0E11C9B-1759-0405-9EDC-9296590EF9CF}"/>
            </a:ext>
          </a:extLst>
        </cdr:cNvPr>
        <cdr:cNvSpPr/>
      </cdr:nvSpPr>
      <cdr:spPr>
        <a:xfrm xmlns:a="http://schemas.openxmlformats.org/drawingml/2006/main">
          <a:off x="8182025" y="5353051"/>
          <a:ext cx="3600400" cy="457199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63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1164657"/>
            <a:ext cx="10519085" cy="1629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Campanha Nacional Integrada de Vacinação Sarampo e Rubéola, Suplementação Vit. “A” e Desparasitação 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Direção Regional de Bafatá</a:t>
            </a:r>
          </a:p>
          <a:p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Data: 17 / 12/ 2024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</a:p>
        </p:txBody>
      </p:sp>
      <p:pic>
        <p:nvPicPr>
          <p:cNvPr id="17" name="Imagem 16" descr="IMG-20241204-WA0025">
            <a:extLst>
              <a:ext uri="{FF2B5EF4-FFF2-40B4-BE49-F238E27FC236}">
                <a16:creationId xmlns:a16="http://schemas.microsoft.com/office/drawing/2014/main" id="{1FFFC588-85E4-713A-E1BB-B63B3C002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4" y="1123994"/>
            <a:ext cx="2823768" cy="13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IMG-20241204-WA0028">
            <a:extLst>
              <a:ext uri="{FF2B5EF4-FFF2-40B4-BE49-F238E27FC236}">
                <a16:creationId xmlns:a16="http://schemas.microsoft.com/office/drawing/2014/main" id="{26424A8F-B88F-DCE4-5F6F-D1B11AD3C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144948"/>
            <a:ext cx="2822470" cy="13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B140384-6BB0-B9D1-F85E-807B15620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7" y="1144948"/>
            <a:ext cx="2770184" cy="1282566"/>
          </a:xfrm>
          <a:prstGeom prst="rect">
            <a:avLst/>
          </a:prstGeom>
          <a:noFill/>
        </p:spPr>
      </p:pic>
      <p:pic>
        <p:nvPicPr>
          <p:cNvPr id="20" name="Imagem 19" descr="IMG-20241201-WA0028">
            <a:extLst>
              <a:ext uri="{FF2B5EF4-FFF2-40B4-BE49-F238E27FC236}">
                <a16:creationId xmlns:a16="http://schemas.microsoft.com/office/drawing/2014/main" id="{18FDDDD0-7C8B-6E9D-16E2-116A68B24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2"/>
          <a:stretch>
            <a:fillRect/>
          </a:stretch>
        </p:blipFill>
        <p:spPr bwMode="auto">
          <a:xfrm>
            <a:off x="268729" y="2562211"/>
            <a:ext cx="3194933" cy="143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B7ABAC7-CF82-2642-487F-BC8B70367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83" y="2546913"/>
            <a:ext cx="1926046" cy="1443901"/>
          </a:xfrm>
          <a:prstGeom prst="rect">
            <a:avLst/>
          </a:prstGeom>
          <a:noFill/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A1AEE07-5475-FEE3-184A-3676E2B99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03" y="2535933"/>
            <a:ext cx="3176882" cy="1436090"/>
          </a:xfrm>
          <a:prstGeom prst="rect">
            <a:avLst/>
          </a:prstGeom>
          <a:noFill/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C586A0A-E6B2-B5E7-A347-2ABF3D7BA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259" y="2535934"/>
            <a:ext cx="2256039" cy="168033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8E3B03E-9A98-DFD9-258B-08E82D909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02" y="4016264"/>
            <a:ext cx="1908989" cy="254005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9957293-BF1B-3FCC-CF0E-693FD98BB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655" y="4059489"/>
            <a:ext cx="3334534" cy="249683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5C02669-D039-EF03-9B4D-CA672C02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463" y="4176000"/>
            <a:ext cx="3643724" cy="23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61256" y="634136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108159" y="6341364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850"/>
              </p:ext>
            </p:extLst>
          </p:nvPr>
        </p:nvGraphicFramePr>
        <p:xfrm>
          <a:off x="245043" y="804672"/>
          <a:ext cx="11726177" cy="5530075"/>
        </p:xfrm>
        <a:graphic>
          <a:graphicData uri="http://schemas.openxmlformats.org/drawingml/2006/table">
            <a:tbl>
              <a:tblPr/>
              <a:tblGrid>
                <a:gridCol w="17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5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Areas</a:t>
                      </a:r>
                      <a:r>
                        <a:rPr lang="en-US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7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Sanitárias</a:t>
                      </a:r>
                      <a:endParaRPr lang="pt-PT" sz="17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 Total 2024</a:t>
                      </a:r>
                    </a:p>
                  </a:txBody>
                  <a:tcPr marL="5941" marR="5941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</a:p>
                  </a:txBody>
                  <a:tcPr marL="5941" marR="5941" marT="50292" marB="5029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Meses a 14 Anos </a:t>
                      </a:r>
                    </a:p>
                  </a:txBody>
                  <a:tcPr marL="5941" marR="5941" marT="50292" marB="5029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32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Anos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Bafata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73 616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30 698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16 425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5 659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15 499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11 896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5 832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1 777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56076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9 352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895895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3 886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08152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15 276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6 370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5 247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9 398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3 251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11 596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482">
                <a:tc>
                  <a:txBody>
                    <a:bodyPr/>
                    <a:lstStyle/>
                    <a:p>
                      <a:r>
                        <a:rPr lang="pt-PT" sz="1700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328 263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136 886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43659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</a:p>
        </p:txBody>
      </p:sp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11500" b="1" dirty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04372"/>
              </p:ext>
            </p:extLst>
          </p:nvPr>
        </p:nvGraphicFramePr>
        <p:xfrm>
          <a:off x="226337" y="64009"/>
          <a:ext cx="11737863" cy="5593233"/>
        </p:xfrm>
        <a:graphic>
          <a:graphicData uri="http://schemas.openxmlformats.org/drawingml/2006/table">
            <a:tbl>
              <a:tblPr/>
              <a:tblGrid>
                <a:gridCol w="1604102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523106">
                  <a:extLst>
                    <a:ext uri="{9D8B030D-6E8A-4147-A177-3AD203B41FA5}">
                      <a16:colId xmlns:a16="http://schemas.microsoft.com/office/drawing/2014/main" val="2735489064"/>
                    </a:ext>
                  </a:extLst>
                </a:gridCol>
                <a:gridCol w="1589635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209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585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468542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1468542">
                  <a:extLst>
                    <a:ext uri="{9D8B030D-6E8A-4147-A177-3AD203B41FA5}">
                      <a16:colId xmlns:a16="http://schemas.microsoft.com/office/drawing/2014/main" val="3408224156"/>
                    </a:ext>
                  </a:extLst>
                </a:gridCol>
              </a:tblGrid>
              <a:tr h="430666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Tabela: 2 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Registrados pelos ASC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AS Dezembro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597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 Vacinados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6-11 meses </a:t>
                      </a:r>
                      <a:r>
                        <a:rPr lang="pt-PT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</a:t>
                      </a:r>
                      <a:r>
                        <a:rPr lang="pt-PT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24-59 meses  </a:t>
                      </a:r>
                      <a:r>
                        <a:rPr lang="pt-PT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5-14 anos </a:t>
                      </a:r>
                      <a:r>
                        <a:rPr lang="pt-PT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48654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27 917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30 391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905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2 059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6 448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19 410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10 726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16 115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1 433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2 211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3 280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5 235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63268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5 833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4 854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1 695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3 360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925492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13 449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14 707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1 278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2 624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9 547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73915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7 008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8 481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893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1 907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4 208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5 444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5 372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720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1 490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3 234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2 150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1 930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386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546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7 114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9 031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2 100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4 184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3 281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4 678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382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790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2 109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4 888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5 965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1 397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2 860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3 216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3 664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657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1 038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1 521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90574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6 973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8 729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1 012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1 144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1 767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4 062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35423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1 967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3 168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273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433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1 261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2593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6 538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11 099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1 843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3 926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16827"/>
                  </a:ext>
                </a:extLst>
              </a:tr>
              <a:tr h="305814">
                <a:tc>
                  <a:txBody>
                    <a:bodyPr/>
                    <a:lstStyle/>
                    <a:p>
                      <a:r>
                        <a:rPr lang="pt-PT" sz="1800" noProof="0" dirty="0" err="1">
                          <a:latin typeface="Arial Narrow" panose="020B0606020202030204" pitchFamily="34" charset="0"/>
                        </a:rPr>
                        <a:t>Regiao</a:t>
                      </a:r>
                      <a:endParaRPr lang="pt-PT" sz="1800" noProof="0" dirty="0">
                        <a:latin typeface="Arial Narrow" panose="020B0606020202030204" pitchFamily="34" charset="0"/>
                      </a:endParaRP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106 504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128 184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7 278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13 011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27 358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66 135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CB8289-7CE7-84F4-4AE9-B7DECBE08105}"/>
              </a:ext>
            </a:extLst>
          </p:cNvPr>
          <p:cNvSpPr/>
          <p:nvPr/>
        </p:nvSpPr>
        <p:spPr>
          <a:xfrm>
            <a:off x="2810577" y="5775158"/>
            <a:ext cx="5124383" cy="1032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: por defeito de ficha de registo dos ASC não consta as faixas etárias de 6-11 meses na somatória de total registada pelo os ASC.</a:t>
            </a: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7" y="96253"/>
            <a:ext cx="11239882" cy="5201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Registrados por ASC e por A.S, Dezembro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24185"/>
              </p:ext>
            </p:extLst>
          </p:nvPr>
        </p:nvGraphicFramePr>
        <p:xfrm>
          <a:off x="386115" y="702298"/>
          <a:ext cx="11281025" cy="5513864"/>
        </p:xfrm>
        <a:graphic>
          <a:graphicData uri="http://schemas.openxmlformats.org/drawingml/2006/table">
            <a:tbl>
              <a:tblPr/>
              <a:tblGrid>
                <a:gridCol w="1990769">
                  <a:extLst>
                    <a:ext uri="{9D8B030D-6E8A-4147-A177-3AD203B41FA5}">
                      <a16:colId xmlns:a16="http://schemas.microsoft.com/office/drawing/2014/main" val="2767777658"/>
                    </a:ext>
                  </a:extLst>
                </a:gridCol>
                <a:gridCol w="1414148">
                  <a:extLst>
                    <a:ext uri="{9D8B030D-6E8A-4147-A177-3AD203B41FA5}">
                      <a16:colId xmlns:a16="http://schemas.microsoft.com/office/drawing/2014/main" val="4183340767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1100525298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21969649"/>
                    </a:ext>
                  </a:extLst>
                </a:gridCol>
                <a:gridCol w="2541069">
                  <a:extLst>
                    <a:ext uri="{9D8B030D-6E8A-4147-A177-3AD203B41FA5}">
                      <a16:colId xmlns:a16="http://schemas.microsoft.com/office/drawing/2014/main" val="1886925729"/>
                    </a:ext>
                  </a:extLst>
                </a:gridCol>
                <a:gridCol w="1831443">
                  <a:extLst>
                    <a:ext uri="{9D8B030D-6E8A-4147-A177-3AD203B41FA5}">
                      <a16:colId xmlns:a16="http://schemas.microsoft.com/office/drawing/2014/main" val="1328416308"/>
                    </a:ext>
                  </a:extLst>
                </a:gridCol>
              </a:tblGrid>
              <a:tr h="3059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87372"/>
                  </a:ext>
                </a:extLst>
              </a:tr>
              <a:tr h="6182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Registrado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26853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30 391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27 917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52054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16 115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10 726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0794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4 854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5 833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57489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14 707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13 449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21671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8 481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7 008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17382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5 372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5 444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11897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1 930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2 150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48106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9 031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7 114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76020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4 678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3 281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19441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5 965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4 888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67841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3 664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3 216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7627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8 729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6 973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22537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3 168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1 967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36596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11 099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6 538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83488"/>
                  </a:ext>
                </a:extLst>
              </a:tr>
              <a:tr h="3059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128 184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106 504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9329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B23E0BF4-306F-D90B-715F-DDF33EB7C500}"/>
              </a:ext>
            </a:extLst>
          </p:cNvPr>
          <p:cNvSpPr/>
          <p:nvPr/>
        </p:nvSpPr>
        <p:spPr>
          <a:xfrm>
            <a:off x="406686" y="6349428"/>
            <a:ext cx="7925656" cy="39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</a:p>
        </p:txBody>
      </p:sp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54799"/>
              </p:ext>
            </p:extLst>
          </p:nvPr>
        </p:nvGraphicFramePr>
        <p:xfrm>
          <a:off x="256541" y="99849"/>
          <a:ext cx="11621869" cy="5523900"/>
        </p:xfrm>
        <a:graphic>
          <a:graphicData uri="http://schemas.openxmlformats.org/drawingml/2006/table">
            <a:tbl>
              <a:tblPr/>
              <a:tblGrid>
                <a:gridCol w="1612283">
                  <a:extLst>
                    <a:ext uri="{9D8B030D-6E8A-4147-A177-3AD203B41FA5}">
                      <a16:colId xmlns:a16="http://schemas.microsoft.com/office/drawing/2014/main" val="270920240"/>
                    </a:ext>
                  </a:extLst>
                </a:gridCol>
                <a:gridCol w="1440875">
                  <a:extLst>
                    <a:ext uri="{9D8B030D-6E8A-4147-A177-3AD203B41FA5}">
                      <a16:colId xmlns:a16="http://schemas.microsoft.com/office/drawing/2014/main" val="3432100841"/>
                    </a:ext>
                  </a:extLst>
                </a:gridCol>
                <a:gridCol w="1246261">
                  <a:extLst>
                    <a:ext uri="{9D8B030D-6E8A-4147-A177-3AD203B41FA5}">
                      <a16:colId xmlns:a16="http://schemas.microsoft.com/office/drawing/2014/main" val="1735076074"/>
                    </a:ext>
                  </a:extLst>
                </a:gridCol>
                <a:gridCol w="1612283">
                  <a:extLst>
                    <a:ext uri="{9D8B030D-6E8A-4147-A177-3AD203B41FA5}">
                      <a16:colId xmlns:a16="http://schemas.microsoft.com/office/drawing/2014/main" val="3345705519"/>
                    </a:ext>
                  </a:extLst>
                </a:gridCol>
                <a:gridCol w="1612283">
                  <a:extLst>
                    <a:ext uri="{9D8B030D-6E8A-4147-A177-3AD203B41FA5}">
                      <a16:colId xmlns:a16="http://schemas.microsoft.com/office/drawing/2014/main" val="1302004808"/>
                    </a:ext>
                  </a:extLst>
                </a:gridCol>
                <a:gridCol w="1992620">
                  <a:extLst>
                    <a:ext uri="{9D8B030D-6E8A-4147-A177-3AD203B41FA5}">
                      <a16:colId xmlns:a16="http://schemas.microsoft.com/office/drawing/2014/main" val="2892054671"/>
                    </a:ext>
                  </a:extLst>
                </a:gridCol>
                <a:gridCol w="2105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8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Tabela :4 Recusa e  Casos de Doenças Imunopreveniveis Notificados em Visitas dos Agregados Familiares por A.S,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0561"/>
                  </a:ext>
                </a:extLst>
              </a:tr>
              <a:tr h="4144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Recusa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48502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61689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62759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57337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847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8670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748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87993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48853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7179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23011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22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68857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3713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33966"/>
                  </a:ext>
                </a:extLst>
              </a:tr>
              <a:tr h="282330">
                <a:tc>
                  <a:txBody>
                    <a:bodyPr/>
                    <a:lstStyle/>
                    <a:p>
                      <a:r>
                        <a:rPr lang="pt-PT" sz="16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8012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38F16D7-38BC-FF8E-E555-4EFAD31C1753}"/>
              </a:ext>
            </a:extLst>
          </p:cNvPr>
          <p:cNvSpPr/>
          <p:nvPr/>
        </p:nvSpPr>
        <p:spPr>
          <a:xfrm>
            <a:off x="249539" y="5601026"/>
            <a:ext cx="5734049" cy="1175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Visitas Realizadas por Tipos de Supervisor:</a:t>
            </a: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1- Supervisor A.S=10</a:t>
            </a: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=10</a:t>
            </a: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=10</a:t>
            </a: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4- Parceiros = 10</a:t>
            </a:r>
          </a:p>
        </p:txBody>
      </p:sp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7799" y="292230"/>
            <a:ext cx="11736404" cy="6702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Albendazol, Dezembro-2024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727C5A8-9779-9D3A-F4B1-B910F5CEE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384417"/>
              </p:ext>
            </p:extLst>
          </p:nvPr>
        </p:nvGraphicFramePr>
        <p:xfrm>
          <a:off x="227798" y="962526"/>
          <a:ext cx="11736404" cy="55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4">
            <a:extLst>
              <a:ext uri="{FF2B5EF4-FFF2-40B4-BE49-F238E27FC236}">
                <a16:creationId xmlns:a16="http://schemas.microsoft.com/office/drawing/2014/main" id="{667334B9-09FD-7DD1-C333-E25167BEAD76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3866DE57-340A-C260-768E-E7DE53F92A8E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09738"/>
            <a:ext cx="10515600" cy="28527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PT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6600" b="1" dirty="0">
                <a:latin typeface="Arial" panose="020B0604020202020204" pitchFamily="34" charset="0"/>
                <a:cs typeface="Arial" panose="020B0604020202020204" pitchFamily="34" charset="0"/>
              </a:rPr>
              <a:t>SARAMPO E RUBÉOLA</a:t>
            </a:r>
            <a:br>
              <a:rPr lang="pt-PT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24625"/>
              </p:ext>
            </p:extLst>
          </p:nvPr>
        </p:nvGraphicFramePr>
        <p:xfrm>
          <a:off x="118072" y="160445"/>
          <a:ext cx="11810998" cy="6081534"/>
        </p:xfrm>
        <a:graphic>
          <a:graphicData uri="http://schemas.openxmlformats.org/drawingml/2006/table">
            <a:tbl>
              <a:tblPr/>
              <a:tblGrid>
                <a:gridCol w="1570566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746898">
                  <a:extLst>
                    <a:ext uri="{9D8B030D-6E8A-4147-A177-3AD203B41FA5}">
                      <a16:colId xmlns:a16="http://schemas.microsoft.com/office/drawing/2014/main" val="1080792578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1482194000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3713654323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3314360797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8640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Tabela:5 Número de Crianças Vacinadas Sarampo e </a:t>
                      </a:r>
                      <a:r>
                        <a:rPr lang="pt-BR" sz="1800" b="1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Rubiola </a:t>
                      </a:r>
                      <a:r>
                        <a:rPr lang="pt-BR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  por Faixa Etária  e Sexo por</a:t>
                      </a:r>
                      <a:r>
                        <a:rPr lang="pt-BR" sz="1800" b="1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Area Sanitaria</a:t>
                      </a:r>
                      <a:r>
                        <a:rPr lang="pt-BR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, Dezembro  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5363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– 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8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31861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57376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1 094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1 334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3 449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3 907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9 392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10 479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14 248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16 143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30 391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1 311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1 350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5 857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6 031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7 962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8 153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16 115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1 635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2 455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2 399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4 854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48317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1 141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1 245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5 246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6 041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6 949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7 758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14 707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20267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2 745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2 871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4 231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4 250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8 481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35997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1 813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1 659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2 776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2 596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5 372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991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939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1 930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3 191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3 108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4 557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4 474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9 031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1 648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1 584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2 367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2 311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4 678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1 996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1 957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3 028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2 937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5 965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1 169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1 089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1 878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1 786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3 664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41452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3 071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3 023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4 406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4 323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8 729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7972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1 594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1 574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3 168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1 165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1 194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3 517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3 766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5 427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5 672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11 099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80943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1 456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1 555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5 194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5 211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13 167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13 684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43 052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44 865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62 869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65 315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128 184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149225"/>
            <a:ext cx="11721192" cy="40798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Vacinal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crianças de 9 Meses – 14 Anos, Sarampo Rubeola Por A. Sanitaria, Dezembro -2024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101EE9-88B8-6DBF-A79C-01469BE24B5E}"/>
              </a:ext>
            </a:extLst>
          </p:cNvPr>
          <p:cNvSpPr/>
          <p:nvPr/>
        </p:nvSpPr>
        <p:spPr>
          <a:xfrm>
            <a:off x="7191376" y="669925"/>
            <a:ext cx="4676774" cy="447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E2BC74-3D92-2492-0D7C-E1E025A6ED02}"/>
              </a:ext>
            </a:extLst>
          </p:cNvPr>
          <p:cNvSpPr/>
          <p:nvPr/>
        </p:nvSpPr>
        <p:spPr>
          <a:xfrm>
            <a:off x="9725025" y="5780088"/>
            <a:ext cx="2143125" cy="560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Região  95%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374904" y="6340474"/>
            <a:ext cx="2345994" cy="412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D16A747-C744-24DA-2731-B59C4FFAB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21725"/>
              </p:ext>
            </p:extLst>
          </p:nvPr>
        </p:nvGraphicFramePr>
        <p:xfrm>
          <a:off x="146958" y="1117600"/>
          <a:ext cx="11721192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Justificação;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307975"/>
            <a:ext cx="11201400" cy="606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3: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Vacinal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Sarampo Rubeola Por Sexo, A. Sanitaria Dezembro -2024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226621"/>
              </p:ext>
            </p:extLst>
          </p:nvPr>
        </p:nvGraphicFramePr>
        <p:xfrm>
          <a:off x="142875" y="914400"/>
          <a:ext cx="117824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1DF1910-1AB8-9EE0-302F-3C0939D3A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38736"/>
              </p:ext>
            </p:extLst>
          </p:nvPr>
        </p:nvGraphicFramePr>
        <p:xfrm>
          <a:off x="523874" y="914400"/>
          <a:ext cx="11201400" cy="486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40255"/>
            <a:ext cx="11525697" cy="5046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A. Sanitaria Dezembro -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2024 (I)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29637"/>
              </p:ext>
            </p:extLst>
          </p:nvPr>
        </p:nvGraphicFramePr>
        <p:xfrm>
          <a:off x="414670" y="697344"/>
          <a:ext cx="11525697" cy="56603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06316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175740690"/>
                    </a:ext>
                  </a:extLst>
                </a:gridCol>
              </a:tblGrid>
              <a:tr h="39615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Áreas Sanitárias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Sarampo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Vit.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 S.R e Vit. A Albend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453483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3273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8570808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709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9388264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3315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010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3302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2959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  <a:tr h="3639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Regiao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40256"/>
            <a:ext cx="11808673" cy="504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Dezembro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6719"/>
              </p:ext>
            </p:extLst>
          </p:nvPr>
        </p:nvGraphicFramePr>
        <p:xfrm>
          <a:off x="211873" y="686854"/>
          <a:ext cx="11808673" cy="5854897"/>
        </p:xfrm>
        <a:graphic>
          <a:graphicData uri="http://schemas.openxmlformats.org/drawingml/2006/table">
            <a:tbl>
              <a:tblPr/>
              <a:tblGrid>
                <a:gridCol w="2875217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97884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002573355"/>
                    </a:ext>
                  </a:extLst>
                </a:gridCol>
              </a:tblGrid>
              <a:tr h="4245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485987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3508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79160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22201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33980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3552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3171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  <a:tr h="390073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83332"/>
              </p:ext>
            </p:extLst>
          </p:nvPr>
        </p:nvGraphicFramePr>
        <p:xfrm>
          <a:off x="304800" y="239247"/>
          <a:ext cx="11589575" cy="5489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3033">
                  <a:extLst>
                    <a:ext uri="{9D8B030D-6E8A-4147-A177-3AD203B41FA5}">
                      <a16:colId xmlns:a16="http://schemas.microsoft.com/office/drawing/2014/main" val="1748439192"/>
                    </a:ext>
                  </a:extLst>
                </a:gridCol>
                <a:gridCol w="2321119">
                  <a:extLst>
                    <a:ext uri="{9D8B030D-6E8A-4147-A177-3AD203B41FA5}">
                      <a16:colId xmlns:a16="http://schemas.microsoft.com/office/drawing/2014/main" val="1204419993"/>
                    </a:ext>
                  </a:extLst>
                </a:gridCol>
                <a:gridCol w="2255515">
                  <a:extLst>
                    <a:ext uri="{9D8B030D-6E8A-4147-A177-3AD203B41FA5}">
                      <a16:colId xmlns:a16="http://schemas.microsoft.com/office/drawing/2014/main" val="125742147"/>
                    </a:ext>
                  </a:extLst>
                </a:gridCol>
                <a:gridCol w="2227841">
                  <a:extLst>
                    <a:ext uri="{9D8B030D-6E8A-4147-A177-3AD203B41FA5}">
                      <a16:colId xmlns:a16="http://schemas.microsoft.com/office/drawing/2014/main" val="1567332791"/>
                    </a:ext>
                  </a:extLst>
                </a:gridCol>
                <a:gridCol w="2102067">
                  <a:extLst>
                    <a:ext uri="{9D8B030D-6E8A-4147-A177-3AD203B41FA5}">
                      <a16:colId xmlns:a16="http://schemas.microsoft.com/office/drawing/2014/main" val="3418138204"/>
                    </a:ext>
                  </a:extLst>
                </a:gridCol>
              </a:tblGrid>
              <a:tr h="381706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</a:t>
                      </a:r>
                      <a:r>
                        <a:rPr lang="pt-PT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Categorização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Cobertura </a:t>
                      </a:r>
                      <a:r>
                        <a:rPr lang="pt-PT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Vacinal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Sarampo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A.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36505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4820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7373298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752772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094227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0001295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2832699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1138980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09450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095954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191830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334706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3096102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8874497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163156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1688049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71860"/>
                  </a:ext>
                </a:extLst>
              </a:tr>
            </a:tbl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627C99-C581-B1BF-8471-CDE99C7EEC5C}"/>
              </a:ext>
            </a:extLst>
          </p:cNvPr>
          <p:cNvSpPr/>
          <p:nvPr/>
        </p:nvSpPr>
        <p:spPr>
          <a:xfrm>
            <a:off x="4157722" y="5771948"/>
            <a:ext cx="3171776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00 -  49%  =  2 /14 =  14,3%</a:t>
            </a:r>
          </a:p>
          <a:p>
            <a: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 79%  =   3/14 =  21,4%</a:t>
            </a:r>
          </a:p>
          <a:p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80 - 100% =  9/14 =   64,3%</a:t>
            </a:r>
          </a:p>
        </p:txBody>
      </p:sp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870" y="996044"/>
            <a:ext cx="11179629" cy="42127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9600" b="1" dirty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76392"/>
              </p:ext>
            </p:extLst>
          </p:nvPr>
        </p:nvGraphicFramePr>
        <p:xfrm>
          <a:off x="341691" y="159051"/>
          <a:ext cx="11531242" cy="58919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5011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Tabela:9 Número de Crianças Suplementada Vit.A e Desparazitaçao  com Albendazol por Faixa Etária  e Sexo por A.Sanitaria, Dezembro 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16">
                <a:tc rowSpan="2">
                  <a:txBody>
                    <a:bodyPr/>
                    <a:lstStyle/>
                    <a:p>
                      <a:r>
                        <a:rPr lang="pt-PT" sz="1800" dirty="0" err="1">
                          <a:latin typeface="Arial Narrow" panose="020B0606020202030204" pitchFamily="34" charset="0"/>
                        </a:rPr>
                        <a:t>ASanitaria</a:t>
                      </a:r>
                      <a:endParaRPr lang="pt-PT" sz="18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Vit.A 6 – 11 Meses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Vit.A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12 – 59  Meses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Albendazol 12- 59 Meses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6 a 59</a:t>
                      </a:r>
                      <a:r>
                        <a:rPr lang="pt-BR" sz="1800" b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meses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MASC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4 543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5 241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4 543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5 241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5 011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5 809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10 820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1 954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1 968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1 954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1 968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2 214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4 443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074497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1 607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291718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1 596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1 616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1 596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1 616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1 782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1 801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3 583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075131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1 384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1 384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1 537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1 417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2 954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1 019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999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2 018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1 441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1 430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2 871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1 496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1 073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1 020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2 093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1 451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8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1 199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1 222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1 199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1 395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1 366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2 761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2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581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563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1 144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2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1 749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1 754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1 749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1 754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1 998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1 992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3 990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203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 Narrow" panose="020B060602020203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2 320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2 388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18 351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18 877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18 351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18 877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20 671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21 265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41 936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B75A59F-F6E8-F4C6-E279-83C6912A7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320711"/>
              </p:ext>
            </p:extLst>
          </p:nvPr>
        </p:nvGraphicFramePr>
        <p:xfrm>
          <a:off x="285751" y="762169"/>
          <a:ext cx="11572874" cy="545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CA765F4-5151-33DE-1B36-584AFCF2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36526"/>
            <a:ext cx="11572873" cy="62564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Gráfico: 4 Proporção das Crianças 6 – 59 Meses Suplementação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. A e 12 – 59 meses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 por A. Sanitária, Dezembro - 2024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38B4FF-E6AF-0CD6-E133-269D6AD583ED}"/>
              </a:ext>
            </a:extLst>
          </p:cNvPr>
          <p:cNvSpPr/>
          <p:nvPr/>
        </p:nvSpPr>
        <p:spPr>
          <a:xfrm>
            <a:off x="9086851" y="5777015"/>
            <a:ext cx="2771774" cy="876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 Narrow" panose="020B0606020202030204" pitchFamily="34" charset="0"/>
              </a:rPr>
              <a:t>Região </a:t>
            </a:r>
          </a:p>
          <a:p>
            <a:r>
              <a:rPr lang="pt-PT" b="1" dirty="0">
                <a:latin typeface="Arial Narrow" panose="020B0606020202030204" pitchFamily="34" charset="0"/>
              </a:rPr>
              <a:t>Vitamina A = 84%</a:t>
            </a:r>
          </a:p>
          <a:p>
            <a:r>
              <a:rPr lang="pt-PT" b="1" dirty="0" err="1">
                <a:latin typeface="Arial Narrow" panose="020B0606020202030204" pitchFamily="34" charset="0"/>
              </a:rPr>
              <a:t>Albendazol</a:t>
            </a:r>
            <a:r>
              <a:rPr lang="pt-PT" b="1" dirty="0">
                <a:latin typeface="Arial Narrow" panose="020B0606020202030204" pitchFamily="34" charset="0"/>
              </a:rPr>
              <a:t> 500 mg = 75% </a:t>
            </a:r>
          </a:p>
        </p:txBody>
      </p:sp>
    </p:spTree>
    <p:extLst>
      <p:ext uri="{BB962C8B-B14F-4D97-AF65-F5344CB8AC3E}">
        <p14:creationId xmlns:p14="http://schemas.microsoft.com/office/powerpoint/2010/main" val="64928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0039" y="136526"/>
            <a:ext cx="11572873" cy="62564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Gráfico: 5 Proporção das Crianças 6 – 11 Meses Suplementação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. A (100,000)  por A. Sanitária, Dezembro 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43513" y="6301267"/>
            <a:ext cx="1838548" cy="420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 Narrow" panose="020B0606020202030204" pitchFamily="34" charset="0"/>
              </a:rPr>
              <a:t>Região = 78 %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997A0D4-47E8-708B-298B-945FDC8C6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357458"/>
              </p:ext>
            </p:extLst>
          </p:nvPr>
        </p:nvGraphicFramePr>
        <p:xfrm>
          <a:off x="300039" y="762167"/>
          <a:ext cx="11572873" cy="539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0524" y="136525"/>
            <a:ext cx="11510963" cy="620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Gráfico: 6 Proporção das Crianças 12 – 59 Meses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Área Sanitária,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12855" y="758765"/>
            <a:ext cx="2771774" cy="8760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 Narrow" panose="020B0606020202030204" pitchFamily="34" charset="0"/>
              </a:rPr>
              <a:t>Região </a:t>
            </a:r>
          </a:p>
          <a:p>
            <a:r>
              <a:rPr lang="pt-PT" b="1" dirty="0">
                <a:latin typeface="Arial Narrow" panose="020B0606020202030204" pitchFamily="34" charset="0"/>
              </a:rPr>
              <a:t>Vitamina 200.000 = 85%</a:t>
            </a:r>
          </a:p>
          <a:p>
            <a:r>
              <a:rPr lang="pt-PT" b="1" dirty="0" err="1">
                <a:latin typeface="Arial Narrow" panose="020B0606020202030204" pitchFamily="34" charset="0"/>
              </a:rPr>
              <a:t>Albendazol</a:t>
            </a:r>
            <a:r>
              <a:rPr lang="pt-PT" b="1" dirty="0">
                <a:latin typeface="Arial Narrow" panose="020B0606020202030204" pitchFamily="34" charset="0"/>
              </a:rPr>
              <a:t> 500 mg = 85%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DBBE2B4-71A8-907D-6FE2-D4D8C0499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26891"/>
              </p:ext>
            </p:extLst>
          </p:nvPr>
        </p:nvGraphicFramePr>
        <p:xfrm>
          <a:off x="390524" y="886120"/>
          <a:ext cx="11410951" cy="538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42900" y="179390"/>
            <a:ext cx="11501438" cy="6492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Gráfico: 7 Proporção das Crianças 12 – 59 Meses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Sexo nas  A. Sanitária,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14472" y="5852233"/>
            <a:ext cx="1585913" cy="419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>
                <a:latin typeface="Arial Narrow" panose="020B0606020202030204" pitchFamily="34" charset="0"/>
              </a:rPr>
              <a:t>Região </a:t>
            </a:r>
          </a:p>
          <a:p>
            <a:r>
              <a:rPr lang="pt-PT" b="1" dirty="0" err="1">
                <a:latin typeface="Arial Narrow" panose="020B0606020202030204" pitchFamily="34" charset="0"/>
              </a:rPr>
              <a:t>Masc</a:t>
            </a:r>
            <a:r>
              <a:rPr lang="pt-PT" b="1" dirty="0">
                <a:latin typeface="Arial Narrow" panose="020B0606020202030204" pitchFamily="34" charset="0"/>
              </a:rPr>
              <a:t>. = 49 %</a:t>
            </a:r>
          </a:p>
          <a:p>
            <a:r>
              <a:rPr lang="pt-PT" b="1" dirty="0" err="1">
                <a:latin typeface="Arial Narrow" panose="020B0606020202030204" pitchFamily="34" charset="0"/>
              </a:rPr>
              <a:t>Fem</a:t>
            </a:r>
            <a:r>
              <a:rPr lang="pt-PT" b="1" dirty="0">
                <a:latin typeface="Arial Narrow" panose="020B0606020202030204" pitchFamily="34" charset="0"/>
              </a:rPr>
              <a:t>. = 51%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D55E429-6BAE-6B0A-EC8E-CDAAB0744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086155"/>
              </p:ext>
            </p:extLst>
          </p:nvPr>
        </p:nvGraphicFramePr>
        <p:xfrm>
          <a:off x="342900" y="828675"/>
          <a:ext cx="11501438" cy="544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0287" y="252560"/>
            <a:ext cx="11567884" cy="574034"/>
          </a:xfrm>
        </p:spPr>
        <p:txBody>
          <a:bodyPr>
            <a:noAutofit/>
          </a:bodyPr>
          <a:lstStyle/>
          <a:p>
            <a:pPr algn="ctr"/>
            <a:r>
              <a:rPr lang="pt-PT" sz="3609" b="1" dirty="0">
                <a:latin typeface="Arial" panose="020B0604020202020204" pitchFamily="34" charset="0"/>
                <a:cs typeface="Arial" panose="020B0604020202020204" pitchFamily="34" charset="0"/>
              </a:rPr>
              <a:t>INTRODUÇÃO (SITUAÇÃO GEOGRÁFICA)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BC0C-BCBB-4C32-9897-F189F1C346B5}" type="datetime1">
              <a:rPr lang="pt-PT" smtClean="0"/>
              <a:t>27/12/2024</a:t>
            </a:fld>
            <a:endParaRPr lang="pt-PT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9DC629B-F7C0-C219-61F2-B462A2F4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3</a:t>
            </a:fld>
            <a:endParaRPr lang="pt-PT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A2702709-3B18-F102-2BEB-ADCA0D0A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365" y="974479"/>
            <a:ext cx="6333214" cy="52169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673" tIns="45837" rIns="91673" bIns="45837" anchor="t" anchorCtr="0" upright="1">
            <a:noAutofit/>
          </a:bodyPr>
          <a:lstStyle/>
          <a:p>
            <a:pPr fontAlgn="base">
              <a:tabLst>
                <a:tab pos="458389" algn="l"/>
              </a:tabLst>
              <a:defRPr/>
            </a:pP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Regiao de Bafata: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Fica situada no leste do </a:t>
            </a:r>
            <a:r>
              <a:rPr lang="fr-FR" sz="2005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Superfice </a:t>
            </a:r>
            <a:r>
              <a:rPr lang="fr-FR" sz="2005" b="1" kern="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5.981 km2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 Frontera norte com </a:t>
            </a: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Sénégal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Sul </a:t>
            </a: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Tombali e Quinará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leste </a:t>
            </a: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Gabu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Oeste </a:t>
            </a: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Oio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Sector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Areas </a:t>
            </a:r>
            <a:r>
              <a:rPr lang="pt-PT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Sanitárias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(Um) Hospital Regional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pt-B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(Dois) posto</a:t>
            </a: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pt-PT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População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fr-FR" sz="2005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5" b="1" kern="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5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328.263 </a:t>
            </a: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hab.) 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Nº de Tabancas da região </a:t>
            </a:r>
            <a:r>
              <a:rPr lang="fr-FR" sz="2005" b="1" kern="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1225</a:t>
            </a: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792" indent="-343792" fontAlgn="base">
              <a:buFont typeface="Arial" panose="020B0604020202020204" pitchFamily="34" charset="0"/>
              <a:buChar char="•"/>
              <a:tabLst>
                <a:tab pos="458389" algn="l"/>
              </a:tabLst>
              <a:defRPr/>
            </a:pP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Atividade Agropecuaria e Comercio </a:t>
            </a:r>
            <a:endParaRPr lang="pt-PT" sz="2005" kern="0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tabLst>
                <a:tab pos="458389" algn="l"/>
              </a:tabLst>
              <a:defRPr/>
            </a:pP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389" eaLnBrk="0" fontAlgn="base" hangingPunct="0">
              <a:defRPr/>
            </a:pPr>
            <a:r>
              <a:rPr lang="pt-PT" sz="1003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defRPr/>
            </a:pPr>
            <a:r>
              <a:rPr lang="pt-PT" sz="1203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tabLst>
                <a:tab pos="319599" algn="l"/>
              </a:tabLst>
              <a:defRPr/>
            </a:pPr>
            <a:r>
              <a:rPr lang="fr-FR" sz="2005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5" kern="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2"/>
              </a:spcAft>
              <a:defRPr/>
            </a:pPr>
            <a:r>
              <a:rPr lang="fr-FR" sz="1805" kern="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841DF2-4BE1-F9D5-37B1-71B37254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559" t="10438" r="17605" b="21033"/>
          <a:stretch/>
        </p:blipFill>
        <p:spPr>
          <a:xfrm>
            <a:off x="753805" y="826594"/>
            <a:ext cx="4187126" cy="536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4617-1116-A736-82C8-495C8D00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365125"/>
            <a:ext cx="11727542" cy="44767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PT" sz="2400" b="1" dirty="0">
                <a:latin typeface="Arial Narrow" panose="020B0606020202030204" pitchFamily="34" charset="0"/>
              </a:rPr>
              <a:t>Gráfico Nº Crianças da Guiné Bissau, vacinadas sarampo/rubéola na Republica de Senegal 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1B5B8DB-BCAA-49CD-E941-9409FBDC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29" y="970417"/>
            <a:ext cx="5939971" cy="447675"/>
          </a:xfrm>
        </p:spPr>
        <p:txBody>
          <a:bodyPr/>
          <a:lstStyle/>
          <a:p>
            <a:pPr algn="ctr"/>
            <a:r>
              <a:rPr lang="pt-PT" dirty="0"/>
              <a:t>Área sanitária de </a:t>
            </a:r>
            <a:r>
              <a:rPr lang="pt-PT" dirty="0" err="1"/>
              <a:t>Cambadju</a:t>
            </a:r>
            <a:endParaRPr lang="pt-PT" dirty="0"/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:a16="http://schemas.microsoft.com/office/drawing/2014/main" id="{6DA5F060-9614-4421-BC19-8FF6D045B322}"/>
              </a:ext>
            </a:extLst>
          </p:cNvPr>
          <p:cNvSpPr txBox="1">
            <a:spLocks/>
          </p:cNvSpPr>
          <p:nvPr/>
        </p:nvSpPr>
        <p:spPr>
          <a:xfrm>
            <a:off x="6019800" y="953863"/>
            <a:ext cx="5939971" cy="447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/>
              <a:t>Área sanitária de Sare </a:t>
            </a:r>
            <a:r>
              <a:rPr lang="pt-PT" dirty="0" err="1"/>
              <a:t>Bacar</a:t>
            </a:r>
            <a:endParaRPr lang="pt-PT" dirty="0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77E06086-B1D7-CD84-6B47-1AB849AD7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060261"/>
              </p:ext>
            </p:extLst>
          </p:nvPr>
        </p:nvGraphicFramePr>
        <p:xfrm>
          <a:off x="6386286" y="1401538"/>
          <a:ext cx="5497285" cy="502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81EFD2E-0054-5D81-1351-742102D5D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763462"/>
              </p:ext>
            </p:extLst>
          </p:nvPr>
        </p:nvGraphicFramePr>
        <p:xfrm>
          <a:off x="232228" y="1401538"/>
          <a:ext cx="6077858" cy="502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B2BDCCE6-0FA4-3E1D-116A-7B584EC19630}"/>
              </a:ext>
            </a:extLst>
          </p:cNvPr>
          <p:cNvSpPr/>
          <p:nvPr/>
        </p:nvSpPr>
        <p:spPr>
          <a:xfrm>
            <a:off x="5009167" y="1575709"/>
            <a:ext cx="918079" cy="419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latin typeface="Arial Narrow" panose="020B0606020202030204" pitchFamily="34" charset="0"/>
              </a:rPr>
              <a:t>N = 191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0BD077C-BA20-76BF-48A2-D95B5F128894}"/>
              </a:ext>
            </a:extLst>
          </p:cNvPr>
          <p:cNvSpPr/>
          <p:nvPr/>
        </p:nvSpPr>
        <p:spPr>
          <a:xfrm>
            <a:off x="10908189" y="1422652"/>
            <a:ext cx="918079" cy="419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latin typeface="Arial Narrow" panose="020B0606020202030204" pitchFamily="34" charset="0"/>
              </a:rPr>
              <a:t>N = 151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AA35ADE-CB65-ACA7-5538-162F7F856860}"/>
              </a:ext>
            </a:extLst>
          </p:cNvPr>
          <p:cNvSpPr/>
          <p:nvPr/>
        </p:nvSpPr>
        <p:spPr>
          <a:xfrm>
            <a:off x="4998197" y="1995486"/>
            <a:ext cx="1021603" cy="419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% = 3 %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92DC644-81CF-C877-7F64-86C464D73E99}"/>
              </a:ext>
            </a:extLst>
          </p:cNvPr>
          <p:cNvSpPr/>
          <p:nvPr/>
        </p:nvSpPr>
        <p:spPr>
          <a:xfrm>
            <a:off x="10796739" y="1785597"/>
            <a:ext cx="1058102" cy="419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% = 3 %</a:t>
            </a:r>
          </a:p>
        </p:txBody>
      </p:sp>
    </p:spTree>
    <p:extLst>
      <p:ext uri="{BB962C8B-B14F-4D97-AF65-F5344CB8AC3E}">
        <p14:creationId xmlns:p14="http://schemas.microsoft.com/office/powerpoint/2010/main" val="53007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2"/>
            <a:ext cx="10576560" cy="368331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6600" b="1" dirty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35297"/>
              </p:ext>
            </p:extLst>
          </p:nvPr>
        </p:nvGraphicFramePr>
        <p:xfrm>
          <a:off x="171450" y="200026"/>
          <a:ext cx="11783127" cy="6206627"/>
        </p:xfrm>
        <a:graphic>
          <a:graphicData uri="http://schemas.openxmlformats.org/drawingml/2006/table">
            <a:tbl>
              <a:tblPr/>
              <a:tblGrid>
                <a:gridCol w="392770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</a:tblGrid>
              <a:tr h="6648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3086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Vacina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337054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0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34 000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31 060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2 940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16 900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16 300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01885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6 950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4 900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2 050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64158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18 000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14 730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3 270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25732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13 500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8 650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4 850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6 420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5 440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980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2 200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1 970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9 300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9 210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4 890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4 740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5 980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1 020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5 780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3 740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2 040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10 000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8 770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1 230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3370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3 580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3 170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30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13 800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11 290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2 510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  <a:tr h="308683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152 320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129 950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22 370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23431"/>
              </p:ext>
            </p:extLst>
          </p:nvPr>
        </p:nvGraphicFramePr>
        <p:xfrm>
          <a:off x="189998" y="162303"/>
          <a:ext cx="11812003" cy="6222899"/>
        </p:xfrm>
        <a:graphic>
          <a:graphicData uri="http://schemas.openxmlformats.org/drawingml/2006/table">
            <a:tbl>
              <a:tblPr/>
              <a:tblGrid>
                <a:gridCol w="163406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1226441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1386038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1984204475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98597221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732423736"/>
                    </a:ext>
                  </a:extLst>
                </a:gridCol>
                <a:gridCol w="131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902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608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446973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Recebido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2811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29300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16900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85275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7000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65947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18000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83180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13500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6500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4900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7000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5800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10000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338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3600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2608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13800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  <a:tr h="298751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148300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32956"/>
              </p:ext>
            </p:extLst>
          </p:nvPr>
        </p:nvGraphicFramePr>
        <p:xfrm>
          <a:off x="321733" y="270933"/>
          <a:ext cx="11495362" cy="5903465"/>
        </p:xfrm>
        <a:graphic>
          <a:graphicData uri="http://schemas.openxmlformats.org/drawingml/2006/table">
            <a:tbl>
              <a:tblPr firstRow="1" bandRow="1"/>
              <a:tblGrid>
                <a:gridCol w="5341647">
                  <a:extLst>
                    <a:ext uri="{9D8B030D-6E8A-4147-A177-3AD203B41FA5}">
                      <a16:colId xmlns:a16="http://schemas.microsoft.com/office/drawing/2014/main" val="1682973157"/>
                    </a:ext>
                  </a:extLst>
                </a:gridCol>
                <a:gridCol w="6153715">
                  <a:extLst>
                    <a:ext uri="{9D8B030D-6E8A-4147-A177-3AD203B41FA5}">
                      <a16:colId xmlns:a16="http://schemas.microsoft.com/office/drawing/2014/main" val="3441675351"/>
                    </a:ext>
                  </a:extLst>
                </a:gridCol>
              </a:tblGrid>
              <a:tr h="7012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Perda de VASR Por A. Sanitária,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7222172"/>
                  </a:ext>
                </a:extLst>
              </a:tr>
              <a:tr h="487295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Áreas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sanitárias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85011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16500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91587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47843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328699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35698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03812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5644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9959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98898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257285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44751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72075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40751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81281"/>
                  </a:ext>
                </a:extLst>
              </a:tr>
              <a:tr h="301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1" y="174057"/>
            <a:ext cx="11365203" cy="6348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Tabela:13</a:t>
            </a:r>
            <a:r>
              <a:rPr lang="pt-B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Cadeia de Frio Funcionais e Não Funcionais/ A. Sanitaria Durante a Campanha, Dezembro-2024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6456"/>
              </p:ext>
            </p:extLst>
          </p:nvPr>
        </p:nvGraphicFramePr>
        <p:xfrm>
          <a:off x="321972" y="928047"/>
          <a:ext cx="11278625" cy="5653642"/>
        </p:xfrm>
        <a:graphic>
          <a:graphicData uri="http://schemas.openxmlformats.org/drawingml/2006/table">
            <a:tbl>
              <a:tblPr/>
              <a:tblGrid>
                <a:gridCol w="37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19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154253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177289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494193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92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Intchumbe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34306"/>
                  </a:ext>
                </a:extLst>
              </a:tr>
              <a:tr h="226192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DRS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48301"/>
                  </a:ext>
                </a:extLst>
              </a:tr>
              <a:tr h="226192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Região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11810198" cy="5974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21298"/>
              </p:ext>
            </p:extLst>
          </p:nvPr>
        </p:nvGraphicFramePr>
        <p:xfrm>
          <a:off x="182880" y="597404"/>
          <a:ext cx="11742823" cy="56730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22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169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Áreas sanitárias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VIT.A 100.000 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VIT.A 200.000 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AIBENDAZOL 100.000 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2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STOCK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9 784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9 784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3830600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5248198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7431820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0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0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128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1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Região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7 359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43 721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37 228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6 093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42 633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37 617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37 228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1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0520"/>
              </p:ext>
            </p:extLst>
          </p:nvPr>
        </p:nvGraphicFramePr>
        <p:xfrm>
          <a:off x="219075" y="745062"/>
          <a:ext cx="11810999" cy="5229269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7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Paracetamol  comp 500 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4800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4590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Latato Ringer 500 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Glucose 5% 500 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 Fisiológico 0,9% 500 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Hidrocortisona Injetável 100 ml /1g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Adrenalina 2 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5 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10 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Tabela:16 Gestão de Kits MAPI Durante a Campanha, Dezembro 2024(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937266"/>
              </p:ext>
            </p:extLst>
          </p:nvPr>
        </p:nvGraphicFramePr>
        <p:xfrm>
          <a:off x="132448" y="625179"/>
          <a:ext cx="11811000" cy="5763158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administração de soro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Luvas N’7,5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Adesivo</a:t>
                      </a:r>
                      <a:r>
                        <a:rPr lang="pt-PT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N’12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 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3960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Diazepam injetável 2 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120 mg Suspensão Xarope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158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Dobutamol injetável 100 mg/ml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Salbutamol 100 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pt-PT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 de 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Estetoscopio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pulso digital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44475"/>
              </p:ext>
            </p:extLst>
          </p:nvPr>
        </p:nvGraphicFramePr>
        <p:xfrm>
          <a:off x="321972" y="1261654"/>
          <a:ext cx="11536321" cy="5362873"/>
        </p:xfrm>
        <a:graphic>
          <a:graphicData uri="http://schemas.openxmlformats.org/drawingml/2006/table">
            <a:tbl>
              <a:tblPr/>
              <a:tblGrid>
                <a:gridCol w="30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3288294396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6237287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537055950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81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4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02307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51297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10831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22316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93905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DRS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Região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202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202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1972" y="191067"/>
            <a:ext cx="11606170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Tabela:17 Disponibilidade de Meios de Transportes por Áreas Sanitárias, durante a Campanha Dezembro-2024</a:t>
            </a:r>
          </a:p>
        </p:txBody>
      </p:sp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1606170" cy="5444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Sanitaria-2024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25508"/>
              </p:ext>
            </p:extLst>
          </p:nvPr>
        </p:nvGraphicFramePr>
        <p:xfrm>
          <a:off x="292915" y="838201"/>
          <a:ext cx="11606170" cy="5466362"/>
        </p:xfrm>
        <a:graphic>
          <a:graphicData uri="http://schemas.openxmlformats.org/drawingml/2006/table">
            <a:tbl>
              <a:tblPr/>
              <a:tblGrid>
                <a:gridCol w="249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321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Gasoleo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9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1380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690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59490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143150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630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62574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00019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Regiao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6 480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6 480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Sanitaria-2024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79068"/>
              </p:ext>
            </p:extLst>
          </p:nvPr>
        </p:nvGraphicFramePr>
        <p:xfrm>
          <a:off x="311484" y="851296"/>
          <a:ext cx="11569032" cy="5966915"/>
        </p:xfrm>
        <a:graphic>
          <a:graphicData uri="http://schemas.openxmlformats.org/drawingml/2006/table">
            <a:tbl>
              <a:tblPr/>
              <a:tblGrid>
                <a:gridCol w="417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1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                                         Orange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6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Bafatá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24 000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14 000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10 000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Bambadinca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8 000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Cambaju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83161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Contuboel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8 000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591928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32558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Fajonquito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8 000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1 000 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Carnes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4 000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 Mamudo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Gã-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4 000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8 000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Sare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Bacar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Tantam</a:t>
                      </a:r>
                      <a:r>
                        <a:rPr lang="pt-PT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Cosse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7 000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Tendinto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4 000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Xitole</a:t>
                      </a:r>
                      <a:endParaRPr lang="pt-PT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11344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DRS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62 000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42 000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20 000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66193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Gestores de dados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10 000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16620"/>
                  </a:ext>
                </a:extLst>
              </a:tr>
              <a:tr h="289926">
                <a:tc>
                  <a:txBody>
                    <a:bodyPr/>
                    <a:lstStyle/>
                    <a:p>
                      <a:r>
                        <a:rPr lang="pt-PT" sz="2000" b="1" dirty="0" err="1">
                          <a:latin typeface="Arial Narrow" panose="020B0606020202030204" pitchFamily="34" charset="0"/>
                        </a:rPr>
                        <a:t>Regiao</a:t>
                      </a:r>
                      <a:endParaRPr lang="pt-PT" sz="2000" b="1" dirty="0">
                        <a:latin typeface="Arial Narrow" panose="020B060602020203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237 000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139 000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>
                          <a:latin typeface="Arial Narrow" panose="020B0606020202030204" pitchFamily="34" charset="0"/>
                        </a:rPr>
                        <a:t>98 000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107" y="2707082"/>
            <a:ext cx="8951786" cy="115506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8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ANÁLISE FOFA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4436-FF3C-462F-88F9-2C97CBE92E51}" type="datetime1">
              <a:rPr lang="pt-PT" smtClean="0"/>
              <a:t>27/12/2024</a:t>
            </a:fld>
            <a:endParaRPr lang="pt-PT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BD17AA-1C5D-9DF2-4F21-81F70F5B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42</a:t>
            </a:fld>
            <a:endParaRPr lang="pt-P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193" y="469135"/>
            <a:ext cx="8663616" cy="790609"/>
          </a:xfrm>
        </p:spPr>
        <p:txBody>
          <a:bodyPr>
            <a:normAutofit/>
          </a:bodyPr>
          <a:lstStyle/>
          <a:p>
            <a:pPr algn="ctr"/>
            <a:r>
              <a:rPr lang="pt-BR" sz="3609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CONCLUSÃO</a:t>
            </a:r>
            <a:endParaRPr lang="pt-PT" sz="3609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0FBE7B0-953F-FEA9-A61B-F242DB0B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13" y="1259744"/>
            <a:ext cx="11544300" cy="4984737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Concluiu -se o seguinte:</a:t>
            </a: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As principais fontes ou canais de informação utilizados são os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Agentes de Saúde Comunitária 298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Pessoas, Isso evidencia o papel fundamental desses profissionais no processo de mobilização e disseminação de informações de saúde nas comunidades. A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rádio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83 ouvintes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aparece como um meio adicional de comunicação;</a:t>
            </a:r>
          </a:p>
          <a:p>
            <a:pPr algn="just"/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Em relação à 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da cobertura na região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obtida na vacina de sarampo/rubéola, observou-se que a área sanitária de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Ture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superou a meta com a cobertura de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122%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seguida por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Ga Carnes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110%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Bafatá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101%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. Por outro lado, as áreas com baixa cobertura foram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Sare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Bacar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Cosse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que não atingiram a meta de 95%, sendo alvo da campanha.</a:t>
            </a:r>
          </a:p>
          <a:p>
            <a:pPr algn="just"/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Quanto à 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da cobertura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alcançada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região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suplementação da vitamina 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a cobertura foi de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109%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Ga Carnes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106%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Ture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. Áreas com baixa cobertura incluíram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Cosse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Contuboel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Em relação 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da cobertura na região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desparasitação com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Ga Carnes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atingiu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Ture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enquanto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Cosse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apresentou uma cobertura de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Contuboel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ambas com taxas significativamente abaixo da meta</a:t>
            </a: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B910-6883-4030-AA0A-E49A0820AE45}" type="datetime1">
              <a:rPr lang="pt-PT" smtClean="0"/>
              <a:t>27/12/2024</a:t>
            </a:fld>
            <a:endParaRPr lang="pt-PT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4D5E2A6-C64F-73E1-04A3-FBF7CC58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43</a:t>
            </a:fld>
            <a:endParaRPr lang="pt-P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192" y="130752"/>
            <a:ext cx="8663616" cy="61839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PONTOS FORTES</a:t>
            </a:r>
            <a:endParaRPr lang="pt-PT" sz="24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8E21-5D21-427E-8486-343912D4A36C}" type="datetime1">
              <a:rPr lang="pt-PT" smtClean="0"/>
              <a:t>27/12/2024</a:t>
            </a:fld>
            <a:endParaRPr lang="pt-PT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BD2F864-879F-1E18-A9F1-D2D8BA80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44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FD3C32-5572-BC1F-8133-41EF9CD84C65}"/>
              </a:ext>
            </a:extLst>
          </p:cNvPr>
          <p:cNvSpPr txBox="1"/>
          <p:nvPr/>
        </p:nvSpPr>
        <p:spPr>
          <a:xfrm>
            <a:off x="488236" y="699565"/>
            <a:ext cx="6463251" cy="46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Fatores internos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0E7325-CE55-1A8C-F472-909346C8FE3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75884" y="972362"/>
            <a:ext cx="1102060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Excelente colaboração entre técnicos e agentes de saúde comunitária;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PT" altLang="pt-PT" sz="2400" dirty="0">
                <a:latin typeface="Arial" panose="020B0604020202020204" pitchFamily="34" charset="0"/>
              </a:rPr>
              <a:t>Receção e distribuição de Vacinas e consumíveis a tempo nas áreas sanitárias.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Forte participação dos lideres comunitários, religiosos, governo local, rádios comunitárias local.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PT" altLang="pt-PT" sz="2400" dirty="0">
                <a:latin typeface="Arial" panose="020B0604020202020204" pitchFamily="34" charset="0"/>
              </a:rPr>
              <a:t>Advocacia junto dos decisores e lideres de opinião.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Cumprimento de Inquérito rápido.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Boa colaboração de comunidade estrangeiras.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PT" altLang="pt-PT" sz="2400" dirty="0">
                <a:latin typeface="Arial" panose="020B0604020202020204" pitchFamily="34" charset="0"/>
              </a:rPr>
              <a:t>Motivação dos técnicos e ASC no alcance dos resultados.</a:t>
            </a:r>
            <a:endParaRPr kumimoji="0" lang="pt-PT" altLang="pt-PT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Sinergia eficaz entre equipa de nível central, paceiros regional e local na execução da campanha;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Utilização de estratégias de "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tabanca/tabanca</a:t>
            </a: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e "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porta a porta</a:t>
            </a: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para </a:t>
            </a:r>
            <a:r>
              <a:rPr lang="pt-PT" altLang="pt-PT" sz="2400" dirty="0">
                <a:latin typeface="Arial" panose="020B0604020202020204" pitchFamily="34" charset="0"/>
              </a:rPr>
              <a:t>aumentar</a:t>
            </a: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coberturas;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Boa colaboração com as comunidades estrangeiras residentes na região.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PT" altLang="pt-PT" sz="2400" dirty="0">
                <a:latin typeface="Arial" panose="020B0604020202020204" pitchFamily="34" charset="0"/>
              </a:rPr>
              <a:t>Restituições diários de DRS e as RAS via </a:t>
            </a:r>
            <a:r>
              <a:rPr lang="pt-PT" altLang="pt-PT" sz="2400" dirty="0" err="1">
                <a:latin typeface="Arial" panose="020B0604020202020204" pitchFamily="34" charset="0"/>
              </a:rPr>
              <a:t>watsapp</a:t>
            </a:r>
            <a:r>
              <a:rPr lang="pt-PT" altLang="pt-PT" sz="2400" dirty="0">
                <a:latin typeface="Arial" panose="020B0604020202020204" pitchFamily="34" charset="0"/>
              </a:rPr>
              <a:t>.</a:t>
            </a:r>
            <a:r>
              <a:rPr kumimoji="0" lang="pt-PT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4193" y="396944"/>
            <a:ext cx="8663616" cy="718417"/>
          </a:xfrm>
        </p:spPr>
        <p:txBody>
          <a:bodyPr>
            <a:normAutofit/>
          </a:bodyPr>
          <a:lstStyle/>
          <a:p>
            <a:pPr algn="ctr"/>
            <a:r>
              <a:rPr lang="pt-BR" sz="3609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OPORTUNIDADE</a:t>
            </a:r>
            <a:endParaRPr lang="pt-PT" sz="3609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1DDC-5A3F-4FF3-AE23-D302CAAF605B}" type="datetime1">
              <a:rPr lang="pt-PT" smtClean="0"/>
              <a:t>27/12/2024</a:t>
            </a:fld>
            <a:endParaRPr lang="pt-PT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BC6DEE9-5C71-657D-E523-950C0C6C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45</a:t>
            </a:fld>
            <a:endParaRPr lang="pt-PT"/>
          </a:p>
        </p:txBody>
      </p:sp>
      <p:sp>
        <p:nvSpPr>
          <p:cNvPr id="6" name="Marcador de Posição de Conteúdo 3">
            <a:extLst>
              <a:ext uri="{FF2B5EF4-FFF2-40B4-BE49-F238E27FC236}">
                <a16:creationId xmlns:a16="http://schemas.microsoft.com/office/drawing/2014/main" id="{53FB1FB4-418B-F3EC-224A-D2DBF9DCC7D3}"/>
              </a:ext>
            </a:extLst>
          </p:cNvPr>
          <p:cNvSpPr txBox="1">
            <a:spLocks/>
          </p:cNvSpPr>
          <p:nvPr/>
        </p:nvSpPr>
        <p:spPr>
          <a:xfrm>
            <a:off x="429655" y="1227964"/>
            <a:ext cx="9998154" cy="4402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16050" indent="-216050" algn="l" defTabSz="864199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150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80249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12349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44449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6548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08648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40748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72848" indent="-216050" algn="l" defTabSz="864199" rtl="0" eaLnBrk="1" latinLnBrk="0" hangingPunct="1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24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2400" b="1" dirty="0">
                <a:latin typeface="Arial Narrow" panose="020B0606020202030204" pitchFamily="34" charset="0"/>
              </a:rPr>
              <a:t>Lideres comunitários Religiosos e pessoas influentes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b="1" dirty="0">
                <a:latin typeface="Arial Narrow" panose="020B0606020202030204" pitchFamily="34" charset="0"/>
              </a:rPr>
              <a:t>PLAN Internacional Guiné Bissau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b="1" dirty="0">
                <a:solidFill>
                  <a:srgbClr val="001D35"/>
                </a:solidFill>
                <a:latin typeface="Arial Narrow" panose="020B0606020202030204" pitchFamily="34" charset="0"/>
              </a:rPr>
              <a:t> Disponibilidade de </a:t>
            </a:r>
            <a:r>
              <a:rPr lang="pt-PT" sz="2400" b="1" dirty="0">
                <a:latin typeface="Arial Narrow" panose="020B0606020202030204" pitchFamily="34" charset="0"/>
              </a:rPr>
              <a:t>Fundo das Nações Unidas para a Infância (UNICEF).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b="1" dirty="0">
                <a:latin typeface="Arial Narrow" panose="020B0606020202030204" pitchFamily="34" charset="0"/>
              </a:rPr>
              <a:t> Disponibilidade de apoio técnico e financeiro de GAVI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b="1" dirty="0">
                <a:latin typeface="Arial Narrow" panose="020B0606020202030204" pitchFamily="34" charset="0"/>
              </a:rPr>
              <a:t>Agentes da Saúde Comunitária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b="1" dirty="0">
                <a:latin typeface="Arial Narrow" panose="020B0606020202030204" pitchFamily="34" charset="0"/>
              </a:rPr>
              <a:t>Rádios </a:t>
            </a:r>
            <a:r>
              <a:rPr lang="pt-BR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Mullher,  Sol Mansi e Comunitária de Bafatá;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Apoio da Empresa de rede de telecomunicação MTN.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Designação de um oficial de imunização para Região.</a:t>
            </a:r>
          </a:p>
          <a:p>
            <a:pPr>
              <a:buFont typeface="Wingdings" panose="05000000000000000000" pitchFamily="2" charset="2"/>
              <a:buChar char="v"/>
            </a:pPr>
            <a:endParaRPr lang="pt-PT" sz="1604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6166" y="337997"/>
            <a:ext cx="8663616" cy="862801"/>
          </a:xfrm>
        </p:spPr>
        <p:txBody>
          <a:bodyPr>
            <a:normAutofit/>
          </a:bodyPr>
          <a:lstStyle/>
          <a:p>
            <a:pPr algn="ctr"/>
            <a:r>
              <a:rPr lang="pt-BR" sz="3609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PONTOS À MELHORAR </a:t>
            </a:r>
            <a:endParaRPr lang="pt-PT" sz="3609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A810-17F9-4345-946B-0CA138B1C24B}" type="datetime1">
              <a:rPr lang="pt-PT" smtClean="0"/>
              <a:t>27/12/2024</a:t>
            </a:fld>
            <a:endParaRPr lang="pt-PT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38C5B20-C1AF-EA00-D946-8EA76048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46</a:t>
            </a:fld>
            <a:endParaRPr lang="pt-PT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FC36368-E076-D992-2A22-574DA4E36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1200799"/>
            <a:ext cx="11679532" cy="4899964"/>
          </a:xfrm>
        </p:spPr>
        <p:txBody>
          <a:bodyPr>
            <a:normAutofit fontScale="92500" lnSpcReduction="20000"/>
          </a:bodyPr>
          <a:lstStyle/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Chegada tardia de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combustível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na DRS e nas áreas sanitárias;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Falta de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elaboração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micro-planificação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de campanha; 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Acesso indiscriminado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de todos os envolvidos no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Kobo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a nível nacional, o que tem causado duplicação de dados;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Dificuldades no uso de aplicativo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Kobo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Collet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pelos supervisores de proximidade;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Atraso no início da campanha na Guiné Bissau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em comparação com Senegal;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Realização de formação nas área sanitárias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sem envolvimento da DRS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Insuficiência 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SOT no a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companhamento dos ASC antes e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durante a campanha (apenas um SOT por AS);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Falta dos ASC em grandes centros urbanos (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Bafata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Bambadinca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Contuboel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Cossé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e Gã-Mamudo).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Falta de combustível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para garantir o seguimento adequado dos ASC durante a mobilização;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Insuficiência de credito de internet para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os gestores da introdução de dados;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Falta de pagamento dos atores da campanha e Motorizadas alugadas.</a:t>
            </a:r>
          </a:p>
          <a:p>
            <a:pPr marL="343792" indent="-343792"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Incoerência do denominador na Região. </a:t>
            </a:r>
          </a:p>
          <a:p>
            <a:pPr marL="343792" indent="-343792" algn="just">
              <a:buFont typeface="Arial" panose="020B0604020202020204" pitchFamily="34" charset="0"/>
              <a:buChar char="•"/>
            </a:pPr>
            <a:endParaRPr lang="pt-PT" sz="2800" dirty="0">
              <a:latin typeface="Arial Narrow" panose="020B0606020202030204" pitchFamily="34" charset="0"/>
            </a:endParaRPr>
          </a:p>
          <a:p>
            <a:pPr marL="343792" indent="-343792" algn="just">
              <a:buFont typeface="Arial" panose="020B0604020202020204" pitchFamily="34" charset="0"/>
              <a:buChar char="•"/>
            </a:pPr>
            <a:endParaRPr lang="pt-PT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6127" y="396944"/>
            <a:ext cx="8663616" cy="646225"/>
          </a:xfrm>
        </p:spPr>
        <p:txBody>
          <a:bodyPr>
            <a:normAutofit/>
          </a:bodyPr>
          <a:lstStyle/>
          <a:p>
            <a:pPr algn="ctr"/>
            <a:r>
              <a:rPr lang="pt-BR" sz="3609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AMEAÇAS</a:t>
            </a:r>
            <a:endParaRPr lang="pt-PT" sz="3609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FDCB-2A93-4296-B7E7-59DEA266D217}" type="datetime1">
              <a:rPr lang="pt-PT" smtClean="0"/>
              <a:t>27/12/2024</a:t>
            </a:fld>
            <a:endParaRPr lang="pt-PT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08BB26-6EF5-F739-1996-43572F54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47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01B351-1EF4-6A83-1B75-D964EE5B8854}"/>
              </a:ext>
            </a:extLst>
          </p:cNvPr>
          <p:cNvSpPr txBox="1"/>
          <p:nvPr/>
        </p:nvSpPr>
        <p:spPr>
          <a:xfrm>
            <a:off x="1114421" y="1335438"/>
            <a:ext cx="78649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PT" sz="2400" dirty="0">
                <a:latin typeface="Arial Narrow" panose="020B0606020202030204" pitchFamily="34" charset="0"/>
              </a:rPr>
              <a:t>Falta ou suspensão de fundos previsto para atividades Campanha;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dirty="0">
                <a:latin typeface="Arial Narrow" panose="020B0606020202030204" pitchFamily="34" charset="0"/>
              </a:rPr>
              <a:t>Desinformação sobre fins profiláticos das vacina.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dirty="0">
                <a:latin typeface="Arial Narrow" panose="020B0606020202030204" pitchFamily="34" charset="0"/>
              </a:rPr>
              <a:t>Instabilidade politica administrativa;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2400" dirty="0">
                <a:latin typeface="Arial Narrow" panose="020B0606020202030204" pitchFamily="34" charset="0"/>
              </a:rPr>
              <a:t>Elevado numero de casos de MAPI grave  com mesmo lote de vacina na Região.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27D20-055A-065A-DEBA-CBE00FAE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Constrangimento 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78C726-B346-4E89-CB29-B226745C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4938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Incoerência do denominador utilizados na Região.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Realização da campanha VASR no pais vizinho(Senegal).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Ausência de supervisão de recenseamento realizados pelo os ASC durante 3 dias que antecederam o inicio de campanha.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Mudanças de metodologia de campanha de vacinação.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Insuficiência de dias de formação.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Falta seguimento de formação nas 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Não pagamento dos atores da campanha e Motorizadas alugadas.</a:t>
            </a:r>
          </a:p>
          <a:p>
            <a:pPr marL="0" indent="0">
              <a:buNone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73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57DF55-E4E0-0225-E43B-E18115C1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35" y="498990"/>
            <a:ext cx="11413330" cy="59589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Estabelecer um 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sistema logístico mais eficiente 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garantir a entrega pontual de combustível;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Garantir que as 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equipes regionais estejam envolvidas no processo de </a:t>
            </a:r>
            <a:r>
              <a:rPr kumimoji="0" lang="pt-PT" altLang="pt-PT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micro-planificação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desde o início, promovendo maior coordenação entre as diferentes instâncias do sistema de saúde;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Estabelecer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perfis de acesso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específicos para cada grupo de envolvidos no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Kobo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com base nos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serviços que prestam;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altLang="pt-PT" sz="2400" dirty="0">
                <a:latin typeface="Arial" panose="020B0604020202020204" pitchFamily="34" charset="0"/>
              </a:rPr>
              <a:t>Garantir dias suficientes de </a:t>
            </a:r>
            <a:r>
              <a:rPr lang="pt-PT" altLang="pt-PT" sz="2400" b="1" dirty="0">
                <a:latin typeface="Arial" panose="020B0604020202020204" pitchFamily="34" charset="0"/>
              </a:rPr>
              <a:t>s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essões de revisão periódicos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poderiam ser realizados para garantir o domínio da ferramenta aos supervisores de proximidade;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altLang="pt-PT" sz="2400" dirty="0">
                <a:latin typeface="Arial" panose="020B0604020202020204" pitchFamily="34" charset="0"/>
              </a:rPr>
              <a:t>Dar autonomia e confiar a DRS na gestão financeiras das atividades da vacinação.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PT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4FDCA3-54CA-A73C-C85A-621CF89F3CE9}"/>
              </a:ext>
            </a:extLst>
          </p:cNvPr>
          <p:cNvSpPr txBox="1"/>
          <p:nvPr/>
        </p:nvSpPr>
        <p:spPr>
          <a:xfrm>
            <a:off x="389335" y="129659"/>
            <a:ext cx="1125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RECOMENDAÇÕES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68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11681137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663E5-14BF-BB2D-36CB-1273091EA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078A5E-A28C-3875-37CF-81C01462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35" y="498990"/>
            <a:ext cx="11413330" cy="59589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Melhorar a 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coordenação e planejamento entre as equipes dos dois países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DRS devem ser incluídas em todas as formações nas áreas sanitárias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com o objetivo de fortalecer a capacidade local de gestão e coordenação;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Ajustar a alocação de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SOT de acordo com </a:t>
            </a:r>
            <a:r>
              <a:rPr lang="pt-PT" altLang="pt-PT" sz="2400" b="1" dirty="0">
                <a:latin typeface="Arial" panose="020B0604020202020204" pitchFamily="34" charset="0"/>
              </a:rPr>
              <a:t>numero de ASC da</a:t>
            </a: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área sanitária 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garantir a eficiência da mobilização;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Assegurar a entrega antecipada de combustível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destinado exclusivamente ao acompanhamento dos ASC durante a mobilização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Garantir o </a:t>
            </a:r>
            <a:r>
              <a:rPr lang="pt-PT" altLang="pt-PT" sz="2400" b="1" dirty="0">
                <a:latin typeface="Arial" panose="020B0604020202020204" pitchFamily="34" charset="0"/>
              </a:rPr>
              <a:t>saldo suficiente </a:t>
            </a:r>
            <a:r>
              <a:rPr lang="pt-PT" altLang="pt-PT" sz="2400" dirty="0">
                <a:latin typeface="Arial" panose="020B0604020202020204" pitchFamily="34" charset="0"/>
              </a:rPr>
              <a:t>para 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introdução de dados de mobilização por parte de </a:t>
            </a:r>
            <a:r>
              <a:rPr lang="pt-PT" altLang="pt-PT" sz="2400" b="1" dirty="0">
                <a:latin typeface="Arial" panose="020B0604020202020204" pitchFamily="34" charset="0"/>
              </a:rPr>
              <a:t>gestores de dados</a:t>
            </a:r>
            <a:r>
              <a:rPr lang="pt-PT" altLang="pt-PT" sz="2400" dirty="0">
                <a:latin typeface="Arial" panose="020B0604020202020204" pitchFamily="34" charset="0"/>
              </a:rPr>
              <a:t>;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Realizar uma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revisão detalhada dos denominadores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utilizados em todas as áreas sanitárias, garantindo que os dados sejam consistentes e padronizados em toda a região.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Criaç</a:t>
            </a:r>
            <a:r>
              <a:rPr lang="pt-PT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ão de prémios para Regiões e atores com bom desempenho.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Pagar as dividas relacionado ao Campanha Integrada VASR, VIT.A e </a:t>
            </a:r>
            <a:r>
              <a:rPr kumimoji="0" lang="pt-PT" altLang="pt-P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D8519D-E00C-0A81-05B1-17DAE5893F51}"/>
              </a:ext>
            </a:extLst>
          </p:cNvPr>
          <p:cNvSpPr txBox="1"/>
          <p:nvPr/>
        </p:nvSpPr>
        <p:spPr>
          <a:xfrm>
            <a:off x="389335" y="129659"/>
            <a:ext cx="1125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RECOMENDAÇÕES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9419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1836683" y="1520719"/>
            <a:ext cx="7233016" cy="1671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8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MUITO OBRIGADO EQUIPA PELO ESFORÇO E PELA ATENÇÃO DISPENSADA</a:t>
            </a:r>
          </a:p>
          <a:p>
            <a:endParaRPr lang="pt-BR" sz="3208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pt-BR" sz="3208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3208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 kana Facil</a:t>
            </a:r>
          </a:p>
          <a:p>
            <a:endParaRPr lang="pt-PT" sz="3208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69AE-FB1B-4C87-8D32-16E9C75AE106}" type="datetime1">
              <a:rPr lang="pt-PT" smtClean="0"/>
              <a:t>27/12/2024</a:t>
            </a:fld>
            <a:endParaRPr lang="pt-PT"/>
          </a:p>
        </p:txBody>
      </p:sp>
      <p:pic>
        <p:nvPicPr>
          <p:cNvPr id="4" name="Picture 95" descr="C:\Users\Dr\Desktop\FOTOS DIVERSOS 9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8495" y="3356808"/>
            <a:ext cx="3103353" cy="2671097"/>
          </a:xfrm>
          <a:prstGeom prst="rect">
            <a:avLst/>
          </a:prstGeom>
          <a:noFill/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5BAC5F-D1CA-06E4-F48C-A18EF43F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314C-ED6E-4861-B909-7DC9280CE02C}" type="slidenum">
              <a:rPr lang="pt-PT" smtClean="0"/>
              <a:t>51</a:t>
            </a:fld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de 896 745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1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335 473 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286 012 crianças);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saúde;</a:t>
            </a:r>
          </a:p>
          <a:p>
            <a:pPr algn="just"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;</a:t>
            </a:r>
          </a:p>
          <a:p>
            <a:pPr lvl="0" algn="just">
              <a:lnSpc>
                <a:spcPct val="160000"/>
              </a:lnSpc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anos;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57571" y="2487051"/>
            <a:ext cx="8185788" cy="2620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Coordenadores      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= 02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= 01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Supervisores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= 27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Gestores de Dados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= 02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Pontos Focais  MAPI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Ponto Focal PAV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= 01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Logisticos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= 01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Equipas de Vacinação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= 88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Vacinadores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= 176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Mobilizadores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= 469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257571" y="5387324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                     PORTA  A PORTA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7668363" y="5977374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98244" y="5972260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4371325" y="5972259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310851" y="2510060"/>
            <a:ext cx="4715392" cy="26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de alvo registado: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Registado/Estimado*100 =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vacinal: 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CV = Vacinado/Registado*100 =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318604" y="663012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Sarampo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Rubeola 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134 591 Hab.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Registado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ASC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106 504 Hab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= 128184</a:t>
            </a:r>
            <a:endParaRPr lang="pt-PT" b="1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117970" y="1171896"/>
            <a:ext cx="891581" cy="3785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79 %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142192" y="1784383"/>
            <a:ext cx="867360" cy="3785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235647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5117970" y="2510060"/>
            <a:ext cx="2192880" cy="26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OBS:</a:t>
            </a:r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Estimado Vit.A 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49.733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Registado ASC =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47 747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Vacinados =41936</a:t>
            </a:r>
          </a:p>
        </p:txBody>
      </p:sp>
      <p:cxnSp>
        <p:nvCxnSpPr>
          <p:cNvPr id="14" name="Conexão reta unidirecional 13"/>
          <p:cNvCxnSpPr>
            <a:cxnSpLocks/>
          </p:cNvCxnSpPr>
          <p:nvPr/>
        </p:nvCxnSpPr>
        <p:spPr>
          <a:xfrm>
            <a:off x="10541246" y="1467550"/>
            <a:ext cx="519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174577" y="1251284"/>
            <a:ext cx="818937" cy="495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207303" y="1853342"/>
            <a:ext cx="818936" cy="5085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EE4FC13-4439-362A-6B47-FC0C8338C2BE}"/>
              </a:ext>
            </a:extLst>
          </p:cNvPr>
          <p:cNvSpPr/>
          <p:nvPr/>
        </p:nvSpPr>
        <p:spPr>
          <a:xfrm>
            <a:off x="11174577" y="5997844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5D0CF520-CF95-79E8-97E4-2F6E51048691}"/>
              </a:ext>
            </a:extLst>
          </p:cNvPr>
          <p:cNvCxnSpPr>
            <a:cxnSpLocks/>
          </p:cNvCxnSpPr>
          <p:nvPr/>
        </p:nvCxnSpPr>
        <p:spPr>
          <a:xfrm>
            <a:off x="10541246" y="2047842"/>
            <a:ext cx="519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31441</TotalTime>
  <Words>6027</Words>
  <Application>Microsoft Office PowerPoint</Application>
  <PresentationFormat>Grand écran</PresentationFormat>
  <Paragraphs>2319</Paragraphs>
  <Slides>51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Wingdings</vt:lpstr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INTRODUÇÃO (SITUAÇÃO GEOGRÁFICA)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Présentation PowerPoint</vt:lpstr>
      <vt:lpstr>COMUNICAÇÃO </vt:lpstr>
      <vt:lpstr>Présentation PowerPoint</vt:lpstr>
      <vt:lpstr>Tabela: 3 Cobertura Vacinal dos Alvos Esperados e Registrados por ASC e por A.S, Dezembro 2024</vt:lpstr>
      <vt:lpstr>Présentation PowerPoint</vt:lpstr>
      <vt:lpstr>Grafico:1 Fonte ou Canais de Informação Sobre a Campanha Nacional Integrada de Vacinaçao Sarampo e Rubéola, Suplementação Vit-A e Desparasitaçao com Albendazol, Dezembro-2024</vt:lpstr>
      <vt:lpstr>  SARAMPO E RUBÉOLA </vt:lpstr>
      <vt:lpstr>Présentation PowerPoint</vt:lpstr>
      <vt:lpstr>Gráfico 2: Cobertura Vacinal de crianças de 9 Meses – 14 Anos, Sarampo Rubeola Por A. Sanitaria, Dezembro -2024</vt:lpstr>
      <vt:lpstr>Gráfico 3: Proporção  Vacinal Sarampo Rubeola Por Sexo, A. Sanitaria Dezembro -2024</vt:lpstr>
      <vt:lpstr>Tabela:6 MAPI Notificados por A. Sanitaria Dezembro -2024 (I)</vt:lpstr>
      <vt:lpstr>Tabela:7 MAPI Investigado por A. Sanitária, Dezembro -2024 (II)</vt:lpstr>
      <vt:lpstr>Présentation PowerPoint</vt:lpstr>
      <vt:lpstr>NUTRIÇÃO</vt:lpstr>
      <vt:lpstr>Présentation PowerPoint</vt:lpstr>
      <vt:lpstr>Gráfico: 4 Proporção das Crianças 6 – 59 Meses Suplementação Vit. A e 12 – 59 meses Albendazol  por A. Sanitária, Dezembro - 2024</vt:lpstr>
      <vt:lpstr>Gráfico: 5 Proporção das Crianças 6 – 11 Meses Suplementação Vit. A (100,000)  por A. Sanitária, Dezembro - 2024</vt:lpstr>
      <vt:lpstr>Gráfico: 6 Proporção das Crianças 12 – 59 Meses Suplementada Vit. A e Desparasitaçao com Albendazol por Área Sanitária, Dezembro-2024 </vt:lpstr>
      <vt:lpstr>Gráfico: 7 Proporção das Crianças 12 – 59 Meses Suplementada Vit. A e Desparasitaçao com Albendazol por Sexo nas  A. Sanitária, Dezembro-2024 </vt:lpstr>
      <vt:lpstr>Gráfico Nº Crianças da Guiné Bissau, vacinadas sarampo/rubéola na Republica de Senegal </vt:lpstr>
      <vt:lpstr>LOGÍSTICA SIVE E NUTRIÇÃO </vt:lpstr>
      <vt:lpstr>Présentation PowerPoint</vt:lpstr>
      <vt:lpstr>Présentation PowerPoint</vt:lpstr>
      <vt:lpstr>Présentation PowerPoint</vt:lpstr>
      <vt:lpstr>Tabela:13 Cadeia de Frio Funcionais e Não Funcionais/ A. Sanitaria Durante a Campanha, Dezembro-2024</vt:lpstr>
      <vt:lpstr>Tabela: 14 Stock dos Medicamentos (Vit.A 100, 200 e Albendazol 400 mg </vt:lpstr>
      <vt:lpstr>Tabela:15 Gestão de Kits Durante a Campanha, Dezembro MAPI</vt:lpstr>
      <vt:lpstr>Tabela:16 Gestão de Kits MAPI Durante a Campanha, Dezembro 2024(Cont)</vt:lpstr>
      <vt:lpstr>Tabela:17 Disponibilidade de Meios de Transportes por Áreas Sanitárias, durante a Campanha Dezembro-2024</vt:lpstr>
      <vt:lpstr>Tabela:18 Combustivel e Lubrificante/ A.Sanitaria Sanitaria-2024</vt:lpstr>
      <vt:lpstr>Tabela:19 Credito de Comunicação/Area Sanitaria-2024</vt:lpstr>
      <vt:lpstr>ANÁLISE FOFA</vt:lpstr>
      <vt:lpstr>CONCLUSÃO</vt:lpstr>
      <vt:lpstr>PONTOS FORTES</vt:lpstr>
      <vt:lpstr>OPORTUNIDADE</vt:lpstr>
      <vt:lpstr>PONTOS À MELHORAR </vt:lpstr>
      <vt:lpstr>AMEAÇAS</vt:lpstr>
      <vt:lpstr>Constrangimento 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TIDIANE GANAME</cp:lastModifiedBy>
  <cp:revision>1002</cp:revision>
  <dcterms:created xsi:type="dcterms:W3CDTF">2023-06-28T16:14:28Z</dcterms:created>
  <dcterms:modified xsi:type="dcterms:W3CDTF">2024-12-27T14:35:36Z</dcterms:modified>
</cp:coreProperties>
</file>