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65" r:id="rId3"/>
    <p:sldId id="361" r:id="rId4"/>
    <p:sldId id="287" r:id="rId5"/>
    <p:sldId id="314" r:id="rId6"/>
    <p:sldId id="323" r:id="rId7"/>
    <p:sldId id="325" r:id="rId8"/>
    <p:sldId id="359" r:id="rId9"/>
    <p:sldId id="360" r:id="rId10"/>
    <p:sldId id="362" r:id="rId11"/>
    <p:sldId id="358" r:id="rId12"/>
    <p:sldId id="288" r:id="rId13"/>
    <p:sldId id="338" r:id="rId14"/>
    <p:sldId id="308" r:id="rId15"/>
    <p:sldId id="341" r:id="rId16"/>
    <p:sldId id="326" r:id="rId17"/>
    <p:sldId id="344" r:id="rId18"/>
    <p:sldId id="339" r:id="rId19"/>
    <p:sldId id="289" r:id="rId20"/>
    <p:sldId id="279" r:id="rId21"/>
    <p:sldId id="269" r:id="rId22"/>
    <p:sldId id="283" r:id="rId23"/>
    <p:sldId id="306" r:id="rId24"/>
    <p:sldId id="278" r:id="rId25"/>
    <p:sldId id="352" r:id="rId26"/>
    <p:sldId id="353" r:id="rId27"/>
    <p:sldId id="354" r:id="rId28"/>
    <p:sldId id="340" r:id="rId29"/>
    <p:sldId id="281" r:id="rId30"/>
    <p:sldId id="346" r:id="rId31"/>
    <p:sldId id="350" r:id="rId32"/>
    <p:sldId id="318" r:id="rId33"/>
    <p:sldId id="357" r:id="rId34"/>
    <p:sldId id="316" r:id="rId35"/>
    <p:sldId id="348" r:id="rId36"/>
    <p:sldId id="317" r:id="rId37"/>
    <p:sldId id="319" r:id="rId38"/>
    <p:sldId id="320" r:id="rId39"/>
    <p:sldId id="327" r:id="rId40"/>
    <p:sldId id="329" r:id="rId41"/>
    <p:sldId id="330" r:id="rId42"/>
    <p:sldId id="363" r:id="rId43"/>
    <p:sldId id="331" r:id="rId44"/>
    <p:sldId id="333" r:id="rId45"/>
    <p:sldId id="334" r:id="rId46"/>
    <p:sldId id="347" r:id="rId47"/>
    <p:sldId id="33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758" autoAdjust="0"/>
  </p:normalViewPr>
  <p:slideViewPr>
    <p:cSldViewPr snapToGrid="0">
      <p:cViewPr varScale="1">
        <p:scale>
          <a:sx n="83" d="100"/>
          <a:sy n="8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AMPANHA%20SAR.RUBIOLA%20E%20VIT.A%20MEBENDAZOLE%202024\DRS%20BUBAQUE%20BASE%20DE%20CAMPANHA%20RUBEOLA%20E%20VITAMINA%202024%20DEZEMBRO%20(Guardado%20automaticamente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AMPANHA%20SAR.RUBIOLA%20E%20VIT.A%20MEBENDAZOLE%202024\DRS%20BUBAQUE%20BASE%20DE%20CAMPANHA%20RUBEOLA%20E%20VITAMINA%202024%20DEZEMBRO%20(Guardado%20automaticamente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dirty="0"/>
              <a:t>Cobertura de canais de informação sobre campanha região sanitária Bijagós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323-47B7-8F92-E55D325A5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Folha1!$A$2:$A$10</c:f>
              <c:strCache>
                <c:ptCount val="9"/>
                <c:pt idx="0">
                  <c:v>Mobilizadores Sociais</c:v>
                </c:pt>
                <c:pt idx="1">
                  <c:v>Outros</c:v>
                </c:pt>
                <c:pt idx="2">
                  <c:v>Radio</c:v>
                </c:pt>
                <c:pt idx="3">
                  <c:v>Vizinhos</c:v>
                </c:pt>
                <c:pt idx="4">
                  <c:v>Sensibilisador</c:v>
                </c:pt>
                <c:pt idx="5">
                  <c:v>Vacinadores</c:v>
                </c:pt>
                <c:pt idx="6">
                  <c:v>SMS Orange</c:v>
                </c:pt>
                <c:pt idx="7">
                  <c:v>Trab. Saúde</c:v>
                </c:pt>
                <c:pt idx="8">
                  <c:v>SMS MTN</c:v>
                </c:pt>
              </c:strCache>
            </c:strRef>
          </c:cat>
          <c:val>
            <c:numRef>
              <c:f>Folha1!$B$2:$B$10</c:f>
              <c:numCache>
                <c:formatCode>General</c:formatCode>
                <c:ptCount val="9"/>
                <c:pt idx="0">
                  <c:v>53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37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3-47B7-8F92-E55D325A5C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5936767"/>
        <c:axId val="2135937183"/>
      </c:barChart>
      <c:catAx>
        <c:axId val="213593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5937183"/>
        <c:crosses val="autoZero"/>
        <c:auto val="1"/>
        <c:lblAlgn val="ctr"/>
        <c:lblOffset val="100"/>
        <c:noMultiLvlLbl val="0"/>
      </c:catAx>
      <c:valAx>
        <c:axId val="213593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5936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Cobertura</a:t>
            </a:r>
            <a:r>
              <a:rPr lang="en-US" dirty="0"/>
              <a:t> </a:t>
            </a:r>
            <a:r>
              <a:rPr lang="en-US" baseline="0" dirty="0" err="1"/>
              <a:t>atingida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area sanitaria </a:t>
            </a:r>
            <a:r>
              <a:rPr lang="en-US" baseline="0" dirty="0" err="1"/>
              <a:t>Bijagós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GRAF.AREAS!$B$1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9FF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GRAF.AREAS!$A$2:$A$13</c:f>
              <c:strCache>
                <c:ptCount val="12"/>
                <c:pt idx="0">
                  <c:v>BUBAQUE</c:v>
                </c:pt>
                <c:pt idx="1">
                  <c:v>CANHABAQUE</c:v>
                </c:pt>
                <c:pt idx="2">
                  <c:v>CANOGO</c:v>
                </c:pt>
                <c:pt idx="3">
                  <c:v>CARAVELA</c:v>
                </c:pt>
                <c:pt idx="4">
                  <c:v>FORMOSA</c:v>
                </c:pt>
                <c:pt idx="5">
                  <c:v>O.GRANDE</c:v>
                </c:pt>
                <c:pt idx="6">
                  <c:v>O.ZINHO</c:v>
                </c:pt>
                <c:pt idx="7">
                  <c:v>SOGA</c:v>
                </c:pt>
                <c:pt idx="8">
                  <c:v>ONHUCOMO</c:v>
                </c:pt>
                <c:pt idx="9">
                  <c:v>UNO</c:v>
                </c:pt>
                <c:pt idx="10">
                  <c:v>URACANE</c:v>
                </c:pt>
                <c:pt idx="11">
                  <c:v>REGIÃO</c:v>
                </c:pt>
              </c:strCache>
            </c:strRef>
          </c:cat>
          <c:val>
            <c:numRef>
              <c:f>GRAF.AREAS!$B$2:$B$13</c:f>
              <c:numCache>
                <c:formatCode>0</c:formatCode>
                <c:ptCount val="12"/>
                <c:pt idx="0">
                  <c:v>85.927367055771725</c:v>
                </c:pt>
                <c:pt idx="1">
                  <c:v>104.95458298926508</c:v>
                </c:pt>
                <c:pt idx="2">
                  <c:v>74.637681159420282</c:v>
                </c:pt>
                <c:pt idx="3">
                  <c:v>102.33100233100234</c:v>
                </c:pt>
                <c:pt idx="4">
                  <c:v>96.191819464033841</c:v>
                </c:pt>
                <c:pt idx="5">
                  <c:v>61.111111111111114</c:v>
                </c:pt>
                <c:pt idx="6">
                  <c:v>93.731343283582092</c:v>
                </c:pt>
                <c:pt idx="7">
                  <c:v>62.094763092269325</c:v>
                </c:pt>
                <c:pt idx="8">
                  <c:v>77.611940298507463</c:v>
                </c:pt>
                <c:pt idx="9">
                  <c:v>91.482649842271286</c:v>
                </c:pt>
                <c:pt idx="10">
                  <c:v>98.095238095238088</c:v>
                </c:pt>
                <c:pt idx="11">
                  <c:v>89.714652720433065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7-4F97-A873-E1431AD26E0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0196352"/>
        <c:axId val="546151712"/>
      </c:barChart>
      <c:catAx>
        <c:axId val="960196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dirty="0"/>
                  <a:t>Áreas</a:t>
                </a:r>
                <a:r>
                  <a:rPr lang="pt-PT" baseline="0" dirty="0"/>
                  <a:t> Sanitárias</a:t>
                </a:r>
                <a:endParaRPr lang="pt-P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6151712"/>
        <c:crosses val="autoZero"/>
        <c:auto val="1"/>
        <c:lblAlgn val="ctr"/>
        <c:lblOffset val="100"/>
        <c:noMultiLvlLbl val="0"/>
      </c:catAx>
      <c:valAx>
        <c:axId val="5461517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dirty="0"/>
                  <a:t>Cobertura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019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640972640"/>
        <c:axId val="1640959040"/>
      </c:barChart>
      <c:catAx>
        <c:axId val="164097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REGIOES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640959040"/>
        <c:crosses val="autoZero"/>
        <c:auto val="1"/>
        <c:lblAlgn val="ctr"/>
        <c:lblOffset val="100"/>
        <c:noMultiLvlLbl val="0"/>
      </c:catAx>
      <c:valAx>
        <c:axId val="1640959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fr-F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6409726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dirty="0"/>
              <a:t>Cobertura atingida</a:t>
            </a:r>
            <a:r>
              <a:rPr lang="pt-PT" baseline="0" dirty="0"/>
              <a:t> por sexo</a:t>
            </a:r>
            <a:endParaRPr lang="pt-P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'RSR D'!$S$3:$S$4</c:f>
              <c:strCache>
                <c:ptCount val="2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'RSR D'!$R$5:$R$15</c:f>
              <c:strCache>
                <c:ptCount val="11"/>
                <c:pt idx="0">
                  <c:v>BUBAQUE</c:v>
                </c:pt>
                <c:pt idx="1">
                  <c:v>CANHABAQUE</c:v>
                </c:pt>
                <c:pt idx="2">
                  <c:v>CANOGO</c:v>
                </c:pt>
                <c:pt idx="3">
                  <c:v>CARAVELA</c:v>
                </c:pt>
                <c:pt idx="4">
                  <c:v>FORMOSA</c:v>
                </c:pt>
                <c:pt idx="5">
                  <c:v>O.GRANDE</c:v>
                </c:pt>
                <c:pt idx="6">
                  <c:v>O.ZINHO</c:v>
                </c:pt>
                <c:pt idx="7">
                  <c:v>SOGA</c:v>
                </c:pt>
                <c:pt idx="8">
                  <c:v>ONHUCOMO</c:v>
                </c:pt>
                <c:pt idx="9">
                  <c:v>UNO</c:v>
                </c:pt>
                <c:pt idx="10">
                  <c:v>URACANE</c:v>
                </c:pt>
              </c:strCache>
            </c:strRef>
          </c:cat>
          <c:val>
            <c:numRef>
              <c:f>'RSR D'!$S$5:$S$15</c:f>
              <c:numCache>
                <c:formatCode>0</c:formatCode>
                <c:ptCount val="11"/>
                <c:pt idx="0">
                  <c:v>43.41763942931258</c:v>
                </c:pt>
                <c:pt idx="1">
                  <c:v>55.408753096614369</c:v>
                </c:pt>
                <c:pt idx="2">
                  <c:v>38.405797101449274</c:v>
                </c:pt>
                <c:pt idx="3">
                  <c:v>53.613053613053616</c:v>
                </c:pt>
                <c:pt idx="4">
                  <c:v>53.385049365303239</c:v>
                </c:pt>
                <c:pt idx="5">
                  <c:v>34.175084175084173</c:v>
                </c:pt>
                <c:pt idx="6">
                  <c:v>54.626865671641788</c:v>
                </c:pt>
                <c:pt idx="7">
                  <c:v>32.418952618453865</c:v>
                </c:pt>
                <c:pt idx="8">
                  <c:v>43.034825870646763</c:v>
                </c:pt>
                <c:pt idx="9">
                  <c:v>48.201892744479494</c:v>
                </c:pt>
                <c:pt idx="10">
                  <c:v>43.673469387755105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8-43F3-B1DB-32E1F52C7192}"/>
            </c:ext>
          </c:extLst>
        </c:ser>
        <c:ser>
          <c:idx val="1"/>
          <c:order val="1"/>
          <c:tx>
            <c:strRef>
              <c:f>'RSR D'!$T$3:$T$4</c:f>
              <c:strCache>
                <c:ptCount val="2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'RSR D'!$R$5:$R$15</c:f>
              <c:strCache>
                <c:ptCount val="11"/>
                <c:pt idx="0">
                  <c:v>BUBAQUE</c:v>
                </c:pt>
                <c:pt idx="1">
                  <c:v>CANHABAQUE</c:v>
                </c:pt>
                <c:pt idx="2">
                  <c:v>CANOGO</c:v>
                </c:pt>
                <c:pt idx="3">
                  <c:v>CARAVELA</c:v>
                </c:pt>
                <c:pt idx="4">
                  <c:v>FORMOSA</c:v>
                </c:pt>
                <c:pt idx="5">
                  <c:v>O.GRANDE</c:v>
                </c:pt>
                <c:pt idx="6">
                  <c:v>O.ZINHO</c:v>
                </c:pt>
                <c:pt idx="7">
                  <c:v>SOGA</c:v>
                </c:pt>
                <c:pt idx="8">
                  <c:v>ONHUCOMO</c:v>
                </c:pt>
                <c:pt idx="9">
                  <c:v>UNO</c:v>
                </c:pt>
                <c:pt idx="10">
                  <c:v>URACANE</c:v>
                </c:pt>
              </c:strCache>
            </c:strRef>
          </c:cat>
          <c:val>
            <c:numRef>
              <c:f>'RSR D'!$T$5:$T$15</c:f>
              <c:numCache>
                <c:formatCode>0</c:formatCode>
                <c:ptCount val="11"/>
                <c:pt idx="0">
                  <c:v>42.509727626459146</c:v>
                </c:pt>
                <c:pt idx="1">
                  <c:v>49.545829892650701</c:v>
                </c:pt>
                <c:pt idx="2">
                  <c:v>36.231884057971016</c:v>
                </c:pt>
                <c:pt idx="3">
                  <c:v>48.717948717948715</c:v>
                </c:pt>
                <c:pt idx="4">
                  <c:v>42.80677009873061</c:v>
                </c:pt>
                <c:pt idx="5">
                  <c:v>26.936026936026934</c:v>
                </c:pt>
                <c:pt idx="6">
                  <c:v>39.104477611940297</c:v>
                </c:pt>
                <c:pt idx="7">
                  <c:v>29.67581047381546</c:v>
                </c:pt>
                <c:pt idx="8">
                  <c:v>34.577114427860693</c:v>
                </c:pt>
                <c:pt idx="9">
                  <c:v>43.280757097791799</c:v>
                </c:pt>
                <c:pt idx="10">
                  <c:v>54.421768707482997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8-43F3-B1DB-32E1F52C71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6220207"/>
        <c:axId val="1736217295"/>
      </c:barChart>
      <c:catAx>
        <c:axId val="173622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36217295"/>
        <c:crosses val="autoZero"/>
        <c:auto val="1"/>
        <c:lblAlgn val="ctr"/>
        <c:lblOffset val="100"/>
        <c:noMultiLvlLbl val="0"/>
      </c:catAx>
      <c:valAx>
        <c:axId val="17362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3622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0403792-8A5D-402F-A35F-010420452DFB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08036F0-9E19-49D4-A543-8ED9BFFF4D41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E34A98-0D8D-456E-BB8B-70B7CA5707B2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pt-P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continuem apoiar a saúde nas suas atividades programadas para atingir os objetivos </a:t>
          </a:r>
          <a:r>
            <a:rPr lang="pt-PT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trasados</a:t>
          </a:r>
          <a:r>
            <a:rPr lang="pt-P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algn="ctr">
            <a:lnSpc>
              <a:spcPct val="90000"/>
            </a:lnSpc>
          </a:pPr>
          <a:r>
            <a:rPr lang="pt-PT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BEC51A9E-E24A-441A-BE93-D5883423D3CE}" type="pres">
      <dgm:prSet presAssocID="{4C2FB1F6-CCFE-4D7E-ACF6-2C74EB341D5C}" presName="OneNode_1" presStyleLbl="node1" presStyleIdx="0" presStyleCnt="1" custScaleY="200000" custLinFactNeighborY="419">
        <dgm:presLayoutVars>
          <dgm:bulletEnabled val="1"/>
        </dgm:presLayoutVars>
      </dgm:prSet>
      <dgm:spPr/>
    </dgm:pt>
  </dgm:ptLst>
  <dgm:cxnLst>
    <dgm:cxn modelId="{F3828C89-5B61-4BEA-AAD5-8EAE445EF140}" type="presOf" srcId="{4C2FB1F6-CCFE-4D7E-ACF6-2C74EB341D5C}" destId="{C2B2D17C-DABC-4357-AF18-7A9C89288578}" srcOrd="0" destOrd="0" presId="urn:microsoft.com/office/officeart/2005/8/layout/vProcess5"/>
    <dgm:cxn modelId="{556944B8-81E0-469D-AF5E-466CA259FB3F}" srcId="{4C2FB1F6-CCFE-4D7E-ACF6-2C74EB341D5C}" destId="{45E34A98-0D8D-456E-BB8B-70B7CA5707B2}" srcOrd="0" destOrd="0" parTransId="{FBCFF545-1899-4068-A040-222957992A7A}" sibTransId="{45914F46-FE7C-4DF8-9C2A-096FE48F1E25}"/>
    <dgm:cxn modelId="{C63CAAE9-95D7-4731-AC75-64E54275581F}" type="presOf" srcId="{45E34A98-0D8D-456E-BB8B-70B7CA5707B2}" destId="{BEC51A9E-E24A-441A-BE93-D5883423D3CE}" srcOrd="0" destOrd="0" presId="urn:microsoft.com/office/officeart/2005/8/layout/vProcess5"/>
    <dgm:cxn modelId="{ABF4DFBC-C7C1-4787-83BC-872E7CE45D4E}" type="presParOf" srcId="{C2B2D17C-DABC-4357-AF18-7A9C89288578}" destId="{C2782152-4FA2-43D9-990C-F0625CDBBB85}" srcOrd="0" destOrd="0" presId="urn:microsoft.com/office/officeart/2005/8/layout/vProcess5"/>
    <dgm:cxn modelId="{AE80651F-90DC-4C7E-A45F-75933B72DECC}" type="presParOf" srcId="{C2B2D17C-DABC-4357-AF18-7A9C89288578}" destId="{BEC51A9E-E24A-441A-BE93-D5883423D3CE}" srcOrd="1" destOrd="0" presId="urn:microsoft.com/office/officeart/2005/8/layout/vProcess5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EA2E6DF-5938-4169-9716-0A4592C0236D}">
      <dgm:prSet phldrT="[Texto]" custT="1"/>
      <dgm:spPr>
        <a:solidFill>
          <a:schemeClr val="bg1"/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pt-PT" sz="2400" b="1" dirty="0">
              <a:solidFill>
                <a:schemeClr val="tx1"/>
              </a:solidFill>
            </a:rPr>
            <a:t>Barreiras naturais</a:t>
          </a:r>
        </a:p>
        <a:p>
          <a:pPr algn="ctr">
            <a:lnSpc>
              <a:spcPct val="90000"/>
            </a:lnSpc>
          </a:pPr>
          <a:endParaRPr lang="pt-PT" sz="2000" dirty="0">
            <a:solidFill>
              <a:schemeClr val="tx1"/>
            </a:solidFill>
          </a:endParaRPr>
        </a:p>
      </dgm:t>
    </dgm:pt>
    <dgm:pt modelId="{D6AEB26E-E54B-45CC-912F-E19F3B583D51}" type="parTrans" cxnId="{3BDBABF0-DC27-46FF-9089-24840D85EF59}">
      <dgm:prSet/>
      <dgm:spPr/>
      <dgm:t>
        <a:bodyPr/>
        <a:lstStyle/>
        <a:p>
          <a:endParaRPr lang="pt-PT"/>
        </a:p>
      </dgm:t>
    </dgm:pt>
    <dgm:pt modelId="{B461292F-405E-494B-AC36-C0022B55510D}" type="sibTrans" cxnId="{3BDBABF0-DC27-46FF-9089-24840D85EF5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E477C4BA-BF00-40C4-85F8-7237546B3B2D}" type="pres">
      <dgm:prSet presAssocID="{4C2FB1F6-CCFE-4D7E-ACF6-2C74EB341D5C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C939CC11-24AC-48EA-9D1A-B28B20F0EAF7}" type="presOf" srcId="{4EA2E6DF-5938-4169-9716-0A4592C0236D}" destId="{E477C4BA-BF00-40C4-85F8-7237546B3B2D}" srcOrd="0" destOrd="0" presId="urn:microsoft.com/office/officeart/2005/8/layout/vProcess5"/>
    <dgm:cxn modelId="{3BDBABF0-DC27-46FF-9089-24840D85EF59}" srcId="{4C2FB1F6-CCFE-4D7E-ACF6-2C74EB341D5C}" destId="{4EA2E6DF-5938-4169-9716-0A4592C0236D}" srcOrd="0" destOrd="0" parTransId="{D6AEB26E-E54B-45CC-912F-E19F3B583D51}" sibTransId="{B461292F-405E-494B-AC36-C0022B55510D}"/>
    <dgm:cxn modelId="{E0250CFF-9048-407E-9FD2-B16B133B8173}" type="presOf" srcId="{4C2FB1F6-CCFE-4D7E-ACF6-2C74EB341D5C}" destId="{C2B2D17C-DABC-4357-AF18-7A9C89288578}" srcOrd="0" destOrd="0" presId="urn:microsoft.com/office/officeart/2005/8/layout/vProcess5"/>
    <dgm:cxn modelId="{D6382AC7-92C8-4047-9F3C-3DC0A5AD6EB6}" type="presParOf" srcId="{C2B2D17C-DABC-4357-AF18-7A9C89288578}" destId="{C2782152-4FA2-43D9-990C-F0625CDBBB85}" srcOrd="0" destOrd="0" presId="urn:microsoft.com/office/officeart/2005/8/layout/vProcess5"/>
    <dgm:cxn modelId="{E4CCBC7A-A568-4BAE-B1A5-FA38245D74E2}" type="presParOf" srcId="{C2B2D17C-DABC-4357-AF18-7A9C89288578}" destId="{E477C4BA-BF00-40C4-85F8-7237546B3B2D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PT" sz="3600" b="0" dirty="0">
              <a:solidFill>
                <a:schemeClr val="tx1"/>
              </a:solidFill>
            </a:rPr>
            <a:t>Ameaças</a:t>
          </a: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Dificuldades de acesso de tabancas longínquas devido a alta pluviosidade registada no decorrer do ano 2024.</a:t>
          </a:r>
        </a:p>
        <a:p>
          <a:pPr algn="l"/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Instabilidade politica dificultando afetação de novos técnicos.</a:t>
          </a:r>
        </a:p>
        <a:p>
          <a:pPr algn="l"/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Existência de uma ceita religiosa em áreas sanitária de </a:t>
          </a:r>
          <a:r>
            <a:rPr lang="pt-PT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Unhocomo</a:t>
          </a: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que impede a vacinação dos seus filhos e fieis.</a:t>
          </a:r>
        </a:p>
        <a:p>
          <a:pPr algn="l"/>
          <a:endParaRPr lang="pt-PT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pt-PT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42032" custScaleY="48684" custLinFactNeighborX="18897" custLinFactNeighborY="163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114749" custScaleY="101378" custLinFactNeighborX="-33761" custLinFactNeighborY="-3275">
        <dgm:presLayoutVars>
          <dgm:bulletEnabled val="1"/>
        </dgm:presLayoutVars>
      </dgm:prSet>
      <dgm:spPr/>
    </dgm:pt>
  </dgm:ptLst>
  <dgm:cxnLst>
    <dgm:cxn modelId="{2C0CA817-757B-4CC9-9BC8-808FBDDB0E41}" type="presOf" srcId="{4460A378-83B8-4A2C-A5D6-D3F59F8F03F0}" destId="{4B6126BD-7111-492B-B85B-86964C7D25A4}" srcOrd="0" destOrd="0" presId="urn:microsoft.com/office/officeart/2005/8/layout/process1"/>
    <dgm:cxn modelId="{10E4ED37-D80A-47AD-9D8B-8FB086DDE329}" type="presOf" srcId="{CB072CD1-E92D-4047-AEDC-DE7342C85C61}" destId="{65109D31-2F9D-4EA4-82A6-82AEE20717B9}" srcOrd="0" destOrd="0" presId="urn:microsoft.com/office/officeart/2005/8/layout/process1"/>
    <dgm:cxn modelId="{04EC7265-73A3-4D14-8C56-1EA1DB6C6B7A}" type="presOf" srcId="{BFD1C0C5-5585-4848-8C4A-518A88A8093C}" destId="{2600F064-F7FA-4AEA-A23C-FFEA4C0686B1}" srcOrd="0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DCD14458-B5EB-45B4-B042-58703023E54C}" type="presOf" srcId="{0DD49E1E-1237-476D-96C3-D4911A23EAAE}" destId="{03D4E08F-0D10-4DFF-8F2E-42E0E52C21F2}" srcOrd="1" destOrd="0" presId="urn:microsoft.com/office/officeart/2005/8/layout/process1"/>
    <dgm:cxn modelId="{463B29C7-55CE-4D3E-84B9-02AB38D148A6}" type="presOf" srcId="{0DD49E1E-1237-476D-96C3-D4911A23EAAE}" destId="{F7E0BC37-41CF-4FC0-9600-D8169FA3AFB7}" srcOrd="0" destOrd="0" presId="urn:microsoft.com/office/officeart/2005/8/layout/process1"/>
    <dgm:cxn modelId="{1E096069-EBC2-4FCE-99D9-ABC8F979B288}" type="presParOf" srcId="{65109D31-2F9D-4EA4-82A6-82AEE20717B9}" destId="{4B6126BD-7111-492B-B85B-86964C7D25A4}" srcOrd="0" destOrd="0" presId="urn:microsoft.com/office/officeart/2005/8/layout/process1"/>
    <dgm:cxn modelId="{0C691906-BE7C-4B2A-91E5-0B51644F1BB5}" type="presParOf" srcId="{65109D31-2F9D-4EA4-82A6-82AEE20717B9}" destId="{F7E0BC37-41CF-4FC0-9600-D8169FA3AFB7}" srcOrd="1" destOrd="0" presId="urn:microsoft.com/office/officeart/2005/8/layout/process1"/>
    <dgm:cxn modelId="{F6C93C82-EF0A-4A15-9E53-CCA9A8C7E7FF}" type="presParOf" srcId="{F7E0BC37-41CF-4FC0-9600-D8169FA3AFB7}" destId="{03D4E08F-0D10-4DFF-8F2E-42E0E52C21F2}" srcOrd="0" destOrd="0" presId="urn:microsoft.com/office/officeart/2005/8/layout/process1"/>
    <dgm:cxn modelId="{2EC44457-CCDE-429E-87CB-8B5812DAA38D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A91F97-C67D-4CEF-A7B4-41B64891E256}" type="doc">
      <dgm:prSet loTypeId="urn:microsoft.com/office/officeart/2005/8/layout/matrix1" loCatId="matrix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BEA1AFC7-718E-419D-9497-C9A963BFFD51}">
      <dgm:prSet phldrT="[Texto]" custT="1"/>
      <dgm:spPr/>
      <dgm:t>
        <a:bodyPr/>
        <a:lstStyle/>
        <a:p>
          <a:pPr algn="l">
            <a:lnSpc>
              <a:spcPct val="150000"/>
            </a:lnSpc>
          </a:pPr>
          <a:r>
            <a:rPr lang="pt-PT" sz="1800" b="1" dirty="0">
              <a:latin typeface="Arial" panose="020B0604020202020204" pitchFamily="34" charset="0"/>
              <a:cs typeface="Arial" panose="020B0604020202020204" pitchFamily="34" charset="0"/>
            </a:rPr>
            <a:t>Pontos Fortes:</a:t>
          </a:r>
        </a:p>
      </dgm:t>
    </dgm:pt>
    <dgm:pt modelId="{A57425ED-0FE5-4F17-BE9D-DAEE21B33AB9}" type="parTrans" cxnId="{E61A986F-CFCB-4025-9BD0-D23F132BFBE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2EEC8-D57D-4389-B9DB-5F888AC0FCDA}" type="sibTrans" cxnId="{E61A986F-CFCB-4025-9BD0-D23F132BFBE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F3501-7DC3-476D-BD9E-9093835DD34B}">
      <dgm:prSet phldrT="[Texto]" custT="1"/>
      <dgm:spPr/>
      <dgm:t>
        <a:bodyPr/>
        <a:lstStyle/>
        <a:p>
          <a:pPr algn="l">
            <a:lnSpc>
              <a:spcPct val="90000"/>
            </a:lnSpc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Formação de todos envolvidos na campanha de vacinação</a:t>
          </a:r>
        </a:p>
        <a:p>
          <a:pPr algn="l">
            <a:lnSpc>
              <a:spcPct val="90000"/>
            </a:lnSpc>
          </a:pPr>
          <a:endParaRPr lang="pt-PT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Capacidade no domínio técnico na aplicação das vacinas</a:t>
          </a:r>
        </a:p>
        <a:p>
          <a:pPr algn="l">
            <a:lnSpc>
              <a:spcPct val="90000"/>
            </a:lnSpc>
          </a:pPr>
          <a:endParaRPr lang="pt-PT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Recepção atempada  das vacinas e insumos</a:t>
          </a:r>
        </a:p>
        <a:p>
          <a:pPr algn="l">
            <a:lnSpc>
              <a:spcPct val="90000"/>
            </a:lnSpc>
          </a:pPr>
          <a:endParaRPr lang="pt-PT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Funcionalidade de cadeia de frio em todas áreas sanitárias </a:t>
          </a:r>
        </a:p>
        <a:p>
          <a:pPr algn="l">
            <a:lnSpc>
              <a:spcPct val="90000"/>
            </a:lnSpc>
          </a:pPr>
          <a:endParaRPr lang="pt-PT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Colaboração dos lideres comunitária ( </a:t>
          </a:r>
          <a:r>
            <a:rPr lang="pt-PT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Pais,professores</a:t>
          </a: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pt-PT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ect</a:t>
          </a: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…)</a:t>
          </a:r>
        </a:p>
        <a:p>
          <a:pPr algn="l">
            <a:lnSpc>
              <a:spcPct val="90000"/>
            </a:lnSpc>
          </a:pPr>
          <a:endParaRPr lang="pt-PT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Supervisão a todos os níveis das equipas de vacinação</a:t>
          </a:r>
        </a:p>
        <a:p>
          <a:pPr algn="l">
            <a:lnSpc>
              <a:spcPct val="90000"/>
            </a:lnSpc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Uma boa colaboração em todos os níveis </a:t>
          </a:r>
        </a:p>
        <a:p>
          <a:pPr algn="l">
            <a:lnSpc>
              <a:spcPct val="90000"/>
            </a:lnSpc>
          </a:pPr>
          <a:endParaRPr lang="pt-PT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endParaRPr lang="pt-PT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endParaRPr lang="pt-PT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endParaRPr lang="pt-PT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999F7-3BCC-4A43-906C-38E0ECB9C6FC}" type="parTrans" cxnId="{21732388-45A8-44D5-ADDA-957FE84819B5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23854-533F-4E00-BD16-6B5FDC52DCB8}" type="sibTrans" cxnId="{21732388-45A8-44D5-ADDA-957FE84819B5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9B3C8-2DDE-48B1-8E09-67B585AF7517}">
      <dgm:prSet phldrT="[Texto]" phldr="1" custT="1"/>
      <dgm:spPr>
        <a:solidFill>
          <a:schemeClr val="bg1"/>
        </a:solidFill>
      </dgm:spPr>
      <dgm:t>
        <a:bodyPr/>
        <a:lstStyle/>
        <a:p>
          <a:pPr algn="l"/>
          <a:endParaRPr lang="pt-PT" sz="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76B75-DE78-4F97-8AAE-C86F591EC7AF}" type="sibTrans" cxnId="{B37FCE64-B47C-41CA-B946-21735A37582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B5857-D594-4932-B2DE-C4B9CDBBD22A}" type="parTrans" cxnId="{B37FCE64-B47C-41CA-B946-21735A37582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7120A-6804-49B0-B7C9-71334D94485F}" type="pres">
      <dgm:prSet presAssocID="{35A91F97-C67D-4CEF-A7B4-41B64891E25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50FDE8-EB7E-432D-8569-B9BEC480ECBE}" type="pres">
      <dgm:prSet presAssocID="{35A91F97-C67D-4CEF-A7B4-41B64891E256}" presName="matrix" presStyleCnt="0"/>
      <dgm:spPr/>
    </dgm:pt>
    <dgm:pt modelId="{3A03AA1D-CA4E-44E6-AF95-42B4A795BC21}" type="pres">
      <dgm:prSet presAssocID="{35A91F97-C67D-4CEF-A7B4-41B64891E256}" presName="tile1" presStyleLbl="node1" presStyleIdx="0" presStyleCnt="4" custScaleX="27059" custScaleY="31982" custLinFactNeighborX="-3560" custLinFactNeighborY="4886"/>
      <dgm:spPr/>
    </dgm:pt>
    <dgm:pt modelId="{90AB1619-D5F6-4863-8104-DBF6E07641D8}" type="pres">
      <dgm:prSet presAssocID="{35A91F97-C67D-4CEF-A7B4-41B64891E2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77DEB7C-ED15-44E2-9BB8-DB334E3AE569}" type="pres">
      <dgm:prSet presAssocID="{35A91F97-C67D-4CEF-A7B4-41B64891E256}" presName="tile2" presStyleLbl="node1" presStyleIdx="1" presStyleCnt="4" custScaleX="167604" custScaleY="100272" custLinFactNeighborX="-3792" custLinFactNeighborY="22842"/>
      <dgm:spPr/>
    </dgm:pt>
    <dgm:pt modelId="{8B6A55DA-9B9E-400C-8C1D-F08216F9CBAF}" type="pres">
      <dgm:prSet presAssocID="{35A91F97-C67D-4CEF-A7B4-41B64891E2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F33848B-A3B5-4054-B43B-3207955088E1}" type="pres">
      <dgm:prSet presAssocID="{35A91F97-C67D-4CEF-A7B4-41B64891E256}" presName="tile3" presStyleLbl="node1" presStyleIdx="2" presStyleCnt="4" custScaleX="35962" custScaleY="26745" custLinFactNeighborX="3478" custLinFactNeighborY="-789"/>
      <dgm:spPr/>
    </dgm:pt>
    <dgm:pt modelId="{44EA7A55-76E5-4531-AE22-706E7FFD21BD}" type="pres">
      <dgm:prSet presAssocID="{35A91F97-C67D-4CEF-A7B4-41B64891E2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D12606-CB71-4C2E-BFD0-039631846769}" type="pres">
      <dgm:prSet presAssocID="{35A91F97-C67D-4CEF-A7B4-41B64891E256}" presName="tile4" presStyleLbl="node1" presStyleIdx="3" presStyleCnt="4" custScaleX="160197" custScaleY="56875" custLinFactNeighborX="973" custLinFactNeighborY="3024"/>
      <dgm:spPr/>
    </dgm:pt>
    <dgm:pt modelId="{DD7057C1-EBC0-4293-AB70-0F4FDF1C75F6}" type="pres">
      <dgm:prSet presAssocID="{35A91F97-C67D-4CEF-A7B4-41B64891E2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48268AD-AEF7-4C8F-A867-40910DED95EC}" type="pres">
      <dgm:prSet presAssocID="{35A91F97-C67D-4CEF-A7B4-41B64891E256}" presName="centerTile" presStyleLbl="fgShp" presStyleIdx="0" presStyleCnt="1" custFlipVert="0" custFlipHor="0" custScaleX="22702" custScaleY="7431" custLinFactX="-45276" custLinFactNeighborX="-100000" custLinFactNeighborY="16135">
        <dgm:presLayoutVars>
          <dgm:chMax val="0"/>
          <dgm:chPref val="0"/>
        </dgm:presLayoutVars>
      </dgm:prSet>
      <dgm:spPr/>
    </dgm:pt>
  </dgm:ptLst>
  <dgm:cxnLst>
    <dgm:cxn modelId="{FEE56807-A40C-4388-A2A1-35CCC8B2CA40}" type="presOf" srcId="{8DCF3501-7DC3-476D-BD9E-9093835DD34B}" destId="{B77DEB7C-ED15-44E2-9BB8-DB334E3AE569}" srcOrd="0" destOrd="0" presId="urn:microsoft.com/office/officeart/2005/8/layout/matrix1"/>
    <dgm:cxn modelId="{6FAEF23C-0F03-4315-B6C7-FB6E129F1A82}" type="presOf" srcId="{C4B9B3C8-2DDE-48B1-8E09-67B585AF7517}" destId="{948268AD-AEF7-4C8F-A867-40910DED95EC}" srcOrd="0" destOrd="0" presId="urn:microsoft.com/office/officeart/2005/8/layout/matrix1"/>
    <dgm:cxn modelId="{B37FCE64-B47C-41CA-B946-21735A375826}" srcId="{35A91F97-C67D-4CEF-A7B4-41B64891E256}" destId="{C4B9B3C8-2DDE-48B1-8E09-67B585AF7517}" srcOrd="0" destOrd="0" parTransId="{54EB5857-D594-4932-B2DE-C4B9CDBBD22A}" sibTransId="{7B376B75-DE78-4F97-8AAE-C86F591EC7AF}"/>
    <dgm:cxn modelId="{E61A986F-CFCB-4025-9BD0-D23F132BFBE6}" srcId="{C4B9B3C8-2DDE-48B1-8E09-67B585AF7517}" destId="{BEA1AFC7-718E-419D-9497-C9A963BFFD51}" srcOrd="0" destOrd="0" parTransId="{A57425ED-0FE5-4F17-BE9D-DAEE21B33AB9}" sibTransId="{8222EEC8-D57D-4389-B9DB-5F888AC0FCDA}"/>
    <dgm:cxn modelId="{21732388-45A8-44D5-ADDA-957FE84819B5}" srcId="{C4B9B3C8-2DDE-48B1-8E09-67B585AF7517}" destId="{8DCF3501-7DC3-476D-BD9E-9093835DD34B}" srcOrd="1" destOrd="0" parTransId="{E02999F7-3BCC-4A43-906C-38E0ECB9C6FC}" sibTransId="{A8F23854-533F-4E00-BD16-6B5FDC52DCB8}"/>
    <dgm:cxn modelId="{DE70AC9A-F712-4B6F-AF1B-8DE5F7B705EF}" type="presOf" srcId="{BEA1AFC7-718E-419D-9497-C9A963BFFD51}" destId="{90AB1619-D5F6-4863-8104-DBF6E07641D8}" srcOrd="1" destOrd="0" presId="urn:microsoft.com/office/officeart/2005/8/layout/matrix1"/>
    <dgm:cxn modelId="{25522C9D-7C3C-4FAD-BFE1-F72C88BA917C}" type="presOf" srcId="{8DCF3501-7DC3-476D-BD9E-9093835DD34B}" destId="{8B6A55DA-9B9E-400C-8C1D-F08216F9CBAF}" srcOrd="1" destOrd="0" presId="urn:microsoft.com/office/officeart/2005/8/layout/matrix1"/>
    <dgm:cxn modelId="{0D4451D6-BC8D-4D1F-B789-FFCB356C492E}" type="presOf" srcId="{35A91F97-C67D-4CEF-A7B4-41B64891E256}" destId="{EF37120A-6804-49B0-B7C9-71334D94485F}" srcOrd="0" destOrd="0" presId="urn:microsoft.com/office/officeart/2005/8/layout/matrix1"/>
    <dgm:cxn modelId="{4C73BEE4-041E-47E5-A095-71A0C9FE7E94}" type="presOf" srcId="{BEA1AFC7-718E-419D-9497-C9A963BFFD51}" destId="{3A03AA1D-CA4E-44E6-AF95-42B4A795BC21}" srcOrd="0" destOrd="0" presId="urn:microsoft.com/office/officeart/2005/8/layout/matrix1"/>
    <dgm:cxn modelId="{C9EE02CD-490D-4729-910B-064DD8BFAB38}" type="presParOf" srcId="{EF37120A-6804-49B0-B7C9-71334D94485F}" destId="{2B50FDE8-EB7E-432D-8569-B9BEC480ECBE}" srcOrd="0" destOrd="0" presId="urn:microsoft.com/office/officeart/2005/8/layout/matrix1"/>
    <dgm:cxn modelId="{AD44EC96-7670-41AA-8740-DB65B3371475}" type="presParOf" srcId="{2B50FDE8-EB7E-432D-8569-B9BEC480ECBE}" destId="{3A03AA1D-CA4E-44E6-AF95-42B4A795BC21}" srcOrd="0" destOrd="0" presId="urn:microsoft.com/office/officeart/2005/8/layout/matrix1"/>
    <dgm:cxn modelId="{0E785CD2-17FD-406C-9AFA-46C0A1D0761F}" type="presParOf" srcId="{2B50FDE8-EB7E-432D-8569-B9BEC480ECBE}" destId="{90AB1619-D5F6-4863-8104-DBF6E07641D8}" srcOrd="1" destOrd="0" presId="urn:microsoft.com/office/officeart/2005/8/layout/matrix1"/>
    <dgm:cxn modelId="{A4544D6D-341C-41A2-A1FD-32EC28D04B2E}" type="presParOf" srcId="{2B50FDE8-EB7E-432D-8569-B9BEC480ECBE}" destId="{B77DEB7C-ED15-44E2-9BB8-DB334E3AE569}" srcOrd="2" destOrd="0" presId="urn:microsoft.com/office/officeart/2005/8/layout/matrix1"/>
    <dgm:cxn modelId="{A6129426-CE14-438A-B82E-DE242BCEA7B1}" type="presParOf" srcId="{2B50FDE8-EB7E-432D-8569-B9BEC480ECBE}" destId="{8B6A55DA-9B9E-400C-8C1D-F08216F9CBAF}" srcOrd="3" destOrd="0" presId="urn:microsoft.com/office/officeart/2005/8/layout/matrix1"/>
    <dgm:cxn modelId="{0B2C1945-B993-457E-827F-E2B92E5B886B}" type="presParOf" srcId="{2B50FDE8-EB7E-432D-8569-B9BEC480ECBE}" destId="{4F33848B-A3B5-4054-B43B-3207955088E1}" srcOrd="4" destOrd="0" presId="urn:microsoft.com/office/officeart/2005/8/layout/matrix1"/>
    <dgm:cxn modelId="{46A7B317-9194-426F-A6AA-7A64F32A6B66}" type="presParOf" srcId="{2B50FDE8-EB7E-432D-8569-B9BEC480ECBE}" destId="{44EA7A55-76E5-4531-AE22-706E7FFD21BD}" srcOrd="5" destOrd="0" presId="urn:microsoft.com/office/officeart/2005/8/layout/matrix1"/>
    <dgm:cxn modelId="{1E65E461-5444-49E2-9C72-9BE3DDE4784F}" type="presParOf" srcId="{2B50FDE8-EB7E-432D-8569-B9BEC480ECBE}" destId="{42D12606-CB71-4C2E-BFD0-039631846769}" srcOrd="6" destOrd="0" presId="urn:microsoft.com/office/officeart/2005/8/layout/matrix1"/>
    <dgm:cxn modelId="{F9627F37-5795-471A-860B-37DCE337D755}" type="presParOf" srcId="{2B50FDE8-EB7E-432D-8569-B9BEC480ECBE}" destId="{DD7057C1-EBC0-4293-AB70-0F4FDF1C75F6}" srcOrd="7" destOrd="0" presId="urn:microsoft.com/office/officeart/2005/8/layout/matrix1"/>
    <dgm:cxn modelId="{99AF620B-EBE5-408F-BD4E-E9D0D4C9D9E8}" type="presParOf" srcId="{EF37120A-6804-49B0-B7C9-71334D94485F}" destId="{948268AD-AEF7-4C8F-A867-40910DED95EC}" srcOrd="1" destOrd="0" presId="urn:microsoft.com/office/officeart/2005/8/layout/matrix1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4460A378-83B8-4A2C-A5D6-D3F59F8F03F0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pt-PT" sz="3200" b="0" dirty="0">
              <a:solidFill>
                <a:schemeClr val="tx1"/>
              </a:solidFill>
            </a:rPr>
            <a:t>Pontos a Melhorar 1.</a:t>
          </a: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>
        <a:solidFill>
          <a:schemeClr val="bg1"/>
        </a:solidFill>
      </dgm:spPr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pt-PT" sz="2000" b="1" dirty="0">
              <a:solidFill>
                <a:schemeClr val="tx1"/>
              </a:solidFill>
            </a:rPr>
            <a:t>Priorizar pagamento a mão tendo em conta a realidade da nossa região.</a:t>
          </a:r>
        </a:p>
        <a:p>
          <a:pPr algn="l">
            <a:lnSpc>
              <a:spcPct val="90000"/>
            </a:lnSpc>
          </a:pPr>
          <a:endParaRPr lang="pt-PT" sz="2000" b="1" dirty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r>
            <a:rPr lang="pt-PT" sz="2000" b="1" dirty="0">
              <a:solidFill>
                <a:schemeClr val="tx1"/>
              </a:solidFill>
            </a:rPr>
            <a:t>Melhorar o calculo de denominador</a:t>
          </a:r>
        </a:p>
        <a:p>
          <a:pPr algn="l">
            <a:lnSpc>
              <a:spcPct val="90000"/>
            </a:lnSpc>
          </a:pPr>
          <a:endParaRPr lang="pt-PT" sz="2000" b="1" dirty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r>
            <a:rPr lang="pt-PT" sz="2000" b="1" dirty="0">
              <a:solidFill>
                <a:schemeClr val="tx1"/>
              </a:solidFill>
            </a:rPr>
            <a:t>Aumentar número de equipa de vacinação nas área sanitárias de ( </a:t>
          </a:r>
          <a:r>
            <a:rPr lang="pt-PT" sz="2000" b="1" dirty="0" err="1">
              <a:solidFill>
                <a:schemeClr val="tx1"/>
              </a:solidFill>
            </a:rPr>
            <a:t>Bubaque</a:t>
          </a:r>
          <a:r>
            <a:rPr lang="pt-PT" sz="2000" b="1" dirty="0">
              <a:solidFill>
                <a:schemeClr val="tx1"/>
              </a:solidFill>
            </a:rPr>
            <a:t>, Formosa, Uno, </a:t>
          </a:r>
          <a:r>
            <a:rPr lang="pt-PT" sz="2000" b="1" dirty="0" err="1">
              <a:solidFill>
                <a:schemeClr val="tx1"/>
              </a:solidFill>
            </a:rPr>
            <a:t>Canhabaque</a:t>
          </a:r>
          <a:r>
            <a:rPr lang="pt-PT" sz="2000" b="1" dirty="0">
              <a:solidFill>
                <a:schemeClr val="tx1"/>
              </a:solidFill>
            </a:rPr>
            <a:t> e Caravela).</a:t>
          </a:r>
        </a:p>
        <a:p>
          <a:pPr algn="l">
            <a:lnSpc>
              <a:spcPct val="90000"/>
            </a:lnSpc>
          </a:pPr>
          <a:r>
            <a:rPr lang="pt-PT" sz="2000" b="1" dirty="0">
              <a:solidFill>
                <a:schemeClr val="tx1"/>
              </a:solidFill>
            </a:rPr>
            <a:t>Melhorar alugação das pirogas nas áreas sanitária de ( </a:t>
          </a:r>
          <a:r>
            <a:rPr lang="pt-PT" sz="2000" b="1" dirty="0" err="1">
              <a:solidFill>
                <a:schemeClr val="tx1"/>
              </a:solidFill>
            </a:rPr>
            <a:t>Bubaque</a:t>
          </a:r>
          <a:r>
            <a:rPr lang="pt-PT" sz="2000" b="1" dirty="0">
              <a:solidFill>
                <a:schemeClr val="tx1"/>
              </a:solidFill>
            </a:rPr>
            <a:t>, Formosa, </a:t>
          </a:r>
          <a:r>
            <a:rPr lang="pt-PT" sz="2000" b="1" dirty="0" err="1">
              <a:solidFill>
                <a:schemeClr val="tx1"/>
              </a:solidFill>
            </a:rPr>
            <a:t>Uracane</a:t>
          </a:r>
          <a:r>
            <a:rPr lang="pt-PT" sz="2000" b="1" dirty="0">
              <a:solidFill>
                <a:schemeClr val="tx1"/>
              </a:solidFill>
            </a:rPr>
            <a:t>, </a:t>
          </a:r>
          <a:r>
            <a:rPr lang="pt-PT" sz="2000" b="1" dirty="0" err="1">
              <a:solidFill>
                <a:schemeClr val="tx1"/>
              </a:solidFill>
            </a:rPr>
            <a:t>Unhocomo,O.Grande</a:t>
          </a:r>
          <a:r>
            <a:rPr lang="pt-PT" sz="2000" b="1" dirty="0">
              <a:solidFill>
                <a:schemeClr val="tx1"/>
              </a:solidFill>
            </a:rPr>
            <a:t> </a:t>
          </a:r>
          <a:r>
            <a:rPr lang="pt-PT" sz="2000" b="1" dirty="0" err="1">
              <a:solidFill>
                <a:schemeClr val="tx1"/>
              </a:solidFill>
            </a:rPr>
            <a:t>Canhabaque</a:t>
          </a:r>
          <a:r>
            <a:rPr lang="pt-PT" sz="2000" b="1" dirty="0">
              <a:solidFill>
                <a:schemeClr val="tx1"/>
              </a:solidFill>
            </a:rPr>
            <a:t> e Caravela). </a:t>
          </a:r>
        </a:p>
        <a:p>
          <a:pPr algn="l">
            <a:lnSpc>
              <a:spcPct val="90000"/>
            </a:lnSpc>
          </a:pPr>
          <a:r>
            <a:rPr lang="pt-PT" sz="2000" b="1" dirty="0">
              <a:solidFill>
                <a:schemeClr val="tx1"/>
              </a:solidFill>
            </a:rPr>
            <a:t>Realização do microplano nos diferentes níveis </a:t>
          </a:r>
        </a:p>
        <a:p>
          <a:pPr algn="l">
            <a:lnSpc>
              <a:spcPct val="90000"/>
            </a:lnSpc>
          </a:pPr>
          <a:r>
            <a:rPr lang="pt-PT" sz="2000" b="1" dirty="0">
              <a:solidFill>
                <a:schemeClr val="tx1"/>
              </a:solidFill>
            </a:rPr>
            <a:t>Aumentar o credito de comunicação</a:t>
          </a:r>
        </a:p>
        <a:p>
          <a:pPr algn="l">
            <a:lnSpc>
              <a:spcPct val="90000"/>
            </a:lnSpc>
          </a:pPr>
          <a:endParaRPr lang="pt-PT" sz="2000" b="1" dirty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endParaRPr lang="pt-PT" sz="2000" b="1" dirty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endParaRPr lang="pt-PT" sz="23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endParaRPr lang="pt-PT" sz="1100" b="1" dirty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endParaRPr lang="pt-PT" sz="1200" b="1" dirty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endParaRPr lang="pt-PT" sz="1200" b="1" dirty="0">
            <a:solidFill>
              <a:schemeClr val="tx1"/>
            </a:solidFill>
          </a:endParaRPr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59612" custScaleY="44475" custLinFactNeighborX="734" custLinFactNeighborY="11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23954" custScaleY="73150" custLinFactNeighborX="31533" custLinFactNeighborY="23574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122208" custScaleY="67056" custLinFactNeighborX="-16190" custLinFactNeighborY="1996">
        <dgm:presLayoutVars>
          <dgm:bulletEnabled val="1"/>
        </dgm:presLayoutVars>
      </dgm:prSet>
      <dgm:spPr/>
    </dgm:pt>
  </dgm:ptLst>
  <dgm:cxnLst>
    <dgm:cxn modelId="{ED0D601C-9C15-4788-A41A-16A89DDDDD24}" type="presOf" srcId="{4460A378-83B8-4A2C-A5D6-D3F59F8F03F0}" destId="{4B6126BD-7111-492B-B85B-86964C7D25A4}" srcOrd="0" destOrd="0" presId="urn:microsoft.com/office/officeart/2005/8/layout/process1"/>
    <dgm:cxn modelId="{8C949045-9529-4735-8423-52D59A43C2EE}" type="presOf" srcId="{0DD49E1E-1237-476D-96C3-D4911A23EAAE}" destId="{03D4E08F-0D10-4DFF-8F2E-42E0E52C21F2}" srcOrd="1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49F33A8D-33C3-4095-A25A-7F3C2E964EA6}" type="presOf" srcId="{BFD1C0C5-5585-4848-8C4A-518A88A8093C}" destId="{2600F064-F7FA-4AEA-A23C-FFEA4C0686B1}" srcOrd="0" destOrd="0" presId="urn:microsoft.com/office/officeart/2005/8/layout/process1"/>
    <dgm:cxn modelId="{DBAA0D9D-55B8-4A9C-BDF1-2EDA5C947831}" type="presOf" srcId="{0DD49E1E-1237-476D-96C3-D4911A23EAAE}" destId="{F7E0BC37-41CF-4FC0-9600-D8169FA3AFB7}" srcOrd="0" destOrd="0" presId="urn:microsoft.com/office/officeart/2005/8/layout/process1"/>
    <dgm:cxn modelId="{C6CB2BD1-7C10-43C3-B6EE-F3097356C57D}" type="presOf" srcId="{CB072CD1-E92D-4047-AEDC-DE7342C85C61}" destId="{65109D31-2F9D-4EA4-82A6-82AEE20717B9}" srcOrd="0" destOrd="0" presId="urn:microsoft.com/office/officeart/2005/8/layout/process1"/>
    <dgm:cxn modelId="{6F3AAA28-0329-40F1-ADB7-3DD4A5637557}" type="presParOf" srcId="{65109D31-2F9D-4EA4-82A6-82AEE20717B9}" destId="{4B6126BD-7111-492B-B85B-86964C7D25A4}" srcOrd="0" destOrd="0" presId="urn:microsoft.com/office/officeart/2005/8/layout/process1"/>
    <dgm:cxn modelId="{873A7C04-9931-4FC4-8D72-B1F72831E5F0}" type="presParOf" srcId="{65109D31-2F9D-4EA4-82A6-82AEE20717B9}" destId="{F7E0BC37-41CF-4FC0-9600-D8169FA3AFB7}" srcOrd="1" destOrd="0" presId="urn:microsoft.com/office/officeart/2005/8/layout/process1"/>
    <dgm:cxn modelId="{C3FAF8A6-6858-414A-A53F-B11E05C5C25E}" type="presParOf" srcId="{F7E0BC37-41CF-4FC0-9600-D8169FA3AFB7}" destId="{03D4E08F-0D10-4DFF-8F2E-42E0E52C21F2}" srcOrd="0" destOrd="0" presId="urn:microsoft.com/office/officeart/2005/8/layout/process1"/>
    <dgm:cxn modelId="{DE72C968-F9F8-475A-A6BE-47E8262AB531}" type="presParOf" srcId="{65109D31-2F9D-4EA4-82A6-82AEE20717B9}" destId="{2600F064-F7FA-4AEA-A23C-FFEA4C0686B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0403792-8A5D-402F-A35F-010420452DFB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EA2E6DF-5938-4169-9716-0A4592C0236D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 Sanitária: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Chegada atempada da equipa de vacinação no posto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Supervisar</a:t>
          </a: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os </a:t>
          </a:r>
          <a:r>
            <a:rPr lang="pt-PT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ASCs</a:t>
          </a: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no momento de recenseamento dos agregados familiar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Integrar os professores/ outros pessoal no registo dos agregados familiar nas ilhas anexas sem ASC.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Comunicação atempada dos dados 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EB26E-E54B-45CC-912F-E19F3B583D51}" type="parTrans" cxnId="{3BDBABF0-DC27-46FF-9089-24840D85EF59}">
      <dgm:prSet/>
      <dgm:spPr/>
      <dgm:t>
        <a:bodyPr/>
        <a:lstStyle/>
        <a:p>
          <a:endParaRPr lang="pt-PT"/>
        </a:p>
      </dgm:t>
    </dgm:pt>
    <dgm:pt modelId="{B461292F-405E-494B-AC36-C0022B55510D}" type="sibTrans" cxnId="{3BDBABF0-DC27-46FF-9089-24840D85EF59}">
      <dgm:prSet/>
      <dgm:spPr>
        <a:solidFill>
          <a:schemeClr val="bg1"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pt-PT"/>
        </a:p>
      </dgm:t>
    </dgm:pt>
    <dgm:pt modelId="{D52F3B39-4455-456F-9EBE-9D4DACA4A94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endParaRPr lang="pt-P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Nível Regional:</a:t>
          </a:r>
        </a:p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Aumentar dias da avaliação da campanha</a:t>
          </a:r>
        </a:p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Melhorar logística de transporte dos materiais e insumos </a:t>
          </a:r>
        </a:p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Zelar para o pagamento atempado dos implicados na campanha</a:t>
          </a:r>
          <a:endParaRPr lang="pt-P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</a:pPr>
          <a:endParaRPr lang="pt-P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BEACB-35EC-4BAC-8F5B-4DBB9BFE29A6}" type="sibTrans" cxnId="{8E7F7615-BA57-4F40-8553-3722CDF93592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pt-PT"/>
        </a:p>
      </dgm:t>
    </dgm:pt>
    <dgm:pt modelId="{9A114453-A8FA-4E4F-9AF6-1B4C46EB81CE}" type="parTrans" cxnId="{8E7F7615-BA57-4F40-8553-3722CDF93592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5BF467C9-F2B4-41FA-8C81-1D1F3359C26B}" type="pres">
      <dgm:prSet presAssocID="{4C2FB1F6-CCFE-4D7E-ACF6-2C74EB341D5C}" presName="TwoNodes_1" presStyleLbl="node1" presStyleIdx="0" presStyleCnt="2" custScaleX="104746" custScaleY="112690" custLinFactNeighborX="5276" custLinFactNeighborY="3173">
        <dgm:presLayoutVars>
          <dgm:bulletEnabled val="1"/>
        </dgm:presLayoutVars>
      </dgm:prSet>
      <dgm:spPr/>
    </dgm:pt>
    <dgm:pt modelId="{D2A79A2B-3A67-4A06-B445-81690A7772F1}" type="pres">
      <dgm:prSet presAssocID="{4C2FB1F6-CCFE-4D7E-ACF6-2C74EB341D5C}" presName="TwoNodes_2" presStyleLbl="node1" presStyleIdx="1" presStyleCnt="2" custScaleX="100320" custScaleY="103049" custLinFactNeighborX="-13488" custLinFactNeighborY="-13749">
        <dgm:presLayoutVars>
          <dgm:bulletEnabled val="1"/>
        </dgm:presLayoutVars>
      </dgm:prSet>
      <dgm:spPr/>
    </dgm:pt>
    <dgm:pt modelId="{145824D8-0129-4494-B9DF-AFD9DB11DD4B}" type="pres">
      <dgm:prSet presAssocID="{4C2FB1F6-CCFE-4D7E-ACF6-2C74EB341D5C}" presName="TwoConn_1-2" presStyleLbl="fgAccFollowNode1" presStyleIdx="0" presStyleCnt="1" custScaleX="29741" custScaleY="100000" custLinFactNeighborX="99741" custLinFactNeighborY="-21940">
        <dgm:presLayoutVars>
          <dgm:bulletEnabled val="1"/>
        </dgm:presLayoutVars>
      </dgm:prSet>
      <dgm:spPr/>
    </dgm:pt>
    <dgm:pt modelId="{D5AB0826-188F-414F-8CD8-FAC84AF99854}" type="pres">
      <dgm:prSet presAssocID="{4C2FB1F6-CCFE-4D7E-ACF6-2C74EB341D5C}" presName="TwoNodes_1_text" presStyleLbl="node1" presStyleIdx="1" presStyleCnt="2">
        <dgm:presLayoutVars>
          <dgm:bulletEnabled val="1"/>
        </dgm:presLayoutVars>
      </dgm:prSet>
      <dgm:spPr/>
    </dgm:pt>
    <dgm:pt modelId="{2E90CB95-7855-4652-A6E3-1C7AF1AEF26B}" type="pres">
      <dgm:prSet presAssocID="{4C2FB1F6-CCFE-4D7E-ACF6-2C74EB341D5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E7F7615-BA57-4F40-8553-3722CDF93592}" srcId="{4C2FB1F6-CCFE-4D7E-ACF6-2C74EB341D5C}" destId="{D52F3B39-4455-456F-9EBE-9D4DACA4A94C}" srcOrd="1" destOrd="0" parTransId="{9A114453-A8FA-4E4F-9AF6-1B4C46EB81CE}" sibTransId="{4E3BEACB-35EC-4BAC-8F5B-4DBB9BFE29A6}"/>
    <dgm:cxn modelId="{773BD758-8A72-4C8A-8656-3FD474607BEA}" type="presOf" srcId="{D52F3B39-4455-456F-9EBE-9D4DACA4A94C}" destId="{D2A79A2B-3A67-4A06-B445-81690A7772F1}" srcOrd="0" destOrd="0" presId="urn:microsoft.com/office/officeart/2005/8/layout/vProcess5"/>
    <dgm:cxn modelId="{30B264C5-B86B-40A0-BDAA-CA1A4A9DAF2F}" type="presOf" srcId="{B461292F-405E-494B-AC36-C0022B55510D}" destId="{145824D8-0129-4494-B9DF-AFD9DB11DD4B}" srcOrd="0" destOrd="0" presId="urn:microsoft.com/office/officeart/2005/8/layout/vProcess5"/>
    <dgm:cxn modelId="{BDFE61F0-E64B-487E-BD95-C95B2000E915}" type="presOf" srcId="{D52F3B39-4455-456F-9EBE-9D4DACA4A94C}" destId="{2E90CB95-7855-4652-A6E3-1C7AF1AEF26B}" srcOrd="1" destOrd="0" presId="urn:microsoft.com/office/officeart/2005/8/layout/vProcess5"/>
    <dgm:cxn modelId="{3BDBABF0-DC27-46FF-9089-24840D85EF59}" srcId="{4C2FB1F6-CCFE-4D7E-ACF6-2C74EB341D5C}" destId="{4EA2E6DF-5938-4169-9716-0A4592C0236D}" srcOrd="0" destOrd="0" parTransId="{D6AEB26E-E54B-45CC-912F-E19F3B583D51}" sibTransId="{B461292F-405E-494B-AC36-C0022B55510D}"/>
    <dgm:cxn modelId="{0C1F55F7-BB7E-4E16-93F5-83C849C3F49D}" type="presOf" srcId="{4EA2E6DF-5938-4169-9716-0A4592C0236D}" destId="{5BF467C9-F2B4-41FA-8C81-1D1F3359C26B}" srcOrd="0" destOrd="0" presId="urn:microsoft.com/office/officeart/2005/8/layout/vProcess5"/>
    <dgm:cxn modelId="{83A5C9FC-3300-49D9-9597-636573BE1607}" type="presOf" srcId="{4EA2E6DF-5938-4169-9716-0A4592C0236D}" destId="{D5AB0826-188F-414F-8CD8-FAC84AF99854}" srcOrd="1" destOrd="0" presId="urn:microsoft.com/office/officeart/2005/8/layout/vProcess5"/>
    <dgm:cxn modelId="{E0250CFF-9048-407E-9FD2-B16B133B8173}" type="presOf" srcId="{4C2FB1F6-CCFE-4D7E-ACF6-2C74EB341D5C}" destId="{C2B2D17C-DABC-4357-AF18-7A9C89288578}" srcOrd="0" destOrd="0" presId="urn:microsoft.com/office/officeart/2005/8/layout/vProcess5"/>
    <dgm:cxn modelId="{D6382AC7-92C8-4047-9F3C-3DC0A5AD6EB6}" type="presParOf" srcId="{C2B2D17C-DABC-4357-AF18-7A9C89288578}" destId="{C2782152-4FA2-43D9-990C-F0625CDBBB85}" srcOrd="0" destOrd="0" presId="urn:microsoft.com/office/officeart/2005/8/layout/vProcess5"/>
    <dgm:cxn modelId="{9C54324E-2C2F-4E05-93A8-0F9B50F80D36}" type="presParOf" srcId="{C2B2D17C-DABC-4357-AF18-7A9C89288578}" destId="{5BF467C9-F2B4-41FA-8C81-1D1F3359C26B}" srcOrd="1" destOrd="0" presId="urn:microsoft.com/office/officeart/2005/8/layout/vProcess5"/>
    <dgm:cxn modelId="{24AAC62A-6CA1-4B24-8BB4-E56793BD214C}" type="presParOf" srcId="{C2B2D17C-DABC-4357-AF18-7A9C89288578}" destId="{D2A79A2B-3A67-4A06-B445-81690A7772F1}" srcOrd="2" destOrd="0" presId="urn:microsoft.com/office/officeart/2005/8/layout/vProcess5"/>
    <dgm:cxn modelId="{D1ED2FEF-D35D-434D-921D-10BDA829B118}" type="presParOf" srcId="{C2B2D17C-DABC-4357-AF18-7A9C89288578}" destId="{145824D8-0129-4494-B9DF-AFD9DB11DD4B}" srcOrd="3" destOrd="0" presId="urn:microsoft.com/office/officeart/2005/8/layout/vProcess5"/>
    <dgm:cxn modelId="{286B79AC-25AA-4763-8A78-5B07BC6BFFCE}" type="presParOf" srcId="{C2B2D17C-DABC-4357-AF18-7A9C89288578}" destId="{D5AB0826-188F-414F-8CD8-FAC84AF99854}" srcOrd="4" destOrd="0" presId="urn:microsoft.com/office/officeart/2005/8/layout/vProcess5"/>
    <dgm:cxn modelId="{BDF5C4EB-C657-44A2-8E1F-E360338AE2B2}" type="presParOf" srcId="{C2B2D17C-DABC-4357-AF18-7A9C89288578}" destId="{2E90CB95-7855-4652-A6E3-1C7AF1AEF26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31BE422-E5B1-4F4D-BB81-8A3B45C9F73A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E34A98-0D8D-456E-BB8B-70B7CA5707B2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Aumentar dias da avaliação da campanha</a:t>
          </a:r>
        </a:p>
        <a:p>
          <a:pPr algn="l">
            <a:lnSpc>
              <a:spcPct val="100000"/>
            </a:lnSpc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Melhorar logística de transporte dos materiais e insumos </a:t>
          </a:r>
        </a:p>
        <a:p>
          <a:pPr algn="l">
            <a:lnSpc>
              <a:spcPct val="100000"/>
            </a:lnSpc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Zelar para o pagamento atempado dos implicados na campanha</a:t>
          </a:r>
        </a:p>
        <a:p>
          <a:pPr algn="l">
            <a:lnSpc>
              <a:spcPct val="100000"/>
            </a:lnSpc>
          </a:pPr>
          <a:r>
            <a:rPr lang="pt-PT" sz="2000" b="1" dirty="0">
              <a:solidFill>
                <a:schemeClr val="tx1"/>
              </a:solidFill>
            </a:rPr>
            <a:t>Priorizar pagamento a mão tendo em conta a realidade da nossa região.</a:t>
          </a:r>
        </a:p>
        <a:p>
          <a:pPr algn="l">
            <a:lnSpc>
              <a:spcPct val="100000"/>
            </a:lnSpc>
          </a:pPr>
          <a:r>
            <a:rPr lang="pt-PT" sz="2000" b="1" dirty="0">
              <a:solidFill>
                <a:schemeClr val="tx1"/>
              </a:solidFill>
            </a:rPr>
            <a:t>Melhorar o calculo de denominador</a:t>
          </a:r>
        </a:p>
        <a:p>
          <a:pPr algn="l">
            <a:lnSpc>
              <a:spcPct val="100000"/>
            </a:lnSpc>
          </a:pPr>
          <a:r>
            <a:rPr lang="pt-PT" sz="2000" b="1" dirty="0">
              <a:solidFill>
                <a:schemeClr val="tx1"/>
              </a:solidFill>
            </a:rPr>
            <a:t>Aumentar número de equipa de vacinação nas área sanitárias de ( </a:t>
          </a:r>
          <a:r>
            <a:rPr lang="pt-PT" sz="2000" b="1" dirty="0" err="1">
              <a:solidFill>
                <a:schemeClr val="tx1"/>
              </a:solidFill>
            </a:rPr>
            <a:t>Bubaque</a:t>
          </a:r>
          <a:r>
            <a:rPr lang="pt-PT" sz="2000" b="1" dirty="0">
              <a:solidFill>
                <a:schemeClr val="tx1"/>
              </a:solidFill>
            </a:rPr>
            <a:t>, Formosa, Uno, </a:t>
          </a:r>
          <a:r>
            <a:rPr lang="pt-PT" sz="2000" b="1" dirty="0" err="1">
              <a:solidFill>
                <a:schemeClr val="tx1"/>
              </a:solidFill>
            </a:rPr>
            <a:t>Canhabaque</a:t>
          </a:r>
          <a:r>
            <a:rPr lang="pt-PT" sz="2000" b="1" dirty="0">
              <a:solidFill>
                <a:schemeClr val="tx1"/>
              </a:solidFill>
            </a:rPr>
            <a:t> e Caravela).</a:t>
          </a:r>
        </a:p>
        <a:p>
          <a:pPr algn="l">
            <a:lnSpc>
              <a:spcPct val="100000"/>
            </a:lnSpc>
          </a:pPr>
          <a:r>
            <a:rPr lang="pt-PT" sz="2000" b="1" dirty="0">
              <a:solidFill>
                <a:schemeClr val="tx1"/>
              </a:solidFill>
            </a:rPr>
            <a:t>Melhorar alugação das pirogas nas áreas sanitária de ( </a:t>
          </a:r>
          <a:r>
            <a:rPr lang="pt-PT" sz="2000" b="1" dirty="0" err="1">
              <a:solidFill>
                <a:schemeClr val="tx1"/>
              </a:solidFill>
            </a:rPr>
            <a:t>Bubaque</a:t>
          </a:r>
          <a:r>
            <a:rPr lang="pt-PT" sz="2000" b="1" dirty="0">
              <a:solidFill>
                <a:schemeClr val="tx1"/>
              </a:solidFill>
            </a:rPr>
            <a:t>, Formosa, </a:t>
          </a:r>
          <a:r>
            <a:rPr lang="pt-PT" sz="2000" b="1" dirty="0" err="1">
              <a:solidFill>
                <a:schemeClr val="tx1"/>
              </a:solidFill>
            </a:rPr>
            <a:t>Uracane</a:t>
          </a:r>
          <a:r>
            <a:rPr lang="pt-PT" sz="2000" b="1" dirty="0">
              <a:solidFill>
                <a:schemeClr val="tx1"/>
              </a:solidFill>
            </a:rPr>
            <a:t>, </a:t>
          </a:r>
          <a:r>
            <a:rPr lang="pt-PT" sz="2000" b="1" dirty="0" err="1">
              <a:solidFill>
                <a:schemeClr val="tx1"/>
              </a:solidFill>
            </a:rPr>
            <a:t>Unhocomo,O.Grande</a:t>
          </a:r>
          <a:r>
            <a:rPr lang="pt-PT" sz="2000" b="1" dirty="0">
              <a:solidFill>
                <a:schemeClr val="tx1"/>
              </a:solidFill>
            </a:rPr>
            <a:t> </a:t>
          </a:r>
          <a:r>
            <a:rPr lang="pt-PT" sz="2000" b="1" dirty="0" err="1">
              <a:solidFill>
                <a:schemeClr val="tx1"/>
              </a:solidFill>
            </a:rPr>
            <a:t>Canhabaque</a:t>
          </a:r>
          <a:r>
            <a:rPr lang="pt-PT" sz="2000" b="1" dirty="0">
              <a:solidFill>
                <a:schemeClr val="tx1"/>
              </a:solidFill>
            </a:rPr>
            <a:t> e Caravela). </a:t>
          </a:r>
        </a:p>
        <a:p>
          <a:pPr algn="l">
            <a:lnSpc>
              <a:spcPct val="100000"/>
            </a:lnSpc>
          </a:pPr>
          <a:r>
            <a:rPr lang="pt-PT" sz="2000" b="1" dirty="0">
              <a:solidFill>
                <a:schemeClr val="tx1"/>
              </a:solidFill>
            </a:rPr>
            <a:t>Realização do microplano nos diferentes níveis </a:t>
          </a:r>
        </a:p>
        <a:p>
          <a:pPr algn="l">
            <a:lnSpc>
              <a:spcPct val="100000"/>
            </a:lnSpc>
          </a:pPr>
          <a:r>
            <a:rPr lang="pt-PT" sz="2000" b="1" dirty="0">
              <a:solidFill>
                <a:schemeClr val="tx1"/>
              </a:solidFill>
            </a:rPr>
            <a:t>Aumentar o credito de comunicação</a:t>
          </a:r>
        </a:p>
        <a:p>
          <a:pPr algn="l">
            <a:lnSpc>
              <a:spcPct val="100000"/>
            </a:lnSpc>
          </a:pPr>
          <a:endParaRPr lang="pt-PT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</a:pPr>
          <a:endParaRPr lang="pt-PT" sz="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endParaRPr lang="pt-PT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endParaRPr lang="pt-PT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endParaRPr lang="pt-PT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r>
            <a:rPr lang="pt-PT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/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BEC51A9E-E24A-441A-BE93-D5883423D3CE}" type="pres">
      <dgm:prSet presAssocID="{4C2FB1F6-CCFE-4D7E-ACF6-2C74EB341D5C}" presName="OneNode_1" presStyleLbl="node1" presStyleIdx="0" presStyleCnt="1" custScaleY="200000" custLinFactNeighborY="-8365">
        <dgm:presLayoutVars>
          <dgm:bulletEnabled val="1"/>
        </dgm:presLayoutVars>
      </dgm:prSet>
      <dgm:spPr/>
    </dgm:pt>
  </dgm:ptLst>
  <dgm:cxnLst>
    <dgm:cxn modelId="{6C345F03-0EF6-46B2-B622-ED2E6DE415E8}" type="presOf" srcId="{45E34A98-0D8D-456E-BB8B-70B7CA5707B2}" destId="{BEC51A9E-E24A-441A-BE93-D5883423D3CE}" srcOrd="0" destOrd="0" presId="urn:microsoft.com/office/officeart/2005/8/layout/vProcess5"/>
    <dgm:cxn modelId="{9D4769AC-5DEB-4C5F-9657-8D116E349BB3}" type="presOf" srcId="{4C2FB1F6-CCFE-4D7E-ACF6-2C74EB341D5C}" destId="{C2B2D17C-DABC-4357-AF18-7A9C89288578}" srcOrd="0" destOrd="0" presId="urn:microsoft.com/office/officeart/2005/8/layout/vProcess5"/>
    <dgm:cxn modelId="{556944B8-81E0-469D-AF5E-466CA259FB3F}" srcId="{4C2FB1F6-CCFE-4D7E-ACF6-2C74EB341D5C}" destId="{45E34A98-0D8D-456E-BB8B-70B7CA5707B2}" srcOrd="0" destOrd="0" parTransId="{FBCFF545-1899-4068-A040-222957992A7A}" sibTransId="{45914F46-FE7C-4DF8-9C2A-096FE48F1E25}"/>
    <dgm:cxn modelId="{9AC9F064-D48F-40C9-BA94-77553DB36A87}" type="presParOf" srcId="{C2B2D17C-DABC-4357-AF18-7A9C89288578}" destId="{C2782152-4FA2-43D9-990C-F0625CDBBB85}" srcOrd="0" destOrd="0" presId="urn:microsoft.com/office/officeart/2005/8/layout/vProcess5"/>
    <dgm:cxn modelId="{1BDAFD68-1D11-4ED3-8418-842BFAC47210}" type="presParOf" srcId="{C2B2D17C-DABC-4357-AF18-7A9C89288578}" destId="{BEC51A9E-E24A-441A-BE93-D5883423D3CE}" srcOrd="1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51A9E-E24A-441A-BE93-D5883423D3CE}">
      <dsp:nvSpPr>
        <dsp:cNvPr id="0" name=""/>
        <dsp:cNvSpPr/>
      </dsp:nvSpPr>
      <dsp:spPr>
        <a:xfrm>
          <a:off x="0" y="0"/>
          <a:ext cx="11632769" cy="459047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continuem apoiar a saúde nas suas atividades programadas para atingir os objetivos </a:t>
          </a:r>
          <a:r>
            <a:rPr lang="pt-PT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trasados</a:t>
          </a:r>
          <a:r>
            <a:rPr lang="pt-PT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34450" y="134450"/>
        <a:ext cx="11363869" cy="4321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7C4BA-BF00-40C4-85F8-7237546B3B2D}">
      <dsp:nvSpPr>
        <dsp:cNvPr id="0" name=""/>
        <dsp:cNvSpPr/>
      </dsp:nvSpPr>
      <dsp:spPr>
        <a:xfrm>
          <a:off x="0" y="1222856"/>
          <a:ext cx="9609667" cy="244571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>
              <a:solidFill>
                <a:schemeClr val="tx1"/>
              </a:solidFill>
            </a:rPr>
            <a:t>Barreiras naturais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kern="1200" dirty="0">
            <a:solidFill>
              <a:schemeClr val="tx1"/>
            </a:solidFill>
          </a:endParaRPr>
        </a:p>
      </dsp:txBody>
      <dsp:txXfrm>
        <a:off x="71632" y="1294488"/>
        <a:ext cx="9466403" cy="2302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34412" y="1951797"/>
          <a:ext cx="2433714" cy="169132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0" kern="1200" dirty="0">
              <a:solidFill>
                <a:schemeClr val="tx1"/>
              </a:solidFill>
            </a:rPr>
            <a:t>Ameaças</a:t>
          </a:r>
        </a:p>
      </dsp:txBody>
      <dsp:txXfrm>
        <a:off x="283949" y="2001334"/>
        <a:ext cx="2334640" cy="1592251"/>
      </dsp:txXfrm>
    </dsp:sp>
    <dsp:sp modelId="{F7E0BC37-41CF-4FC0-9600-D8169FA3AFB7}">
      <dsp:nvSpPr>
        <dsp:cNvPr id="0" name=""/>
        <dsp:cNvSpPr/>
      </dsp:nvSpPr>
      <dsp:spPr>
        <a:xfrm rot="21505586">
          <a:off x="2670578" y="2243683"/>
          <a:ext cx="1687040" cy="99332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200" kern="1200">
            <a:solidFill>
              <a:schemeClr val="tx1"/>
            </a:solidFill>
          </a:endParaRPr>
        </a:p>
      </dsp:txBody>
      <dsp:txXfrm>
        <a:off x="2670634" y="2446439"/>
        <a:ext cx="1389043" cy="595994"/>
      </dsp:txXfrm>
    </dsp:sp>
    <dsp:sp modelId="{2600F064-F7FA-4AEA-A23C-FFEA4C0686B1}">
      <dsp:nvSpPr>
        <dsp:cNvPr id="0" name=""/>
        <dsp:cNvSpPr/>
      </dsp:nvSpPr>
      <dsp:spPr>
        <a:xfrm>
          <a:off x="4342438" y="865797"/>
          <a:ext cx="6644135" cy="352196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Dificuldades de acesso de tabancas longínquas devido a alta pluviosidade registada no decorrer do ano 2024.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Instabilidade politica dificultando afetação de novos técnicos.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Existência de uma ceita religiosa em áreas sanitária de </a:t>
          </a:r>
          <a:r>
            <a:rPr lang="pt-PT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Unhocomo</a:t>
          </a: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que impede a vacinação dos seus filhos e fieis.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5593" y="968952"/>
        <a:ext cx="6437825" cy="3315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3AA1D-CA4E-44E6-AF95-42B4A795BC21}">
      <dsp:nvSpPr>
        <dsp:cNvPr id="0" name=""/>
        <dsp:cNvSpPr/>
      </dsp:nvSpPr>
      <dsp:spPr>
        <a:xfrm rot="16200000">
          <a:off x="1458220" y="479393"/>
          <a:ext cx="770371" cy="168863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latin typeface="Arial" panose="020B0604020202020204" pitchFamily="34" charset="0"/>
              <a:cs typeface="Arial" panose="020B0604020202020204" pitchFamily="34" charset="0"/>
            </a:rPr>
            <a:t>Pontos Fortes:</a:t>
          </a:r>
        </a:p>
      </dsp:txBody>
      <dsp:txXfrm rot="5400000">
        <a:off x="999086" y="938526"/>
        <a:ext cx="1688639" cy="577778"/>
      </dsp:txXfrm>
    </dsp:sp>
    <dsp:sp modelId="{B77DEB7C-ED15-44E2-9BB8-DB334E3AE569}">
      <dsp:nvSpPr>
        <dsp:cNvPr id="0" name=""/>
        <dsp:cNvSpPr/>
      </dsp:nvSpPr>
      <dsp:spPr>
        <a:xfrm>
          <a:off x="2839777" y="548572"/>
          <a:ext cx="10459469" cy="241531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Formação de todos envolvidos na campanha de vacinação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Capacidade no domínio técnico na aplicação das vacinas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Recepção atempada  das vacinas e insumos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Funcionalidade de cadeia de frio em todas áreas sanitárias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Colaboração dos lideres comunitária ( </a:t>
          </a:r>
          <a:r>
            <a:rPr lang="pt-PT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Pais,professores</a:t>
          </a: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pt-PT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ect</a:t>
          </a: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Supervisão a todos os níveis das equipas de vacinação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Uma boa colaboração em todos os níveis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9777" y="548572"/>
        <a:ext cx="10459469" cy="1811488"/>
      </dsp:txXfrm>
    </dsp:sp>
    <dsp:sp modelId="{4F33848B-A3B5-4054-B43B-3207955088E1}">
      <dsp:nvSpPr>
        <dsp:cNvPr id="0" name=""/>
        <dsp:cNvSpPr/>
      </dsp:nvSpPr>
      <dsp:spPr>
        <a:xfrm rot="10800000">
          <a:off x="1160499" y="3273669"/>
          <a:ext cx="2244238" cy="64422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D12606-CB71-4C2E-BFD0-039631846769}">
      <dsp:nvSpPr>
        <dsp:cNvPr id="0" name=""/>
        <dsp:cNvSpPr/>
      </dsp:nvSpPr>
      <dsp:spPr>
        <a:xfrm rot="5400000">
          <a:off x="7621162" y="-1310986"/>
          <a:ext cx="1369985" cy="999722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8268AD-AEF7-4C8F-A867-40910DED95EC}">
      <dsp:nvSpPr>
        <dsp:cNvPr id="0" name=""/>
        <dsp:cNvSpPr/>
      </dsp:nvSpPr>
      <dsp:spPr>
        <a:xfrm>
          <a:off x="375920" y="2558344"/>
          <a:ext cx="850042" cy="89497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289" y="2562713"/>
        <a:ext cx="841304" cy="80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0289" y="1782716"/>
          <a:ext cx="3200740" cy="284379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0" kern="1200" dirty="0">
              <a:solidFill>
                <a:schemeClr val="tx1"/>
              </a:solidFill>
            </a:rPr>
            <a:t>Pontos a Melhorar 1.</a:t>
          </a:r>
        </a:p>
      </dsp:txBody>
      <dsp:txXfrm>
        <a:off x="103581" y="1866008"/>
        <a:ext cx="3034156" cy="2677206"/>
      </dsp:txXfrm>
    </dsp:sp>
    <dsp:sp modelId="{F7E0BC37-41CF-4FC0-9600-D8169FA3AFB7}">
      <dsp:nvSpPr>
        <dsp:cNvPr id="0" name=""/>
        <dsp:cNvSpPr/>
      </dsp:nvSpPr>
      <dsp:spPr>
        <a:xfrm rot="61281">
          <a:off x="3876812" y="3077049"/>
          <a:ext cx="1218504" cy="97405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100" kern="1200">
            <a:solidFill>
              <a:schemeClr val="tx1"/>
            </a:solidFill>
          </a:endParaRPr>
        </a:p>
      </dsp:txBody>
      <dsp:txXfrm>
        <a:off x="3876835" y="3269256"/>
        <a:ext cx="926288" cy="584431"/>
      </dsp:txXfrm>
    </dsp:sp>
    <dsp:sp modelId="{2600F064-F7FA-4AEA-A23C-FFEA4C0686B1}">
      <dsp:nvSpPr>
        <dsp:cNvPr id="0" name=""/>
        <dsp:cNvSpPr/>
      </dsp:nvSpPr>
      <dsp:spPr>
        <a:xfrm>
          <a:off x="5075508" y="1180868"/>
          <a:ext cx="6561700" cy="428764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</a:rPr>
            <a:t>Priorizar pagamento a mão tendo em conta a realidade da nossa região.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</a:rPr>
            <a:t>Melhorar o calculo de denominador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</a:rPr>
            <a:t>Aumentar número de equipa de vacinação nas área sanitárias de ( </a:t>
          </a:r>
          <a:r>
            <a:rPr lang="pt-PT" sz="2000" b="1" kern="1200" dirty="0" err="1">
              <a:solidFill>
                <a:schemeClr val="tx1"/>
              </a:solidFill>
            </a:rPr>
            <a:t>Bubaque</a:t>
          </a:r>
          <a:r>
            <a:rPr lang="pt-PT" sz="2000" b="1" kern="1200" dirty="0">
              <a:solidFill>
                <a:schemeClr val="tx1"/>
              </a:solidFill>
            </a:rPr>
            <a:t>, Formosa, Uno, </a:t>
          </a:r>
          <a:r>
            <a:rPr lang="pt-PT" sz="2000" b="1" kern="1200" dirty="0" err="1">
              <a:solidFill>
                <a:schemeClr val="tx1"/>
              </a:solidFill>
            </a:rPr>
            <a:t>Canhabaque</a:t>
          </a:r>
          <a:r>
            <a:rPr lang="pt-PT" sz="2000" b="1" kern="1200" dirty="0">
              <a:solidFill>
                <a:schemeClr val="tx1"/>
              </a:solidFill>
            </a:rPr>
            <a:t> e Caravela).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</a:rPr>
            <a:t>Melhorar alugação das pirogas nas áreas sanitária de ( </a:t>
          </a:r>
          <a:r>
            <a:rPr lang="pt-PT" sz="2000" b="1" kern="1200" dirty="0" err="1">
              <a:solidFill>
                <a:schemeClr val="tx1"/>
              </a:solidFill>
            </a:rPr>
            <a:t>Bubaque</a:t>
          </a:r>
          <a:r>
            <a:rPr lang="pt-PT" sz="2000" b="1" kern="1200" dirty="0">
              <a:solidFill>
                <a:schemeClr val="tx1"/>
              </a:solidFill>
            </a:rPr>
            <a:t>, Formosa, </a:t>
          </a:r>
          <a:r>
            <a:rPr lang="pt-PT" sz="2000" b="1" kern="1200" dirty="0" err="1">
              <a:solidFill>
                <a:schemeClr val="tx1"/>
              </a:solidFill>
            </a:rPr>
            <a:t>Uracane</a:t>
          </a:r>
          <a:r>
            <a:rPr lang="pt-PT" sz="2000" b="1" kern="1200" dirty="0">
              <a:solidFill>
                <a:schemeClr val="tx1"/>
              </a:solidFill>
            </a:rPr>
            <a:t>, </a:t>
          </a:r>
          <a:r>
            <a:rPr lang="pt-PT" sz="2000" b="1" kern="1200" dirty="0" err="1">
              <a:solidFill>
                <a:schemeClr val="tx1"/>
              </a:solidFill>
            </a:rPr>
            <a:t>Unhocomo,O.Grande</a:t>
          </a:r>
          <a:r>
            <a:rPr lang="pt-PT" sz="2000" b="1" kern="1200" dirty="0">
              <a:solidFill>
                <a:schemeClr val="tx1"/>
              </a:solidFill>
            </a:rPr>
            <a:t> </a:t>
          </a:r>
          <a:r>
            <a:rPr lang="pt-PT" sz="2000" b="1" kern="1200" dirty="0" err="1">
              <a:solidFill>
                <a:schemeClr val="tx1"/>
              </a:solidFill>
            </a:rPr>
            <a:t>Canhabaque</a:t>
          </a:r>
          <a:r>
            <a:rPr lang="pt-PT" sz="2000" b="1" kern="1200" dirty="0">
              <a:solidFill>
                <a:schemeClr val="tx1"/>
              </a:solidFill>
            </a:rPr>
            <a:t> e Caravela).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</a:rPr>
            <a:t>Realização do microplano nos diferentes níveis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</a:rPr>
            <a:t>Aumentar o credito de comunicação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100" b="1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b="1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b="1" kern="1200" dirty="0">
            <a:solidFill>
              <a:schemeClr val="tx1"/>
            </a:solidFill>
          </a:endParaRPr>
        </a:p>
      </dsp:txBody>
      <dsp:txXfrm>
        <a:off x="5201089" y="1306449"/>
        <a:ext cx="6310538" cy="4036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467C9-F2B4-41FA-8C81-1D1F3359C26B}">
      <dsp:nvSpPr>
        <dsp:cNvPr id="0" name=""/>
        <dsp:cNvSpPr/>
      </dsp:nvSpPr>
      <dsp:spPr>
        <a:xfrm>
          <a:off x="398956" y="-21375"/>
          <a:ext cx="10422532" cy="316215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 Sanitária: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Chegada atempada da equipa de vacinação no posto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Supervisar</a:t>
          </a: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os </a:t>
          </a:r>
          <a:r>
            <a:rPr lang="pt-PT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ASCs</a:t>
          </a: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no momento de recenseamento dos agregados familiar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Integrar os professores/ outros pessoal no registo dos agregados familiar nas ilhas anexas sem ASC.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Comunicação atempada dos dados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572" y="71241"/>
        <a:ext cx="7371539" cy="2976923"/>
      </dsp:txXfrm>
    </dsp:sp>
    <dsp:sp modelId="{D2A79A2B-3A67-4A06-B445-81690A7772F1}">
      <dsp:nvSpPr>
        <dsp:cNvPr id="0" name=""/>
        <dsp:cNvSpPr/>
      </dsp:nvSpPr>
      <dsp:spPr>
        <a:xfrm>
          <a:off x="508017" y="3068684"/>
          <a:ext cx="9982132" cy="289162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algn="l">
            <a:lnSpc>
              <a:spcPct val="150000"/>
            </a:lnSpc>
            <a:spcBef>
              <a:spcPct val="0"/>
            </a:spcBef>
            <a:buNone/>
          </a:pPr>
          <a:endParaRPr lang="pt-PT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Nível Regional: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Aumentar dias da avaliação da campanha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Melhorar logística de transporte dos materiais e insumos 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Zelar para o pagamento atempado dos implicados na campanha</a:t>
          </a:r>
          <a:endParaRPr lang="pt-PT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  <a:spcBef>
              <a:spcPct val="0"/>
            </a:spcBef>
            <a:buNone/>
          </a:pPr>
          <a:endParaRPr lang="pt-PT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710" y="3153377"/>
        <a:ext cx="6221414" cy="2722236"/>
      </dsp:txXfrm>
    </dsp:sp>
    <dsp:sp modelId="{145824D8-0129-4494-B9DF-AFD9DB11DD4B}">
      <dsp:nvSpPr>
        <dsp:cNvPr id="0" name=""/>
        <dsp:cNvSpPr/>
      </dsp:nvSpPr>
      <dsp:spPr>
        <a:xfrm>
          <a:off x="10696409" y="1873339"/>
          <a:ext cx="542458" cy="182394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>
        <a:off x="10818462" y="1873339"/>
        <a:ext cx="298352" cy="16896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51A9E-E24A-441A-BE93-D5883423D3CE}">
      <dsp:nvSpPr>
        <dsp:cNvPr id="0" name=""/>
        <dsp:cNvSpPr/>
      </dsp:nvSpPr>
      <dsp:spPr>
        <a:xfrm>
          <a:off x="0" y="0"/>
          <a:ext cx="11332152" cy="332243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Aumentar dias da avaliação da campanha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Melhorar logística de transporte dos materiais e insumos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Zelar para o pagamento atempado dos implicados na campanha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</a:rPr>
            <a:t>Priorizar pagamento a mão tendo em conta a realidade da nossa região.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</a:rPr>
            <a:t>Melhorar o calculo de denominador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</a:rPr>
            <a:t>Aumentar número de equipa de vacinação nas área sanitárias de ( </a:t>
          </a:r>
          <a:r>
            <a:rPr lang="pt-PT" sz="2000" b="1" kern="1200" dirty="0" err="1">
              <a:solidFill>
                <a:schemeClr val="tx1"/>
              </a:solidFill>
            </a:rPr>
            <a:t>Bubaque</a:t>
          </a:r>
          <a:r>
            <a:rPr lang="pt-PT" sz="2000" b="1" kern="1200" dirty="0">
              <a:solidFill>
                <a:schemeClr val="tx1"/>
              </a:solidFill>
            </a:rPr>
            <a:t>, Formosa, Uno, </a:t>
          </a:r>
          <a:r>
            <a:rPr lang="pt-PT" sz="2000" b="1" kern="1200" dirty="0" err="1">
              <a:solidFill>
                <a:schemeClr val="tx1"/>
              </a:solidFill>
            </a:rPr>
            <a:t>Canhabaque</a:t>
          </a:r>
          <a:r>
            <a:rPr lang="pt-PT" sz="2000" b="1" kern="1200" dirty="0">
              <a:solidFill>
                <a:schemeClr val="tx1"/>
              </a:solidFill>
            </a:rPr>
            <a:t> e Caravela).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</a:rPr>
            <a:t>Melhorar alugação das pirogas nas áreas sanitária de ( </a:t>
          </a:r>
          <a:r>
            <a:rPr lang="pt-PT" sz="2000" b="1" kern="1200" dirty="0" err="1">
              <a:solidFill>
                <a:schemeClr val="tx1"/>
              </a:solidFill>
            </a:rPr>
            <a:t>Bubaque</a:t>
          </a:r>
          <a:r>
            <a:rPr lang="pt-PT" sz="2000" b="1" kern="1200" dirty="0">
              <a:solidFill>
                <a:schemeClr val="tx1"/>
              </a:solidFill>
            </a:rPr>
            <a:t>, Formosa, </a:t>
          </a:r>
          <a:r>
            <a:rPr lang="pt-PT" sz="2000" b="1" kern="1200" dirty="0" err="1">
              <a:solidFill>
                <a:schemeClr val="tx1"/>
              </a:solidFill>
            </a:rPr>
            <a:t>Uracane</a:t>
          </a:r>
          <a:r>
            <a:rPr lang="pt-PT" sz="2000" b="1" kern="1200" dirty="0">
              <a:solidFill>
                <a:schemeClr val="tx1"/>
              </a:solidFill>
            </a:rPr>
            <a:t>, </a:t>
          </a:r>
          <a:r>
            <a:rPr lang="pt-PT" sz="2000" b="1" kern="1200" dirty="0" err="1">
              <a:solidFill>
                <a:schemeClr val="tx1"/>
              </a:solidFill>
            </a:rPr>
            <a:t>Unhocomo,O.Grande</a:t>
          </a:r>
          <a:r>
            <a:rPr lang="pt-PT" sz="2000" b="1" kern="1200" dirty="0">
              <a:solidFill>
                <a:schemeClr val="tx1"/>
              </a:solidFill>
            </a:rPr>
            <a:t> </a:t>
          </a:r>
          <a:r>
            <a:rPr lang="pt-PT" sz="2000" b="1" kern="1200" dirty="0" err="1">
              <a:solidFill>
                <a:schemeClr val="tx1"/>
              </a:solidFill>
            </a:rPr>
            <a:t>Canhabaque</a:t>
          </a:r>
          <a:r>
            <a:rPr lang="pt-PT" sz="2000" b="1" kern="1200" dirty="0">
              <a:solidFill>
                <a:schemeClr val="tx1"/>
              </a:solidFill>
            </a:rPr>
            <a:t> e Caravela).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</a:rPr>
            <a:t>Realização do microplano nos diferentes níveis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chemeClr val="tx1"/>
              </a:solidFill>
            </a:rPr>
            <a:t>Aumentar o credito de comunicação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97311" y="97311"/>
        <a:ext cx="11137530" cy="3127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0.39336</cdr:x>
      <cdr:y>0.81679</cdr:y>
    </cdr:from>
    <cdr:to>
      <cdr:x>0.65387</cdr:x>
      <cdr:y>1</cdr:y>
    </cdr:to>
    <cdr:sp macro="" textlink="">
      <cdr:nvSpPr>
        <cdr:cNvPr id="2" name="Retângulo 1">
          <a:extLst xmlns:a="http://schemas.openxmlformats.org/drawingml/2006/main">
            <a:ext uri="{FF2B5EF4-FFF2-40B4-BE49-F238E27FC236}">
              <a16:creationId xmlns:a16="http://schemas.microsoft.com/office/drawing/2014/main" id="{5800C707-021D-DE59-8218-B8B0B484CCC6}"/>
            </a:ext>
          </a:extLst>
        </cdr:cNvPr>
        <cdr:cNvSpPr/>
      </cdr:nvSpPr>
      <cdr:spPr>
        <a:xfrm xmlns:a="http://schemas.openxmlformats.org/drawingml/2006/main">
          <a:off x="4634702" y="4745750"/>
          <a:ext cx="3069467" cy="1064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RESUMO REGIÃO:</a:t>
          </a:r>
        </a:p>
        <a:p xmlns:a="http://schemas.openxmlformats.org/drawingml/2006/main">
          <a:pPr algn="l"/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/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Masculino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= 47%</a:t>
          </a:r>
        </a:p>
        <a:p xmlns:a="http://schemas.openxmlformats.org/drawingml/2006/main">
          <a:pPr algn="l"/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Feminino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=  43%</a:t>
          </a:r>
        </a:p>
      </cdr:txBody>
    </cdr:sp>
  </cdr:relSizeAnchor>
  <cdr:relSizeAnchor xmlns:cdr="http://schemas.openxmlformats.org/drawingml/2006/chartDrawing">
    <cdr:from>
      <cdr:x>0.03613</cdr:x>
      <cdr:y>0.92787</cdr:y>
    </cdr:from>
    <cdr:to>
      <cdr:x>0.23524</cdr:x>
      <cdr:y>1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60A79E6B-3220-BB90-4392-2F185B2324F5}"/>
            </a:ext>
          </a:extLst>
        </cdr:cNvPr>
        <cdr:cNvSpPr/>
      </cdr:nvSpPr>
      <cdr:spPr>
        <a:xfrm xmlns:a="http://schemas.openxmlformats.org/drawingml/2006/main">
          <a:off x="425704" y="5391151"/>
          <a:ext cx="2345994" cy="4190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DADO : Cobo </a:t>
          </a:r>
          <a:r>
            <a:rPr kumimoji="0" lang="pt-BR" sz="7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Collet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0.69443</cdr:x>
      <cdr:y>0.92131</cdr:y>
    </cdr:from>
    <cdr:to>
      <cdr:x>1</cdr:x>
      <cdr:y>1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F0E11C9B-1759-0405-9EDC-9296590EF9CF}"/>
            </a:ext>
          </a:extLst>
        </cdr:cNvPr>
        <cdr:cNvSpPr/>
      </cdr:nvSpPr>
      <cdr:spPr>
        <a:xfrm xmlns:a="http://schemas.openxmlformats.org/drawingml/2006/main">
          <a:off x="8182025" y="5353051"/>
          <a:ext cx="3600400" cy="457199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INFORMAÇAO: GESTORES DE DADOS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F3C1-2AD6-41DA-AD6E-1A6CC06FDAAE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AE0B4-4CCD-427F-8427-76809F2C773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297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04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154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40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6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8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8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2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2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36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396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1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409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8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78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73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94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48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841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A7DD-158B-4A62-A2F9-25446A118249}" type="datetimeFigureOut">
              <a:rPr lang="pt-PT" smtClean="0"/>
              <a:t>28/12/2024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71A5-5EEE-4B18-8A23-3BE98CB9D421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298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7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9" y="151287"/>
            <a:ext cx="1140051" cy="9144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26" y="151287"/>
            <a:ext cx="1109568" cy="1097375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2925" y="1164657"/>
            <a:ext cx="10519085" cy="16293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Avaliação Ncional da Campanha Integrada de Vacinação Sarampo e Rubéola, Suplementação Vit. “A” e Desparasitação Albendazol.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615820" y="3126176"/>
            <a:ext cx="9958874" cy="1655762"/>
          </a:xfrm>
        </p:spPr>
        <p:txBody>
          <a:bodyPr>
            <a:noAutofit/>
          </a:bodyPr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Direção Regional Saúde dos Bijagós</a:t>
            </a:r>
          </a:p>
          <a:p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Responsável de SIVE: </a:t>
            </a:r>
            <a:r>
              <a:rPr lang="pt-PT" b="1">
                <a:latin typeface="Arial" panose="020B0604020202020204" pitchFamily="34" charset="0"/>
                <a:cs typeface="Arial" panose="020B0604020202020204" pitchFamily="34" charset="0"/>
              </a:rPr>
              <a:t>Zeca Honório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Fernandes</a:t>
            </a: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Responsável de SIS: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Igualiano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A.M.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Quadé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Data: 27 / 12/ 2024</a:t>
            </a:r>
          </a:p>
          <a:p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47515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4495"/>
            <a:ext cx="10515600" cy="8187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Imagens da Campanha: Lançamento e Durante a Vacinaçao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09" y="1011831"/>
            <a:ext cx="3396345" cy="300308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54" y="1011831"/>
            <a:ext cx="3015958" cy="300308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12" y="1011831"/>
            <a:ext cx="3318588" cy="300308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4914"/>
            <a:ext cx="4170784" cy="284308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67" y="4014914"/>
            <a:ext cx="3745533" cy="284308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78" y="4014914"/>
            <a:ext cx="4519972" cy="284308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1831"/>
            <a:ext cx="2538865" cy="30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7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61256" y="634136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108159" y="6341364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22997"/>
              </p:ext>
            </p:extLst>
          </p:nvPr>
        </p:nvGraphicFramePr>
        <p:xfrm>
          <a:off x="245043" y="808522"/>
          <a:ext cx="11726177" cy="5447896"/>
        </p:xfrm>
        <a:graphic>
          <a:graphicData uri="http://schemas.openxmlformats.org/drawingml/2006/table">
            <a:tbl>
              <a:tblPr/>
              <a:tblGrid>
                <a:gridCol w="1777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83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5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06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Areas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Sanitarias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Pop. Total 2024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meses a 14 anos  41,7%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Nutriçao 6- 59 Meses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SIVE 9 Meses a 14 Anos </a:t>
                      </a:r>
                    </a:p>
                  </a:txBody>
                  <a:tcPr marL="5941" marR="5941" marT="5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0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6 -11 meses  1,85%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12- 59 MESES  13,3%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9-11 meses 1 %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12- 23 meses  3,3 %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24- 59 meses  10 %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5 - 14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26,7 %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7524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2954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673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2092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3456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1449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818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977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r>
                        <a:rPr lang="pt-PT" dirty="0"/>
                        <a:t>UNHUCOMO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983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3865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1794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r>
                        <a:rPr lang="pt-PT" dirty="0"/>
                        <a:t>Regiao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/>
                        <a:t>26585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C55D87D1-3C2F-089E-32C0-B1079F8603FE}"/>
              </a:ext>
            </a:extLst>
          </p:cNvPr>
          <p:cNvSpPr/>
          <p:nvPr/>
        </p:nvSpPr>
        <p:spPr>
          <a:xfrm>
            <a:off x="247650" y="59438"/>
            <a:ext cx="11820523" cy="7490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TABELA:1 Alvos a Vacinar de 6 Meses a 14 Anos Durante a Campanha Nacional Integrada de Vacinaçao Sarampo e Rubéola, Suplementação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Vit-A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e Desparasitaçao com Albendazol  </a:t>
            </a:r>
          </a:p>
        </p:txBody>
      </p:sp>
    </p:spTree>
    <p:extLst>
      <p:ext uri="{BB962C8B-B14F-4D97-AF65-F5344CB8AC3E}">
        <p14:creationId xmlns:p14="http://schemas.microsoft.com/office/powerpoint/2010/main" val="346344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CD143-6977-0F4A-417E-E1CD1B93E1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7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1580"/>
              </p:ext>
            </p:extLst>
          </p:nvPr>
        </p:nvGraphicFramePr>
        <p:xfrm>
          <a:off x="493097" y="119992"/>
          <a:ext cx="11160871" cy="6019547"/>
        </p:xfrm>
        <a:graphic>
          <a:graphicData uri="http://schemas.openxmlformats.org/drawingml/2006/table">
            <a:tbl>
              <a:tblPr/>
              <a:tblGrid>
                <a:gridCol w="1785397">
                  <a:extLst>
                    <a:ext uri="{9D8B030D-6E8A-4147-A177-3AD203B41FA5}">
                      <a16:colId xmlns:a16="http://schemas.microsoft.com/office/drawing/2014/main" val="4027187683"/>
                    </a:ext>
                  </a:extLst>
                </a:gridCol>
                <a:gridCol w="1188089">
                  <a:extLst>
                    <a:ext uri="{9D8B030D-6E8A-4147-A177-3AD203B41FA5}">
                      <a16:colId xmlns:a16="http://schemas.microsoft.com/office/drawing/2014/main" val="2735489064"/>
                    </a:ext>
                  </a:extLst>
                </a:gridCol>
                <a:gridCol w="1511494">
                  <a:extLst>
                    <a:ext uri="{9D8B030D-6E8A-4147-A177-3AD203B41FA5}">
                      <a16:colId xmlns:a16="http://schemas.microsoft.com/office/drawing/2014/main" val="2241509271"/>
                    </a:ext>
                  </a:extLst>
                </a:gridCol>
                <a:gridCol w="1987597">
                  <a:extLst>
                    <a:ext uri="{9D8B030D-6E8A-4147-A177-3AD203B41FA5}">
                      <a16:colId xmlns:a16="http://schemas.microsoft.com/office/drawing/2014/main" val="856716948"/>
                    </a:ext>
                  </a:extLst>
                </a:gridCol>
                <a:gridCol w="1895588">
                  <a:extLst>
                    <a:ext uri="{9D8B030D-6E8A-4147-A177-3AD203B41FA5}">
                      <a16:colId xmlns:a16="http://schemas.microsoft.com/office/drawing/2014/main" val="1539236502"/>
                    </a:ext>
                  </a:extLst>
                </a:gridCol>
                <a:gridCol w="1396353">
                  <a:extLst>
                    <a:ext uri="{9D8B030D-6E8A-4147-A177-3AD203B41FA5}">
                      <a16:colId xmlns:a16="http://schemas.microsoft.com/office/drawing/2014/main" val="2613441572"/>
                    </a:ext>
                  </a:extLst>
                </a:gridCol>
                <a:gridCol w="1396353">
                  <a:extLst>
                    <a:ext uri="{9D8B030D-6E8A-4147-A177-3AD203B41FA5}">
                      <a16:colId xmlns:a16="http://schemas.microsoft.com/office/drawing/2014/main" val="3408224156"/>
                    </a:ext>
                  </a:extLst>
                </a:gridCol>
              </a:tblGrid>
              <a:tr h="685191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Tabela: 2 Alvos </a:t>
                      </a:r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Registados pelos ASC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  por</a:t>
                      </a:r>
                      <a:r>
                        <a:rPr lang="pt-BR" sz="20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AS Bijagós Dezembro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 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51754"/>
                  </a:ext>
                </a:extLst>
              </a:tr>
              <a:tr h="27723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r>
                        <a:rPr lang="en-US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Sanitaria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1 – 7 ANOS</a:t>
                      </a:r>
                    </a:p>
                    <a:p>
                      <a:pPr algn="ctr" fontAlgn="b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COVID-19 18 +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364302"/>
                  </a:ext>
                </a:extLst>
              </a:tr>
              <a:tr h="71419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r>
                        <a:rPr lang="en-US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Registado </a:t>
                      </a: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Total Vacinados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6 -11 meses  1,85%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12- 23 meses  3,3 %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24- 59 meses  10 %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5 - 14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26,7 %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848654"/>
                  </a:ext>
                </a:extLst>
              </a:tr>
              <a:tr h="365647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638281"/>
                  </a:ext>
                </a:extLst>
              </a:tr>
              <a:tr h="365647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156967"/>
                  </a:ext>
                </a:extLst>
              </a:tr>
              <a:tr h="365647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69501"/>
                  </a:ext>
                </a:extLst>
              </a:tr>
              <a:tr h="365647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413092"/>
                  </a:ext>
                </a:extLst>
              </a:tr>
              <a:tr h="365647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326604"/>
                  </a:ext>
                </a:extLst>
              </a:tr>
              <a:tr h="365647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784105"/>
                  </a:ext>
                </a:extLst>
              </a:tr>
              <a:tr h="365647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282034"/>
                  </a:ext>
                </a:extLst>
              </a:tr>
              <a:tr h="365647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990574"/>
                  </a:ext>
                </a:extLst>
              </a:tr>
              <a:tr h="365647">
                <a:tc>
                  <a:txBody>
                    <a:bodyPr/>
                    <a:lstStyle/>
                    <a:p>
                      <a:r>
                        <a:rPr lang="pt-PT" dirty="0"/>
                        <a:t>UNHUCOMO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35423"/>
                  </a:ext>
                </a:extLst>
              </a:tr>
              <a:tr h="365647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548980"/>
                  </a:ext>
                </a:extLst>
              </a:tr>
              <a:tr h="320814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16827"/>
                  </a:ext>
                </a:extLst>
              </a:tr>
              <a:tr h="365647">
                <a:tc>
                  <a:txBody>
                    <a:bodyPr/>
                    <a:lstStyle/>
                    <a:p>
                      <a:r>
                        <a:rPr lang="pt-PT" dirty="0"/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71026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CB8289-7CE7-84F4-4AE9-B7DECBE08105}"/>
              </a:ext>
            </a:extLst>
          </p:cNvPr>
          <p:cNvSpPr/>
          <p:nvPr/>
        </p:nvSpPr>
        <p:spPr>
          <a:xfrm>
            <a:off x="2855003" y="6269821"/>
            <a:ext cx="5064460" cy="499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OBS:</a:t>
            </a:r>
          </a:p>
        </p:txBody>
      </p:sp>
    </p:spTree>
    <p:extLst>
      <p:ext uri="{BB962C8B-B14F-4D97-AF65-F5344CB8AC3E}">
        <p14:creationId xmlns:p14="http://schemas.microsoft.com/office/powerpoint/2010/main" val="227852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6A6F6-99CC-13C6-C231-3F8C7174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8" y="96253"/>
            <a:ext cx="11069966" cy="5201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Tabela: 3 Cobertura Vacinal dos Alvos Esperados e Registados por ASC e por A.S, Bijagós Dezembro 2024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FA1AFBE-EC6B-692A-072D-6303E7BBE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480060"/>
              </p:ext>
            </p:extLst>
          </p:nvPr>
        </p:nvGraphicFramePr>
        <p:xfrm>
          <a:off x="406687" y="670390"/>
          <a:ext cx="11281025" cy="5517220"/>
        </p:xfrm>
        <a:graphic>
          <a:graphicData uri="http://schemas.openxmlformats.org/drawingml/2006/table">
            <a:tbl>
              <a:tblPr/>
              <a:tblGrid>
                <a:gridCol w="1990769">
                  <a:extLst>
                    <a:ext uri="{9D8B030D-6E8A-4147-A177-3AD203B41FA5}">
                      <a16:colId xmlns:a16="http://schemas.microsoft.com/office/drawing/2014/main" val="2767777658"/>
                    </a:ext>
                  </a:extLst>
                </a:gridCol>
                <a:gridCol w="1414148">
                  <a:extLst>
                    <a:ext uri="{9D8B030D-6E8A-4147-A177-3AD203B41FA5}">
                      <a16:colId xmlns:a16="http://schemas.microsoft.com/office/drawing/2014/main" val="4183340767"/>
                    </a:ext>
                  </a:extLst>
                </a:gridCol>
                <a:gridCol w="1944303">
                  <a:extLst>
                    <a:ext uri="{9D8B030D-6E8A-4147-A177-3AD203B41FA5}">
                      <a16:colId xmlns:a16="http://schemas.microsoft.com/office/drawing/2014/main" val="1100525298"/>
                    </a:ext>
                  </a:extLst>
                </a:gridCol>
                <a:gridCol w="1559293">
                  <a:extLst>
                    <a:ext uri="{9D8B030D-6E8A-4147-A177-3AD203B41FA5}">
                      <a16:colId xmlns:a16="http://schemas.microsoft.com/office/drawing/2014/main" val="1721969649"/>
                    </a:ext>
                  </a:extLst>
                </a:gridCol>
                <a:gridCol w="2541069">
                  <a:extLst>
                    <a:ext uri="{9D8B030D-6E8A-4147-A177-3AD203B41FA5}">
                      <a16:colId xmlns:a16="http://schemas.microsoft.com/office/drawing/2014/main" val="1886925729"/>
                    </a:ext>
                  </a:extLst>
                </a:gridCol>
                <a:gridCol w="1831443">
                  <a:extLst>
                    <a:ext uri="{9D8B030D-6E8A-4147-A177-3AD203B41FA5}">
                      <a16:colId xmlns:a16="http://schemas.microsoft.com/office/drawing/2014/main" val="1328416308"/>
                    </a:ext>
                  </a:extLst>
                </a:gridCol>
              </a:tblGrid>
              <a:tr h="36730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Pop.</a:t>
                      </a: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 Rubeola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487372"/>
                  </a:ext>
                </a:extLst>
              </a:tr>
              <a:tr h="74221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Vacinados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  (ASC)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26853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52054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10794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57489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21671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617382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919441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67841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17627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r>
                        <a:rPr lang="pt-PT" dirty="0"/>
                        <a:t>UNHUCOMO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22537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36596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83488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r>
                        <a:rPr lang="pt-PT" dirty="0"/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7829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893296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B23E0BF4-306F-D90B-715F-DDF33EB7C500}"/>
              </a:ext>
            </a:extLst>
          </p:cNvPr>
          <p:cNvSpPr/>
          <p:nvPr/>
        </p:nvSpPr>
        <p:spPr>
          <a:xfrm>
            <a:off x="406686" y="6349428"/>
            <a:ext cx="7925656" cy="390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OBS:</a:t>
            </a:r>
          </a:p>
        </p:txBody>
      </p:sp>
    </p:spTree>
    <p:extLst>
      <p:ext uri="{BB962C8B-B14F-4D97-AF65-F5344CB8AC3E}">
        <p14:creationId xmlns:p14="http://schemas.microsoft.com/office/powerpoint/2010/main" val="111034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63F0DD1-DFCC-2490-B8D4-73C6DC2C3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46568"/>
              </p:ext>
            </p:extLst>
          </p:nvPr>
        </p:nvGraphicFramePr>
        <p:xfrm>
          <a:off x="256541" y="99849"/>
          <a:ext cx="11293775" cy="5006820"/>
        </p:xfrm>
        <a:graphic>
          <a:graphicData uri="http://schemas.openxmlformats.org/drawingml/2006/table">
            <a:tbl>
              <a:tblPr/>
              <a:tblGrid>
                <a:gridCol w="1566767">
                  <a:extLst>
                    <a:ext uri="{9D8B030D-6E8A-4147-A177-3AD203B41FA5}">
                      <a16:colId xmlns:a16="http://schemas.microsoft.com/office/drawing/2014/main" val="270920240"/>
                    </a:ext>
                  </a:extLst>
                </a:gridCol>
                <a:gridCol w="1400198">
                  <a:extLst>
                    <a:ext uri="{9D8B030D-6E8A-4147-A177-3AD203B41FA5}">
                      <a16:colId xmlns:a16="http://schemas.microsoft.com/office/drawing/2014/main" val="3432100841"/>
                    </a:ext>
                  </a:extLst>
                </a:gridCol>
                <a:gridCol w="1211078">
                  <a:extLst>
                    <a:ext uri="{9D8B030D-6E8A-4147-A177-3AD203B41FA5}">
                      <a16:colId xmlns:a16="http://schemas.microsoft.com/office/drawing/2014/main" val="1735076074"/>
                    </a:ext>
                  </a:extLst>
                </a:gridCol>
                <a:gridCol w="1566767">
                  <a:extLst>
                    <a:ext uri="{9D8B030D-6E8A-4147-A177-3AD203B41FA5}">
                      <a16:colId xmlns:a16="http://schemas.microsoft.com/office/drawing/2014/main" val="3345705519"/>
                    </a:ext>
                  </a:extLst>
                </a:gridCol>
                <a:gridCol w="1566767">
                  <a:extLst>
                    <a:ext uri="{9D8B030D-6E8A-4147-A177-3AD203B41FA5}">
                      <a16:colId xmlns:a16="http://schemas.microsoft.com/office/drawing/2014/main" val="1302004808"/>
                    </a:ext>
                  </a:extLst>
                </a:gridCol>
                <a:gridCol w="1991099">
                  <a:extLst>
                    <a:ext uri="{9D8B030D-6E8A-4147-A177-3AD203B41FA5}">
                      <a16:colId xmlns:a16="http://schemas.microsoft.com/office/drawing/2014/main" val="2892054671"/>
                    </a:ext>
                  </a:extLst>
                </a:gridCol>
                <a:gridCol w="1991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63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 :4 Recusa e  Casos de Doenças Imunopreveniveis Notificados em Visitas dos Agregados Familiares por A.S,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Dezembro 2024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 Dose Identificado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40561"/>
                  </a:ext>
                </a:extLst>
              </a:tr>
              <a:tr h="4166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F.AMARELA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648502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61689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62759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57337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3847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48670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97179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23011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21222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r>
                        <a:rPr lang="pt-PT" dirty="0"/>
                        <a:t>UNHUCOMO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68857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83713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033966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r>
                        <a:rPr lang="pt-PT" dirty="0"/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8012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238F16D7-38BC-FF8E-E555-4EFAD31C1753}"/>
              </a:ext>
            </a:extLst>
          </p:cNvPr>
          <p:cNvSpPr/>
          <p:nvPr/>
        </p:nvSpPr>
        <p:spPr>
          <a:xfrm>
            <a:off x="285751" y="5187820"/>
            <a:ext cx="5741825" cy="1570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Visitas Realizadas por Tipos de Supervisor: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1- Supervisor A.S=11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2- Supervisor Regional =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3- Supervisor Nacional =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4- Parceiros = </a:t>
            </a:r>
          </a:p>
        </p:txBody>
      </p:sp>
    </p:spTree>
    <p:extLst>
      <p:ext uri="{BB962C8B-B14F-4D97-AF65-F5344CB8AC3E}">
        <p14:creationId xmlns:p14="http://schemas.microsoft.com/office/powerpoint/2010/main" val="336998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3767" y="0"/>
            <a:ext cx="11290435" cy="962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Grafico:1 Fonte ou Canais de Informação Sobre a Campanha Nacional Integrada de Vacinaçao Sarampo e Rubéola, Suplementação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Vit-A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e Desparasitaçao com Albendazol, Dezembro-2024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969417"/>
              </p:ext>
            </p:extLst>
          </p:nvPr>
        </p:nvGraphicFramePr>
        <p:xfrm>
          <a:off x="979714" y="1194318"/>
          <a:ext cx="9535886" cy="432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25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9A096-5597-F5B1-F11C-532C5E12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1709738"/>
            <a:ext cx="10515600" cy="28527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Resultados Sarampo e Rubéola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3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28230"/>
              </p:ext>
            </p:extLst>
          </p:nvPr>
        </p:nvGraphicFramePr>
        <p:xfrm>
          <a:off x="190500" y="105157"/>
          <a:ext cx="11810998" cy="6219447"/>
        </p:xfrm>
        <a:graphic>
          <a:graphicData uri="http://schemas.openxmlformats.org/drawingml/2006/table">
            <a:tbl>
              <a:tblPr/>
              <a:tblGrid>
                <a:gridCol w="1570566">
                  <a:extLst>
                    <a:ext uri="{9D8B030D-6E8A-4147-A177-3AD203B41FA5}">
                      <a16:colId xmlns:a16="http://schemas.microsoft.com/office/drawing/2014/main" val="4027187683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241509271"/>
                    </a:ext>
                  </a:extLst>
                </a:gridCol>
                <a:gridCol w="746898">
                  <a:extLst>
                    <a:ext uri="{9D8B030D-6E8A-4147-A177-3AD203B41FA5}">
                      <a16:colId xmlns:a16="http://schemas.microsoft.com/office/drawing/2014/main" val="1080792578"/>
                    </a:ext>
                  </a:extLst>
                </a:gridCol>
                <a:gridCol w="969336">
                  <a:extLst>
                    <a:ext uri="{9D8B030D-6E8A-4147-A177-3AD203B41FA5}">
                      <a16:colId xmlns:a16="http://schemas.microsoft.com/office/drawing/2014/main" val="1539236502"/>
                    </a:ext>
                  </a:extLst>
                </a:gridCol>
                <a:gridCol w="969336">
                  <a:extLst>
                    <a:ext uri="{9D8B030D-6E8A-4147-A177-3AD203B41FA5}">
                      <a16:colId xmlns:a16="http://schemas.microsoft.com/office/drawing/2014/main" val="2613441572"/>
                    </a:ext>
                  </a:extLst>
                </a:gridCol>
                <a:gridCol w="969336">
                  <a:extLst>
                    <a:ext uri="{9D8B030D-6E8A-4147-A177-3AD203B41FA5}">
                      <a16:colId xmlns:a16="http://schemas.microsoft.com/office/drawing/2014/main" val="1482194000"/>
                    </a:ext>
                  </a:extLst>
                </a:gridCol>
                <a:gridCol w="954424">
                  <a:extLst>
                    <a:ext uri="{9D8B030D-6E8A-4147-A177-3AD203B41FA5}">
                      <a16:colId xmlns:a16="http://schemas.microsoft.com/office/drawing/2014/main" val="3713654323"/>
                    </a:ext>
                  </a:extLst>
                </a:gridCol>
                <a:gridCol w="954424">
                  <a:extLst>
                    <a:ext uri="{9D8B030D-6E8A-4147-A177-3AD203B41FA5}">
                      <a16:colId xmlns:a16="http://schemas.microsoft.com/office/drawing/2014/main" val="3314360797"/>
                    </a:ext>
                  </a:extLst>
                </a:gridCol>
                <a:gridCol w="9544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44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44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44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03903"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Tabela:5 Número de Crianças Vacinadas Sarampo e </a:t>
                      </a:r>
                      <a:r>
                        <a:rPr lang="pt-BR" sz="16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Rubiola </a:t>
                      </a:r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  por Faixa Etária  e Sexo por</a:t>
                      </a:r>
                      <a:r>
                        <a:rPr lang="pt-BR" sz="16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Area Sanitaria</a:t>
                      </a:r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, Dezembro  2024</a:t>
                      </a:r>
                    </a:p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51754"/>
                  </a:ext>
                </a:extLst>
              </a:tr>
              <a:tr h="6323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– 11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6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– 23 Meses</a:t>
                      </a:r>
                      <a:endParaRPr lang="en-US" sz="16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24-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59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–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14 Anos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9-Meses a 14 Anos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64302"/>
                  </a:ext>
                </a:extLst>
              </a:tr>
              <a:tr h="37563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257376"/>
                  </a:ext>
                </a:extLst>
              </a:tr>
              <a:tr h="375634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38281"/>
                  </a:ext>
                </a:extLst>
              </a:tr>
              <a:tr h="375634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967"/>
                  </a:ext>
                </a:extLst>
              </a:tr>
              <a:tr h="375634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69501"/>
                  </a:ext>
                </a:extLst>
              </a:tr>
              <a:tr h="375634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413092"/>
                  </a:ext>
                </a:extLst>
              </a:tr>
              <a:tr h="375634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26604"/>
                  </a:ext>
                </a:extLst>
              </a:tr>
              <a:tr h="375634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84105"/>
                  </a:ext>
                </a:extLst>
              </a:tr>
              <a:tr h="375634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82034"/>
                  </a:ext>
                </a:extLst>
              </a:tr>
              <a:tr h="375634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41452"/>
                  </a:ext>
                </a:extLst>
              </a:tr>
              <a:tr h="375634">
                <a:tc>
                  <a:txBody>
                    <a:bodyPr/>
                    <a:lstStyle/>
                    <a:p>
                      <a:r>
                        <a:rPr lang="pt-PT" dirty="0"/>
                        <a:t>UNHUCOMO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7972"/>
                  </a:ext>
                </a:extLst>
              </a:tr>
              <a:tr h="375634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48980"/>
                  </a:ext>
                </a:extLst>
              </a:tr>
              <a:tr h="375634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880943"/>
                  </a:ext>
                </a:extLst>
              </a:tr>
              <a:tr h="375634">
                <a:tc>
                  <a:txBody>
                    <a:bodyPr/>
                    <a:lstStyle/>
                    <a:p>
                      <a:r>
                        <a:rPr lang="pt-PT" dirty="0"/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71026"/>
                  </a:ext>
                </a:extLst>
              </a:tr>
            </a:tbl>
          </a:graphicData>
        </a:graphic>
      </p:graphicFrame>
      <p:sp>
        <p:nvSpPr>
          <p:cNvPr id="4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45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97162-EAE6-734B-E25D-DB111DAB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8" y="149225"/>
            <a:ext cx="11721192" cy="5207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2: Cobertura Vacinal, Sarampo Rubeola Por A. Sanitaria,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Bijagós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Dezembro -2024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2101EE9-88B8-6DBF-A79C-01469BE24B5E}"/>
              </a:ext>
            </a:extLst>
          </p:cNvPr>
          <p:cNvSpPr/>
          <p:nvPr/>
        </p:nvSpPr>
        <p:spPr>
          <a:xfrm>
            <a:off x="7191376" y="669925"/>
            <a:ext cx="4676774" cy="447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Cobertura=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vac/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esperado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100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B4F77FE6-D139-06AF-0C83-BC257CA5B542}"/>
              </a:ext>
            </a:extLst>
          </p:cNvPr>
          <p:cNvSpPr/>
          <p:nvPr/>
        </p:nvSpPr>
        <p:spPr>
          <a:xfrm>
            <a:off x="374904" y="6340474"/>
            <a:ext cx="2345994" cy="41237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879711"/>
              </p:ext>
            </p:extLst>
          </p:nvPr>
        </p:nvGraphicFramePr>
        <p:xfrm>
          <a:off x="522514" y="1604009"/>
          <a:ext cx="10422294" cy="446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937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7"/>
          <p:cNvSpPr/>
          <p:nvPr/>
        </p:nvSpPr>
        <p:spPr>
          <a:xfrm>
            <a:off x="6662056" y="1993150"/>
            <a:ext cx="540571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pt-PT" b="1" dirty="0">
                <a:latin typeface="Arial" pitchFamily="34" charset="0"/>
                <a:cs typeface="Arial" pitchFamily="34" charset="0"/>
              </a:rPr>
              <a:t> 88 Ilhas e ilhotes 22 habitadas (25%) 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pt-PT" b="1" dirty="0">
                <a:latin typeface="Arial" pitchFamily="34" charset="0"/>
                <a:cs typeface="Arial" pitchFamily="34" charset="0"/>
              </a:rPr>
              <a:t> 11  áreas sanitárias </a:t>
            </a:r>
            <a:r>
              <a:rPr lang="pt-PT" dirty="0">
                <a:latin typeface="Arial" pitchFamily="34" charset="0"/>
                <a:cs typeface="Arial" pitchFamily="34" charset="0"/>
              </a:rPr>
              <a:t>:</a:t>
            </a:r>
            <a:endParaRPr lang="pt-PT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PT" dirty="0">
                <a:latin typeface="Arial" pitchFamily="34" charset="0"/>
                <a:cs typeface="Arial" pitchFamily="34" charset="0"/>
              </a:rPr>
              <a:t>População  total em 2024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pt-PT" b="1" dirty="0">
                <a:latin typeface="Arial" pitchFamily="34" charset="0"/>
                <a:cs typeface="Arial" pitchFamily="34" charset="0"/>
              </a:rPr>
              <a:t>26.585hab</a:t>
            </a:r>
            <a:r>
              <a:rPr lang="pt-PT" dirty="0">
                <a:latin typeface="Arial" pitchFamily="34" charset="0"/>
                <a:cs typeface="Arial" pitchFamily="34" charset="0"/>
              </a:rPr>
              <a:t>.(INASA/INE)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pt-PT" b="1" dirty="0">
                <a:latin typeface="Arial" pitchFamily="34" charset="0"/>
                <a:cs typeface="Arial" pitchFamily="34" charset="0"/>
              </a:rPr>
              <a:t>1 laboratório Público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pt-PT" b="1" dirty="0">
                <a:latin typeface="Arial" pitchFamily="34" charset="0"/>
                <a:cs typeface="Arial" pitchFamily="34" charset="0"/>
              </a:rPr>
              <a:t>Superfície total: 2.173,6 km2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pt-PT" dirty="0">
                <a:latin typeface="Arial" pitchFamily="34" charset="0"/>
                <a:cs typeface="Arial" pitchFamily="34" charset="0"/>
              </a:rPr>
              <a:t> Doenças mais frequentes da Região: </a:t>
            </a:r>
          </a:p>
          <a:p>
            <a:pPr>
              <a:buFont typeface="Wingdings" pitchFamily="2" charset="2"/>
              <a:buChar char="§"/>
            </a:pPr>
            <a:r>
              <a:rPr lang="pt-PT" b="1" dirty="0">
                <a:latin typeface="Arial" pitchFamily="34" charset="0"/>
                <a:cs typeface="Arial" pitchFamily="34" charset="0"/>
              </a:rPr>
              <a:t>Paludismo, Infecções Respiratórias Agudas  e  Doenças Diarreicas.</a:t>
            </a:r>
          </a:p>
          <a:p>
            <a:endParaRPr lang="pt-P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F78703F-52CA-41D3-87ED-A5C2D00A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21"/>
            <a:ext cx="12191999" cy="7288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INFORMAÇÃO GERAL SOBRE A REGIÃO SANITÁRIA BIJAGÓS</a:t>
            </a:r>
            <a:endParaRPr lang="pt-PT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774439"/>
            <a:ext cx="6587411" cy="60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85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FA456-9E1F-6A6D-FE47-C6CF8A46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307975"/>
            <a:ext cx="11201400" cy="6064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3: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Vicinal Sarampo Rubeola Por Sexo, A. Sanitaria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Bijagós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Dezembro -2024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56B2E13-49B7-1307-8BDE-D9B42B55E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75063"/>
              </p:ext>
            </p:extLst>
          </p:nvPr>
        </p:nvGraphicFramePr>
        <p:xfrm>
          <a:off x="225004" y="914398"/>
          <a:ext cx="11782425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97744"/>
              </p:ext>
            </p:extLst>
          </p:nvPr>
        </p:nvGraphicFramePr>
        <p:xfrm>
          <a:off x="895739" y="1063690"/>
          <a:ext cx="10347649" cy="452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6866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1" y="65314"/>
            <a:ext cx="11525696" cy="7475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Tabela:6 MAPI </a:t>
            </a:r>
            <a:r>
              <a:rPr lang="pt-P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otificados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A. Sanitaria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Bijagós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Dezembro -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EAEFCDF-A346-C886-E017-AB11DC58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75475"/>
              </p:ext>
            </p:extLst>
          </p:nvPr>
        </p:nvGraphicFramePr>
        <p:xfrm>
          <a:off x="414669" y="908655"/>
          <a:ext cx="11525697" cy="55152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06316">
                  <a:extLst>
                    <a:ext uri="{9D8B030D-6E8A-4147-A177-3AD203B41FA5}">
                      <a16:colId xmlns:a16="http://schemas.microsoft.com/office/drawing/2014/main" val="2988195041"/>
                    </a:ext>
                  </a:extLst>
                </a:gridCol>
                <a:gridCol w="1754801">
                  <a:extLst>
                    <a:ext uri="{9D8B030D-6E8A-4147-A177-3AD203B41FA5}">
                      <a16:colId xmlns:a16="http://schemas.microsoft.com/office/drawing/2014/main" val="2020621752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410869559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743674056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1734210966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175740690"/>
                    </a:ext>
                  </a:extLst>
                </a:gridCol>
              </a:tblGrid>
              <a:tr h="47752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 Áreas Sanitárias</a:t>
                      </a: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Sarampo</a:t>
                      </a:r>
                      <a:r>
                        <a:rPr lang="en-US" sz="2000" b="1" u="none" strike="noStrike" baseline="0" dirty="0">
                          <a:effectLst/>
                        </a:rPr>
                        <a:t> Rubeola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Vit.</a:t>
                      </a:r>
                      <a:r>
                        <a:rPr lang="en-US" sz="2000" b="1" u="none" strike="noStrike" baseline="0" dirty="0">
                          <a:effectLst/>
                        </a:rPr>
                        <a:t> A Albendazol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Total  S.R e Vit. A Albend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0598329"/>
                  </a:ext>
                </a:extLst>
              </a:tr>
              <a:tr h="546625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Nao 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Nao 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37455"/>
                  </a:ext>
                </a:extLst>
              </a:tr>
              <a:tr h="394592">
                <a:tc>
                  <a:txBody>
                    <a:bodyPr/>
                    <a:lstStyle/>
                    <a:p>
                      <a:r>
                        <a:rPr lang="pt-PT" b="1" dirty="0"/>
                        <a:t>BUBAQUE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37397809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pt-PT" b="1" dirty="0"/>
                        <a:t>CANHABAQUE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4789449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pt-PT" b="1" dirty="0"/>
                        <a:t>CANOGO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7936411"/>
                  </a:ext>
                </a:extLst>
              </a:tr>
              <a:tr h="399613">
                <a:tc>
                  <a:txBody>
                    <a:bodyPr/>
                    <a:lstStyle/>
                    <a:p>
                      <a:r>
                        <a:rPr lang="pt-PT" b="1" dirty="0"/>
                        <a:t>CARAVELA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4314883"/>
                  </a:ext>
                </a:extLst>
              </a:tr>
              <a:tr h="362924">
                <a:tc>
                  <a:txBody>
                    <a:bodyPr/>
                    <a:lstStyle/>
                    <a:p>
                      <a:r>
                        <a:rPr lang="pt-PT" b="1" dirty="0"/>
                        <a:t>FORMOSA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9930300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pt-PT" b="1" dirty="0"/>
                        <a:t>O. GRANDE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8277927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pt-PT" b="1" dirty="0"/>
                        <a:t>O. ZINHO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82040798"/>
                  </a:ext>
                </a:extLst>
              </a:tr>
              <a:tr h="398117">
                <a:tc>
                  <a:txBody>
                    <a:bodyPr/>
                    <a:lstStyle/>
                    <a:p>
                      <a:r>
                        <a:rPr lang="pt-PT" b="1" dirty="0"/>
                        <a:t>SOGA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5381249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pt-PT" b="1" dirty="0"/>
                        <a:t>UNHUCOMO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4531995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pt-PT" b="1" dirty="0"/>
                        <a:t>UNO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1087247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pt-PT" b="1" dirty="0"/>
                        <a:t>URACANE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66990881"/>
                  </a:ext>
                </a:extLst>
              </a:tr>
              <a:tr h="438743">
                <a:tc>
                  <a:txBody>
                    <a:bodyPr/>
                    <a:lstStyle/>
                    <a:p>
                      <a:r>
                        <a:rPr lang="pt-PT" b="1" dirty="0"/>
                        <a:t>Regiao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8193366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0" y="6583680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54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2" y="150504"/>
            <a:ext cx="11808673" cy="6449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Tabela:7 MAPI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Investigado </a:t>
            </a:r>
            <a:r>
              <a:rPr lang="pt-P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Sanitária, Bijagós</a:t>
            </a:r>
            <a:b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Dezembro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-2024 (II)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EAEFCDF-A346-C886-E017-AB11DC58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4350"/>
              </p:ext>
            </p:extLst>
          </p:nvPr>
        </p:nvGraphicFramePr>
        <p:xfrm>
          <a:off x="211872" y="878099"/>
          <a:ext cx="11808673" cy="5641573"/>
        </p:xfrm>
        <a:graphic>
          <a:graphicData uri="http://schemas.openxmlformats.org/drawingml/2006/table">
            <a:tbl>
              <a:tblPr/>
              <a:tblGrid>
                <a:gridCol w="2875217">
                  <a:extLst>
                    <a:ext uri="{9D8B030D-6E8A-4147-A177-3AD203B41FA5}">
                      <a16:colId xmlns:a16="http://schemas.microsoft.com/office/drawing/2014/main" val="2988195041"/>
                    </a:ext>
                  </a:extLst>
                </a:gridCol>
                <a:gridCol w="1797884">
                  <a:extLst>
                    <a:ext uri="{9D8B030D-6E8A-4147-A177-3AD203B41FA5}">
                      <a16:colId xmlns:a16="http://schemas.microsoft.com/office/drawing/2014/main" val="2020621752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410869559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743674056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1734210966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002573355"/>
                    </a:ext>
                  </a:extLst>
                </a:gridCol>
              </a:tblGrid>
              <a:tr h="4884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Rubéola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Vit-A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Albendazol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OBITO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98329"/>
                  </a:ext>
                </a:extLst>
              </a:tr>
              <a:tr h="559146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37455"/>
                  </a:ext>
                </a:extLst>
              </a:tr>
              <a:tr h="403630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97809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89449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36411"/>
                  </a:ext>
                </a:extLst>
              </a:tr>
              <a:tr h="408766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14883"/>
                  </a:ext>
                </a:extLst>
              </a:tr>
              <a:tr h="371237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30300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77927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40798"/>
                  </a:ext>
                </a:extLst>
              </a:tr>
              <a:tr h="407236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81249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r>
                        <a:rPr lang="pt-PT" dirty="0"/>
                        <a:t>UNHUCOMO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31995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87247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90881"/>
                  </a:ext>
                </a:extLst>
              </a:tr>
              <a:tr h="448793">
                <a:tc>
                  <a:txBody>
                    <a:bodyPr/>
                    <a:lstStyle/>
                    <a:p>
                      <a:r>
                        <a:rPr lang="pt-PT" b="1" dirty="0"/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93366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0" y="6583680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34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047464FD-9F45-E70D-0A7D-F588EE547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395827"/>
              </p:ext>
            </p:extLst>
          </p:nvPr>
        </p:nvGraphicFramePr>
        <p:xfrm>
          <a:off x="304800" y="107862"/>
          <a:ext cx="11669027" cy="5720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2485">
                  <a:extLst>
                    <a:ext uri="{9D8B030D-6E8A-4147-A177-3AD203B41FA5}">
                      <a16:colId xmlns:a16="http://schemas.microsoft.com/office/drawing/2014/main" val="1748439192"/>
                    </a:ext>
                  </a:extLst>
                </a:gridCol>
                <a:gridCol w="2321119">
                  <a:extLst>
                    <a:ext uri="{9D8B030D-6E8A-4147-A177-3AD203B41FA5}">
                      <a16:colId xmlns:a16="http://schemas.microsoft.com/office/drawing/2014/main" val="1204419993"/>
                    </a:ext>
                  </a:extLst>
                </a:gridCol>
                <a:gridCol w="2255515">
                  <a:extLst>
                    <a:ext uri="{9D8B030D-6E8A-4147-A177-3AD203B41FA5}">
                      <a16:colId xmlns:a16="http://schemas.microsoft.com/office/drawing/2014/main" val="125742147"/>
                    </a:ext>
                  </a:extLst>
                </a:gridCol>
                <a:gridCol w="2227841">
                  <a:extLst>
                    <a:ext uri="{9D8B030D-6E8A-4147-A177-3AD203B41FA5}">
                      <a16:colId xmlns:a16="http://schemas.microsoft.com/office/drawing/2014/main" val="1567332791"/>
                    </a:ext>
                  </a:extLst>
                </a:gridCol>
                <a:gridCol w="2102067">
                  <a:extLst>
                    <a:ext uri="{9D8B030D-6E8A-4147-A177-3AD203B41FA5}">
                      <a16:colId xmlns:a16="http://schemas.microsoft.com/office/drawing/2014/main" val="3418138204"/>
                    </a:ext>
                  </a:extLst>
                </a:gridCol>
              </a:tblGrid>
              <a:tr h="6852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Tabela:8 Categorização: Cobertura Vicinal Sarampo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Rubéola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A.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Sanitaria, Dezembro -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36505"/>
                  </a:ext>
                </a:extLst>
              </a:tr>
              <a:tr h="42706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0 - 49 %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50 - 79 %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80 - 100 %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+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04820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/>
                        <a:t>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77373298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9094227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/>
                        <a:t>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209450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1095954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/>
                        <a:t>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2191830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/>
                        <a:t>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0334706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/>
                        <a:t>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3096102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/>
                        <a:t>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8874497"/>
                  </a:ext>
                </a:extLst>
              </a:tr>
              <a:tr h="242417">
                <a:tc>
                  <a:txBody>
                    <a:bodyPr/>
                    <a:lstStyle/>
                    <a:p>
                      <a:r>
                        <a:rPr lang="pt-PT" dirty="0"/>
                        <a:t>ONHUCOMO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/>
                        <a:t>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8163156"/>
                  </a:ext>
                </a:extLst>
              </a:tr>
              <a:tr h="317658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/>
                        <a:t>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41688049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/>
                        <a:t>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771860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r>
                        <a:rPr lang="pt-PT" b="1" dirty="0"/>
                        <a:t>Região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400" b="1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/>
                        <a:t>X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701951"/>
                  </a:ext>
                </a:extLst>
              </a:tr>
            </a:tbl>
          </a:graphicData>
        </a:graphic>
      </p:graphicFrame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627C99-C581-B1BF-8471-CDE99C7EEC5C}"/>
              </a:ext>
            </a:extLst>
          </p:cNvPr>
          <p:cNvSpPr/>
          <p:nvPr/>
        </p:nvSpPr>
        <p:spPr>
          <a:xfrm>
            <a:off x="2608203" y="6034231"/>
            <a:ext cx="5170276" cy="62260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0-49%=   0/ 11 =  %</a:t>
            </a:r>
          </a:p>
          <a:p>
            <a:pPr algn="ctr"/>
            <a:r>
              <a:rPr lang="pt-PT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50-79%=   4/ 11    = 36,3 %</a:t>
            </a:r>
          </a:p>
          <a:p>
            <a:pPr algn="ctr"/>
            <a:r>
              <a:rPr lang="pt-PT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80-100% =      /     =  54.5 %</a:t>
            </a:r>
          </a:p>
          <a:p>
            <a:pPr algn="ctr"/>
            <a:r>
              <a:rPr lang="pt-PT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100%+ =2/11= 18%</a:t>
            </a:r>
          </a:p>
        </p:txBody>
      </p:sp>
    </p:spTree>
    <p:extLst>
      <p:ext uri="{BB962C8B-B14F-4D97-AF65-F5344CB8AC3E}">
        <p14:creationId xmlns:p14="http://schemas.microsoft.com/office/powerpoint/2010/main" val="409892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308" y="706795"/>
            <a:ext cx="11179629" cy="42127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PT" sz="4800" b="1" dirty="0">
                <a:latin typeface="Arial" panose="020B0604020202020204" pitchFamily="34" charset="0"/>
                <a:cs typeface="Arial" panose="020B0604020202020204" pitchFamily="34" charset="0"/>
              </a:rPr>
              <a:t>Nutrição</a:t>
            </a:r>
          </a:p>
        </p:txBody>
      </p:sp>
    </p:spTree>
    <p:extLst>
      <p:ext uri="{BB962C8B-B14F-4D97-AF65-F5344CB8AC3E}">
        <p14:creationId xmlns:p14="http://schemas.microsoft.com/office/powerpoint/2010/main" val="1004613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557790"/>
              </p:ext>
            </p:extLst>
          </p:nvPr>
        </p:nvGraphicFramePr>
        <p:xfrm>
          <a:off x="341691" y="159051"/>
          <a:ext cx="11531242" cy="58427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00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86394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 dirty="0">
                          <a:effectLst/>
                        </a:rPr>
                        <a:t>Tabela:9 Número de Crianças Suplimentada Vit.A e Desparazitaçao  com Albendazol por Faixa Etária  e Sexo por A.Sanitaria, Bijagós Dezembro 2024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00">
                <a:tc rowSpan="2">
                  <a:txBody>
                    <a:bodyPr/>
                    <a:lstStyle/>
                    <a:p>
                      <a:r>
                        <a:rPr lang="pt-PT" dirty="0" err="1"/>
                        <a:t>ASanitaria</a:t>
                      </a:r>
                      <a:endParaRPr lang="pt-PT" dirty="0"/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Vit.A 6 – 11 Meses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Vit.A 12 – 59  Meses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Albendazol 12- 59 Meses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Total 6 a 59</a:t>
                      </a:r>
                      <a:r>
                        <a:rPr lang="pt-BR" sz="1600" u="none" strike="noStrike" baseline="0" dirty="0">
                          <a:effectLst/>
                        </a:rPr>
                        <a:t>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MASC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FEM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MASC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FEM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MASC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FEM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MASC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FEM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r>
                        <a:rPr lang="pt-PT" dirty="0"/>
                        <a:t>ONHUCOMO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51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651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651">
                <a:tc>
                  <a:txBody>
                    <a:bodyPr/>
                    <a:lstStyle/>
                    <a:p>
                      <a:r>
                        <a:rPr lang="pt-PT" dirty="0"/>
                        <a:t>Região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79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07572" y="136525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: 4 Proporção das Crianças Suplementação Vit.A e Desparasitaçao com Albendazol  por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, Bijagós Dezembro- 2024</a:t>
            </a:r>
          </a:p>
        </p:txBody>
      </p:sp>
      <p:sp>
        <p:nvSpPr>
          <p:cNvPr id="4" name="Retângulo 3"/>
          <p:cNvSpPr/>
          <p:nvPr/>
        </p:nvSpPr>
        <p:spPr>
          <a:xfrm>
            <a:off x="9685177" y="1591508"/>
            <a:ext cx="2194680" cy="62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 </a:t>
            </a:r>
            <a:r>
              <a:rPr lang="pt-PT" dirty="0" err="1"/>
              <a:t>Regiao</a:t>
            </a:r>
            <a:r>
              <a:rPr lang="pt-PT" dirty="0"/>
              <a:t>= VIT.A= 71,2</a:t>
            </a:r>
          </a:p>
          <a:p>
            <a:pPr algn="ctr"/>
            <a:r>
              <a:rPr lang="pt-PT" dirty="0"/>
              <a:t>                MBZ= 71,2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97" y="1591508"/>
            <a:ext cx="8201608" cy="47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7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DD335-78FB-4C93-0342-7C70D3330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40" y="1122362"/>
            <a:ext cx="10576560" cy="368331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Logística SIVE e Nutrição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71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22288"/>
              </p:ext>
            </p:extLst>
          </p:nvPr>
        </p:nvGraphicFramePr>
        <p:xfrm>
          <a:off x="302079" y="129474"/>
          <a:ext cx="11783127" cy="6349050"/>
        </p:xfrm>
        <a:graphic>
          <a:graphicData uri="http://schemas.openxmlformats.org/drawingml/2006/table">
            <a:tbl>
              <a:tblPr/>
              <a:tblGrid>
                <a:gridCol w="3927708">
                  <a:extLst>
                    <a:ext uri="{9D8B030D-6E8A-4147-A177-3AD203B41FA5}">
                      <a16:colId xmlns:a16="http://schemas.microsoft.com/office/drawing/2014/main" val="1333994831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3434746753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2598344459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3844708998"/>
                    </a:ext>
                  </a:extLst>
                </a:gridCol>
              </a:tblGrid>
              <a:tr h="83249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:10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Logistica: Numero de Doses Recebidos, Utilizados e Stock area Sanitaria, Dezembro-2024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74082"/>
                  </a:ext>
                </a:extLst>
              </a:tr>
              <a:tr h="29323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Vacina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03723"/>
                  </a:ext>
                </a:extLst>
              </a:tr>
              <a:tr h="422020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20013"/>
                  </a:ext>
                </a:extLst>
              </a:tr>
              <a:tr h="350473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3750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2680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780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80126"/>
                  </a:ext>
                </a:extLst>
              </a:tr>
              <a:tr h="391137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1550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1290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0995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310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210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68687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960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880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07081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1590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1390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01702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670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270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69109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380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320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6752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450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140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09108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r>
                        <a:rPr lang="pt-PT" dirty="0"/>
                        <a:t>ONHUCOMO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460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320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140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8806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1780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1470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310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24716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830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750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1662"/>
                  </a:ext>
                </a:extLst>
              </a:tr>
              <a:tr h="372375">
                <a:tc>
                  <a:txBody>
                    <a:bodyPr/>
                    <a:lstStyle/>
                    <a:p>
                      <a:r>
                        <a:rPr lang="pt-PT" dirty="0"/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12730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10010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2230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0380"/>
                  </a:ext>
                </a:extLst>
              </a:tr>
            </a:tbl>
          </a:graphicData>
        </a:graphic>
      </p:graphicFrame>
      <p:sp>
        <p:nvSpPr>
          <p:cNvPr id="2" name="Oval 3">
            <a:extLst>
              <a:ext uri="{FF2B5EF4-FFF2-40B4-BE49-F238E27FC236}">
                <a16:creationId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4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65936"/>
              </p:ext>
            </p:extLst>
          </p:nvPr>
        </p:nvGraphicFramePr>
        <p:xfrm>
          <a:off x="171449" y="200025"/>
          <a:ext cx="11812003" cy="6053684"/>
        </p:xfrm>
        <a:graphic>
          <a:graphicData uri="http://schemas.openxmlformats.org/drawingml/2006/table">
            <a:tbl>
              <a:tblPr/>
              <a:tblGrid>
                <a:gridCol w="1634068">
                  <a:extLst>
                    <a:ext uri="{9D8B030D-6E8A-4147-A177-3AD203B41FA5}">
                      <a16:colId xmlns:a16="http://schemas.microsoft.com/office/drawing/2014/main" val="1333994831"/>
                    </a:ext>
                  </a:extLst>
                </a:gridCol>
                <a:gridCol w="1226441">
                  <a:extLst>
                    <a:ext uri="{9D8B030D-6E8A-4147-A177-3AD203B41FA5}">
                      <a16:colId xmlns:a16="http://schemas.microsoft.com/office/drawing/2014/main" val="3434746753"/>
                    </a:ext>
                  </a:extLst>
                </a:gridCol>
                <a:gridCol w="1386038">
                  <a:extLst>
                    <a:ext uri="{9D8B030D-6E8A-4147-A177-3AD203B41FA5}">
                      <a16:colId xmlns:a16="http://schemas.microsoft.com/office/drawing/2014/main" val="2598344459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3844708998"/>
                    </a:ext>
                  </a:extLst>
                </a:gridCol>
                <a:gridCol w="1260910">
                  <a:extLst>
                    <a:ext uri="{9D8B030D-6E8A-4147-A177-3AD203B41FA5}">
                      <a16:colId xmlns:a16="http://schemas.microsoft.com/office/drawing/2014/main" val="1984204475"/>
                    </a:ext>
                  </a:extLst>
                </a:gridCol>
                <a:gridCol w="1212783">
                  <a:extLst>
                    <a:ext uri="{9D8B030D-6E8A-4147-A177-3AD203B41FA5}">
                      <a16:colId xmlns:a16="http://schemas.microsoft.com/office/drawing/2014/main" val="985972210"/>
                    </a:ext>
                  </a:extLst>
                </a:gridCol>
                <a:gridCol w="875899">
                  <a:extLst>
                    <a:ext uri="{9D8B030D-6E8A-4147-A177-3AD203B41FA5}">
                      <a16:colId xmlns:a16="http://schemas.microsoft.com/office/drawing/2014/main" val="2732423736"/>
                    </a:ext>
                  </a:extLst>
                </a:gridCol>
                <a:gridCol w="1314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18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2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624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:11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Logistica: Gestao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Insumos por 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egiao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Sanitaria, Dezembro 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74082"/>
                  </a:ext>
                </a:extLst>
              </a:tr>
              <a:tr h="28038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sanitaria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Seringa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0,5 ml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Seringa de 5 ml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Caixa de segurança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03723"/>
                  </a:ext>
                </a:extLst>
              </a:tr>
              <a:tr h="532710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20013"/>
                  </a:ext>
                </a:extLst>
              </a:tr>
              <a:tr h="335115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2669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1481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80126"/>
                  </a:ext>
                </a:extLst>
              </a:tr>
              <a:tr h="373997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1860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1480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0995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68687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878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07081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1796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1364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01702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69109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6752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09108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r>
                        <a:rPr lang="pt-PT" dirty="0"/>
                        <a:t>ONHUCOMO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8806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1880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1454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24716"/>
                  </a:ext>
                </a:extLst>
              </a:tr>
              <a:tr h="269402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1662"/>
                  </a:ext>
                </a:extLst>
              </a:tr>
              <a:tr h="356057">
                <a:tc>
                  <a:txBody>
                    <a:bodyPr/>
                    <a:lstStyle/>
                    <a:p>
                      <a:r>
                        <a:rPr lang="pt-PT" dirty="0"/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0380"/>
                  </a:ext>
                </a:extLst>
              </a:tr>
            </a:tbl>
          </a:graphicData>
        </a:graphic>
      </p:graphicFrame>
      <p:sp>
        <p:nvSpPr>
          <p:cNvPr id="2" name="Oval 3">
            <a:extLst>
              <a:ext uri="{FF2B5EF4-FFF2-40B4-BE49-F238E27FC236}">
                <a16:creationId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5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419BB-BABB-8AB0-247C-A9448448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69851"/>
            <a:ext cx="5729839" cy="711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Plano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de Apresentação</a:t>
            </a:r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7C45A83-197D-38F9-80F5-AC42B8E229EA}"/>
              </a:ext>
            </a:extLst>
          </p:cNvPr>
          <p:cNvSpPr/>
          <p:nvPr/>
        </p:nvSpPr>
        <p:spPr>
          <a:xfrm>
            <a:off x="402043" y="940673"/>
            <a:ext cx="1161028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Contexto e Justificação;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Estratégias utilizada (Fixa, Avançada e Móvel);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Comunicação;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 Sarampo e Rubéola;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Vigilancia MAPI;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Categorização por Região e Áreas Sanitária;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Logística;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Constrangimento;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fortes;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Oportunidades;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a melhorar;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Recomendações.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50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51EA85-4B4E-9167-E553-1AC5CB6B3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59860"/>
              </p:ext>
            </p:extLst>
          </p:nvPr>
        </p:nvGraphicFramePr>
        <p:xfrm>
          <a:off x="321733" y="270932"/>
          <a:ext cx="11495362" cy="5948895"/>
        </p:xfrm>
        <a:graphic>
          <a:graphicData uri="http://schemas.openxmlformats.org/drawingml/2006/table">
            <a:tbl>
              <a:tblPr firstRow="1" bandRow="1"/>
              <a:tblGrid>
                <a:gridCol w="5341647">
                  <a:extLst>
                    <a:ext uri="{9D8B030D-6E8A-4147-A177-3AD203B41FA5}">
                      <a16:colId xmlns:a16="http://schemas.microsoft.com/office/drawing/2014/main" val="1682973157"/>
                    </a:ext>
                  </a:extLst>
                </a:gridCol>
                <a:gridCol w="6153715">
                  <a:extLst>
                    <a:ext uri="{9D8B030D-6E8A-4147-A177-3AD203B41FA5}">
                      <a16:colId xmlns:a16="http://schemas.microsoft.com/office/drawing/2014/main" val="3441675351"/>
                    </a:ext>
                  </a:extLst>
                </a:gridCol>
              </a:tblGrid>
              <a:tr h="8263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Tabela:12</a:t>
                      </a:r>
                      <a:r>
                        <a:rPr lang="pt-BR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Perda de VASR Por A. Sanitária,</a:t>
                      </a:r>
                      <a:r>
                        <a:rPr lang="pt-BR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Dezembro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7222172"/>
                  </a:ext>
                </a:extLst>
              </a:tr>
              <a:tr h="8582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perda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785011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1,12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416500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1,47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491587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1,90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647843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0,23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75644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69959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solidFill>
                            <a:srgbClr val="FF0000"/>
                          </a:solidFill>
                        </a:rPr>
                        <a:t>9,25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998898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1,88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257285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solidFill>
                            <a:srgbClr val="FF0000"/>
                          </a:solidFill>
                        </a:rPr>
                        <a:t>19,68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944751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r>
                        <a:rPr lang="pt-PT" dirty="0"/>
                        <a:t>ONHUCOMO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772075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40751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3,87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81281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r>
                        <a:rPr lang="pt-PT" b="1" dirty="0"/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2,41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86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44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971" y="174056"/>
            <a:ext cx="11365203" cy="75399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Tabela:13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Cadeia de Frio Funcionais e Não Funcionais/ A. Sanitaria Durante a Campanha, Dezembro-2024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04499"/>
              </p:ext>
            </p:extLst>
          </p:nvPr>
        </p:nvGraphicFramePr>
        <p:xfrm>
          <a:off x="321972" y="928047"/>
          <a:ext cx="11278625" cy="5832012"/>
        </p:xfrm>
        <a:graphic>
          <a:graphicData uri="http://schemas.openxmlformats.org/drawingml/2006/table">
            <a:tbl>
              <a:tblPr/>
              <a:tblGrid>
                <a:gridCol w="378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979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Não 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r>
                        <a:rPr lang="pt-PT" dirty="0"/>
                        <a:t>ONHUCOMO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4979">
                <a:tc>
                  <a:txBody>
                    <a:bodyPr/>
                    <a:lstStyle/>
                    <a:p>
                      <a:r>
                        <a:rPr lang="pt-PT" dirty="0"/>
                        <a:t>DRS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4979">
                <a:tc>
                  <a:txBody>
                    <a:bodyPr/>
                    <a:lstStyle/>
                    <a:p>
                      <a:r>
                        <a:rPr lang="pt-PT" dirty="0"/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396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2880" y="0"/>
            <a:ext cx="11810198" cy="59740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Tabela: 14 Stock dos Medicamentos (Vit.A 100, 200 e Albendazol 400 mg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37076"/>
              </p:ext>
            </p:extLst>
          </p:nvPr>
        </p:nvGraphicFramePr>
        <p:xfrm>
          <a:off x="182880" y="597404"/>
          <a:ext cx="11742823" cy="60129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9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5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44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28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37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39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44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822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1763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Regiões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VIT.A 100.000 UI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VIT.A 200.000 UI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AIBENDAZOL 100.000 UI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RECB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UTIL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ADM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STOCK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PERDA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RECB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UTIL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ADM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STOCK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PERDA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RECB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UTIL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ADM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STOCK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PERDA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190 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444 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75 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417 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17 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 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57 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87 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36 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 103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21 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 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24 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r>
                        <a:rPr lang="pt-PT" dirty="0"/>
                        <a:t>ONHUCOMO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25 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98 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30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45 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030">
                <a:tc>
                  <a:txBody>
                    <a:bodyPr/>
                    <a:lstStyle/>
                    <a:p>
                      <a:r>
                        <a:rPr lang="pt-PT" dirty="0"/>
                        <a:t>Região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675</a:t>
                      </a:r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017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Tabela:15 Gestão de Kits Durante a Campanha, Dezembro MAPI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89179"/>
              </p:ext>
            </p:extLst>
          </p:nvPr>
        </p:nvGraphicFramePr>
        <p:xfrm>
          <a:off x="219075" y="745062"/>
          <a:ext cx="11810999" cy="5229269"/>
        </p:xfrm>
        <a:graphic>
          <a:graphicData uri="http://schemas.openxmlformats.org/drawingml/2006/table">
            <a:tbl>
              <a:tblPr/>
              <a:tblGrid>
                <a:gridCol w="497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0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9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57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Produtos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Paracetamol  comp 500mg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3200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3180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Latato Ringer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Glucose 5%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Soro Fisiológico 0,9%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94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Hidrocortisona Injetável 100ml /1g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Adrenalina 2ml Injetável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5ml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10ml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Cateter 22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Cateter24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271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Tabela:16 Gestão de Kits MAPI Durante a Campanha, Dezembro 2024(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02269"/>
              </p:ext>
            </p:extLst>
          </p:nvPr>
        </p:nvGraphicFramePr>
        <p:xfrm>
          <a:off x="132448" y="625179"/>
          <a:ext cx="11811000" cy="5763158"/>
        </p:xfrm>
        <a:graphic>
          <a:graphicData uri="http://schemas.openxmlformats.org/drawingml/2006/table">
            <a:tbl>
              <a:tblPr/>
              <a:tblGrid>
                <a:gridCol w="497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0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9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2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Produtos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administração de soro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65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65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Luvas N’7,5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99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Adesivo</a:t>
                      </a:r>
                      <a:r>
                        <a:rPr lang="pt-PT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N’12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Bem u-</a:t>
                      </a:r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4000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40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3960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Diazepam injetável 2ml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Paracetamol 120mg Suspensão Xarope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28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28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Dobutamol injetável 100mg/ml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Salbutamol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Aparelho de Glicemia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Fita de aparelho de Glicemia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Esfigmomanometro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Estetoscopio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Oximetro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pulso digital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800" b="1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34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224196"/>
              </p:ext>
            </p:extLst>
          </p:nvPr>
        </p:nvGraphicFramePr>
        <p:xfrm>
          <a:off x="321972" y="1261654"/>
          <a:ext cx="11536321" cy="5361488"/>
        </p:xfrm>
        <a:graphic>
          <a:graphicData uri="http://schemas.openxmlformats.org/drawingml/2006/table">
            <a:tbl>
              <a:tblPr/>
              <a:tblGrid>
                <a:gridCol w="303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3288294396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62372870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537055950"/>
                    </a:ext>
                  </a:extLst>
                </a:gridCol>
                <a:gridCol w="1262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8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03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Sanitaria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Viaturas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Motorizadas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Botes/Pirogas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55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69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r>
                        <a:rPr lang="pt-PT" dirty="0"/>
                        <a:t>ONHUCOMO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193905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r>
                        <a:rPr lang="pt-PT" dirty="0"/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1972" y="191067"/>
            <a:ext cx="11606170" cy="9447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Tabela:17 Disponibilidade de Meios de Transportes por 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, durante a Campanha Dezembro-2024</a:t>
            </a:r>
          </a:p>
        </p:txBody>
      </p:sp>
    </p:spTree>
    <p:extLst>
      <p:ext uri="{BB962C8B-B14F-4D97-AF65-F5344CB8AC3E}">
        <p14:creationId xmlns:p14="http://schemas.microsoft.com/office/powerpoint/2010/main" val="2639324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858" y="160409"/>
            <a:ext cx="10965513" cy="544441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Tabela:18 Combustivel e Lubrificante/ A.Sanitaria Bijagós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-2024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044216"/>
              </p:ext>
            </p:extLst>
          </p:nvPr>
        </p:nvGraphicFramePr>
        <p:xfrm>
          <a:off x="292915" y="838201"/>
          <a:ext cx="11606170" cy="5723694"/>
        </p:xfrm>
        <a:graphic>
          <a:graphicData uri="http://schemas.openxmlformats.org/drawingml/2006/table">
            <a:tbl>
              <a:tblPr/>
              <a:tblGrid>
                <a:gridCol w="249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028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Gasoleo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Gasolina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Oleo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2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r>
                        <a:rPr lang="pt-PT" dirty="0"/>
                        <a:t>ONHUCOMO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800019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965">
                <a:tc>
                  <a:txBody>
                    <a:bodyPr/>
                    <a:lstStyle/>
                    <a:p>
                      <a:r>
                        <a:rPr lang="pt-PT" dirty="0"/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605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605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923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499" y="163773"/>
            <a:ext cx="11696699" cy="63632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Tabela:19 Credito de Comunicação/Area Sanitaria Bijagós-2024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792AFC-5938-EF1F-02E8-E98C80CCE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109217"/>
              </p:ext>
            </p:extLst>
          </p:nvPr>
        </p:nvGraphicFramePr>
        <p:xfrm>
          <a:off x="311484" y="851295"/>
          <a:ext cx="11569032" cy="5468223"/>
        </p:xfrm>
        <a:graphic>
          <a:graphicData uri="http://schemas.openxmlformats.org/drawingml/2006/table">
            <a:tbl>
              <a:tblPr/>
              <a:tblGrid>
                <a:gridCol w="450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714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Orange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MTN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88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 Orange/MTN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dirty="0"/>
                        <a:t>BUBAQUE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6000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dirty="0"/>
                        <a:t>CANHABAQUE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6000</a:t>
                      </a:r>
                      <a:endParaRPr kumimoji="0" lang="pt-P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dirty="0"/>
                        <a:t>CANOGO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6000</a:t>
                      </a:r>
                      <a:endParaRPr kumimoji="0" lang="pt-P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dirty="0"/>
                        <a:t>CARAVELA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6000</a:t>
                      </a:r>
                      <a:endParaRPr kumimoji="0" lang="pt-P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dirty="0"/>
                        <a:t>FORMOSA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6000</a:t>
                      </a:r>
                      <a:endParaRPr kumimoji="0" lang="pt-P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dirty="0"/>
                        <a:t>O. GRANDE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6000</a:t>
                      </a:r>
                      <a:endParaRPr kumimoji="0" lang="pt-P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dirty="0"/>
                        <a:t>O. ZINHO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6000</a:t>
                      </a:r>
                      <a:endParaRPr kumimoji="0" lang="pt-P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dirty="0"/>
                        <a:t>SOGA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6000</a:t>
                      </a:r>
                      <a:endParaRPr kumimoji="0" lang="pt-P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dirty="0"/>
                        <a:t>ONHUCOMO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6000</a:t>
                      </a:r>
                      <a:endParaRPr kumimoji="0" lang="pt-P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2000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4000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dirty="0"/>
                        <a:t>UNO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6000</a:t>
                      </a:r>
                      <a:endParaRPr kumimoji="0" lang="pt-P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dirty="0"/>
                        <a:t>URACANE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6000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31134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dirty="0"/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66000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35000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b="1" dirty="0"/>
                        <a:t>31000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39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49" y="584729"/>
            <a:ext cx="8793018" cy="549275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Constrangimentos I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716804"/>
              </p:ext>
            </p:extLst>
          </p:nvPr>
        </p:nvGraphicFramePr>
        <p:xfrm>
          <a:off x="1092200" y="1463675"/>
          <a:ext cx="9609667" cy="489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9001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343231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75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" y="178314"/>
            <a:ext cx="7374156" cy="81973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1. Contexto e Justificativo </a:t>
            </a: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276F000-2016-84EF-249B-C53A49C8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2013374"/>
            <a:ext cx="11928474" cy="52313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campanha de vacinação contra o sarampo e a rubéola está planeada como parte da introdução da vacina combinada contra o sarampo e a rubéola na imunização de rotina. Como mencionado em secções anteriores, foi observado um aumento do número de casos de rubéola e o país seguirá as recomendações da OMS para introduzir a vacina combinada contra o sarampo e a rubéola, com o objetivo de controlar e, eventualmente, eliminar a rubéola e a síndrome da rubéola congénita.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457200" algn="l"/>
              </a:tabLs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66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70CBCD8-B0F8-8EDC-72E1-462F47600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401784"/>
              </p:ext>
            </p:extLst>
          </p:nvPr>
        </p:nvGraphicFramePr>
        <p:xfrm>
          <a:off x="0" y="1727201"/>
          <a:ext cx="12481169" cy="481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810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25681" y="2124755"/>
            <a:ext cx="2244238" cy="644224"/>
            <a:chOff x="161412" y="3533364"/>
            <a:chExt cx="2244238" cy="644224"/>
          </a:xfrm>
        </p:grpSpPr>
        <p:sp>
          <p:nvSpPr>
            <p:cNvPr id="4" name="Arredondar Retângulo de Canto Simples 3"/>
            <p:cNvSpPr/>
            <p:nvPr/>
          </p:nvSpPr>
          <p:spPr>
            <a:xfrm rot="10800000">
              <a:off x="161412" y="3533364"/>
              <a:ext cx="2244238" cy="644224"/>
            </a:xfrm>
            <a:prstGeom prst="round1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" name="Arredondar Retângulo de Canto Simples 4"/>
            <p:cNvSpPr txBox="1"/>
            <p:nvPr/>
          </p:nvSpPr>
          <p:spPr>
            <a:xfrm rot="21600000">
              <a:off x="161412" y="3694420"/>
              <a:ext cx="2244238" cy="483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Oportunidade: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569919" y="1363134"/>
            <a:ext cx="7877281" cy="3902328"/>
            <a:chOff x="2301464" y="3101437"/>
            <a:chExt cx="9997229" cy="1774163"/>
          </a:xfrm>
        </p:grpSpPr>
        <p:sp>
          <p:nvSpPr>
            <p:cNvPr id="7" name="Arredondar Retângulo de Canto Simples 6"/>
            <p:cNvSpPr/>
            <p:nvPr/>
          </p:nvSpPr>
          <p:spPr>
            <a:xfrm rot="5400000">
              <a:off x="6615086" y="-1085158"/>
              <a:ext cx="1369985" cy="9997229"/>
            </a:xfrm>
            <a:prstGeom prst="round1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Arredondar Retângulo de Canto Simples 4"/>
            <p:cNvSpPr txBox="1"/>
            <p:nvPr/>
          </p:nvSpPr>
          <p:spPr>
            <a:xfrm>
              <a:off x="2301464" y="3101437"/>
              <a:ext cx="9997229" cy="1774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marL="285750" lvl="0" indent="-285750" algn="l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pt-PT" sz="20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Existência de parceiros ( GAVI, OMS, Unicef, AIFO,, </a:t>
              </a:r>
            </a:p>
            <a:p>
              <a:pPr marL="285750" indent="-285750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pt-PT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Parceiros local ( </a:t>
              </a:r>
              <a:r>
                <a:rPr lang="pt-PT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ONGs</a:t>
              </a:r>
              <a:r>
                <a:rPr lang="pt-PT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TEBANGHAKO, TININGUENA, AIDA e Pescadores, Cruz Vermelha Regional)</a:t>
              </a:r>
              <a:endParaRPr lang="pt-PT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l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pt-PT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Visita oficial de GAVI a nossa região</a:t>
              </a:r>
              <a:endParaRPr lang="pt-PT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l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467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741903"/>
              </p:ext>
            </p:extLst>
          </p:nvPr>
        </p:nvGraphicFramePr>
        <p:xfrm>
          <a:off x="266700" y="335279"/>
          <a:ext cx="11925300" cy="639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658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3024"/>
            <a:ext cx="10515600" cy="549275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I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433048"/>
              </p:ext>
            </p:extLst>
          </p:nvPr>
        </p:nvGraphicFramePr>
        <p:xfrm>
          <a:off x="485774" y="622299"/>
          <a:ext cx="11706225" cy="623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7297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89377"/>
            <a:ext cx="10515600" cy="623662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(Cont.)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561301"/>
              </p:ext>
            </p:extLst>
          </p:nvPr>
        </p:nvGraphicFramePr>
        <p:xfrm>
          <a:off x="333375" y="3395134"/>
          <a:ext cx="11332152" cy="3322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/>
          <p:cNvSpPr/>
          <p:nvPr/>
        </p:nvSpPr>
        <p:spPr>
          <a:xfrm>
            <a:off x="557842" y="1455208"/>
            <a:ext cx="271183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Nível Central:</a:t>
            </a:r>
          </a:p>
        </p:txBody>
      </p:sp>
    </p:spTree>
    <p:extLst>
      <p:ext uri="{BB962C8B-B14F-4D97-AF65-F5344CB8AC3E}">
        <p14:creationId xmlns:p14="http://schemas.microsoft.com/office/powerpoint/2010/main" val="1816784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3024"/>
            <a:ext cx="10515600" cy="305667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(Cont.)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870630"/>
              </p:ext>
            </p:extLst>
          </p:nvPr>
        </p:nvGraphicFramePr>
        <p:xfrm>
          <a:off x="333375" y="1394531"/>
          <a:ext cx="11632769" cy="459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/>
          <p:cNvSpPr/>
          <p:nvPr/>
        </p:nvSpPr>
        <p:spPr>
          <a:xfrm>
            <a:off x="447007" y="858822"/>
            <a:ext cx="271183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Parceiros:</a:t>
            </a:r>
          </a:p>
        </p:txBody>
      </p:sp>
    </p:spTree>
    <p:extLst>
      <p:ext uri="{BB962C8B-B14F-4D97-AF65-F5344CB8AC3E}">
        <p14:creationId xmlns:p14="http://schemas.microsoft.com/office/powerpoint/2010/main" val="1968737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3967980-2A93-1962-5036-F9912C041EAF}"/>
              </a:ext>
            </a:extLst>
          </p:cNvPr>
          <p:cNvSpPr txBox="1">
            <a:spLocks/>
          </p:cNvSpPr>
          <p:nvPr/>
        </p:nvSpPr>
        <p:spPr>
          <a:xfrm>
            <a:off x="-514323" y="196565"/>
            <a:ext cx="11953240" cy="67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Muito Obrigado – Grato pela vossa Atenção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831"/>
            <a:ext cx="4170784" cy="58461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84" y="1011830"/>
            <a:ext cx="4496966" cy="58461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1011829"/>
            <a:ext cx="3442971" cy="58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2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05" y="168540"/>
            <a:ext cx="6949441" cy="5841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2. Contexto e Justificação (</a:t>
            </a:r>
            <a:r>
              <a:rPr lang="pt-P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32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00318" y="1155922"/>
            <a:ext cx="11461124" cy="530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90311" y="1840777"/>
            <a:ext cx="11681137" cy="53902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Guiné-Bissau registou a segunda maior incidência de rubéola a nível mundial nos últimos 12 meses, com 154 novos casos e uma incidência de 71.60 entre Junho e Novembro de 2023, de acordo com os números da OMS. Os casos de rubéola registados são a ponta do icebergue, visto que 50% dos casos são subclínicas (sem sintomas, embora possam ser confirmados através de teste).</a:t>
            </a:r>
          </a:p>
          <a:p>
            <a:pPr marL="342900" indent="-342900" algn="just">
              <a:lnSpc>
                <a:spcPct val="135000"/>
              </a:lnSpc>
              <a:tabLst>
                <a:tab pos="457200" algn="l"/>
              </a:tabLst>
            </a:pPr>
            <a:endParaRPr lang="pt-BR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0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771526"/>
            <a:ext cx="11790052" cy="5885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</a:p>
          <a:p>
            <a:pPr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O objetivo geral da campanha (e da sua introdução) é contribuir para a eliminação do sarampo, da rubéola e da síndrome da rubéola congénita, reforçando a imunidade das crianças com idades compreendidas entre os 9 meses e os 14 anos, com vista a reduzir a morbilidade e a mortalidade devidas a estas doenças, bem como as deficiências nutricionais e os parasitas intestinais em crianças com menos de 59 meses, através da administração de vitamina A e de mebendazol.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</a:t>
            </a: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Vacinar todas as crianças com idades compreendidas entre os 9 meses e os 14 anos (um total de 10899 crianças) com uma dose de ESAV, independentemente do seu estado de vacinação, em todas as regiões de saúde;</a:t>
            </a:r>
          </a:p>
          <a:p>
            <a:pPr lvl="0"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Fornecer vitamina A </a:t>
            </a:r>
            <a:r>
              <a:rPr lang="pt-PT" sz="21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 todas as crianças com idades compreendidas entre os 6 e os 59 meses (um total de 4030 crianças);</a:t>
            </a:r>
          </a:p>
          <a:p>
            <a:pPr marL="457200" lvl="1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9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932688"/>
            <a:ext cx="11790052" cy="5669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Desparasitar todas as crianças com idades compreendidas entre os 12 e os 59 meses com mebendazol (total de 3538 crianças);</a:t>
            </a:r>
          </a:p>
          <a:p>
            <a:pPr algn="just">
              <a:lnSpc>
                <a:spcPct val="160000"/>
              </a:lnSpc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Durante a campanha, efetuar controlos rápidos de conveniência para identificar as crianças não vacinadas durante a campanha e efetuar vacinações de repescagem quando indicado (critérios indicados na secção seguinte);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Reforçar a vacinação de rotina, identificando as crianças não vacinadas ou insuficientemente vacinadas no âmbito da vacinação de rotina, atualizar o mapa das crianças sem dose e vaciná-las após a campanha durante a semana de aceleração;</a:t>
            </a: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1200150"/>
            <a:ext cx="11790052" cy="52463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Reforçar a vigilância epidemiológica, nomeadamente do sarampo e da rubéola ;</a:t>
            </a:r>
          </a:p>
          <a:p>
            <a:pPr algn="just">
              <a:lnSpc>
                <a:spcPct val="160000"/>
              </a:lnSpc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Garantir a segurança das injeções e a eliminação de resíduos em 100% das regiões de saúde;</a:t>
            </a:r>
          </a:p>
          <a:p>
            <a:pPr algn="just">
              <a:lnSpc>
                <a:spcPct val="160000"/>
              </a:lnSpc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Assegurar a vigilância, a notificação, a investigação e a gestão dos casos de IBD nas regiões de saúde ;</a:t>
            </a:r>
          </a:p>
          <a:p>
            <a:pPr lvl="0" algn="just">
              <a:lnSpc>
                <a:spcPct val="160000"/>
              </a:lnSpc>
            </a:pPr>
            <a:endParaRPr lang="pt-P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Informar e sensibilizar para a campanha todos os pais ou tutores de crianças com idades compreendidas entre os 6 meses e os 14 anos;</a:t>
            </a:r>
          </a:p>
          <a:p>
            <a:pPr marL="0" lvl="0" indent="0" algn="just">
              <a:lnSpc>
                <a:spcPct val="160000"/>
              </a:lnSpc>
              <a:buNone/>
            </a:pPr>
            <a:endParaRPr lang="pt-P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Avaliar a campanha em termos qualitativos e quantitativos através de um inquérito de cobertura pós-campanha.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3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CEF13-8FD2-FBA8-D07B-4118399F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3318"/>
            <a:ext cx="3095625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Destaques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31EDC3-F724-2F21-9535-AEAE3F9E727A}"/>
              </a:ext>
            </a:extLst>
          </p:cNvPr>
          <p:cNvSpPr/>
          <p:nvPr/>
        </p:nvSpPr>
        <p:spPr>
          <a:xfrm>
            <a:off x="1628775" y="3343275"/>
            <a:ext cx="45719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08C723-392F-2CC1-7DF7-AA32DF15EFCA}"/>
              </a:ext>
            </a:extLst>
          </p:cNvPr>
          <p:cNvSpPr/>
          <p:nvPr/>
        </p:nvSpPr>
        <p:spPr>
          <a:xfrm>
            <a:off x="257571" y="2487051"/>
            <a:ext cx="8185788" cy="26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Coordenadores                = 02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Supervisores                    = 2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Gestores de Dados          = 02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Pontos Focais  MAPI       = 12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Logisticos = ========== 1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Equipas de Vacinação     = 12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Vacinadores                     = 24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Mobilizadores                   = 12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Sensibilizadores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68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D4C4C1-76FB-06CE-D3A1-83544CA6C4ED}"/>
              </a:ext>
            </a:extLst>
          </p:cNvPr>
          <p:cNvSpPr/>
          <p:nvPr/>
        </p:nvSpPr>
        <p:spPr>
          <a:xfrm>
            <a:off x="173353" y="565311"/>
            <a:ext cx="11951972" cy="179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ACDA5EE-6644-3CA4-9D65-F66294DC4F25}"/>
              </a:ext>
            </a:extLst>
          </p:cNvPr>
          <p:cNvSpPr txBox="1">
            <a:spLocks/>
          </p:cNvSpPr>
          <p:nvPr/>
        </p:nvSpPr>
        <p:spPr>
          <a:xfrm>
            <a:off x="257571" y="5130140"/>
            <a:ext cx="11768671" cy="1135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Estratégias utilizada na campanha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AVANÇADA 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MOVEL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7800C6-2063-6F95-709F-6C47B2C7311C}"/>
              </a:ext>
            </a:extLst>
          </p:cNvPr>
          <p:cNvSpPr/>
          <p:nvPr/>
        </p:nvSpPr>
        <p:spPr>
          <a:xfrm>
            <a:off x="9092715" y="5791630"/>
            <a:ext cx="466725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575FDA-E9BC-746C-BF3D-DA5E909B2D2B}"/>
              </a:ext>
            </a:extLst>
          </p:cNvPr>
          <p:cNvSpPr/>
          <p:nvPr/>
        </p:nvSpPr>
        <p:spPr>
          <a:xfrm>
            <a:off x="1198244" y="5786516"/>
            <a:ext cx="476250" cy="419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ED42BF4-C25A-2256-338D-510F5887BF9B}"/>
              </a:ext>
            </a:extLst>
          </p:cNvPr>
          <p:cNvSpPr/>
          <p:nvPr/>
        </p:nvSpPr>
        <p:spPr>
          <a:xfrm>
            <a:off x="5048330" y="5786515"/>
            <a:ext cx="476250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443359" y="2510060"/>
            <a:ext cx="3582883" cy="26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NB: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Ex: Cobertura de alvo registado: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Registado/Estimado*100=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Ex: Cobertura vacinal: 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CV=Vacinado/Registado*100=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4881E30-3E98-5BBC-6067-2E52039A0921}"/>
              </a:ext>
            </a:extLst>
          </p:cNvPr>
          <p:cNvSpPr/>
          <p:nvPr/>
        </p:nvSpPr>
        <p:spPr>
          <a:xfrm>
            <a:off x="318604" y="626800"/>
            <a:ext cx="5935239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Alvo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Estimado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Sarampo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Rubiola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= 10899 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defRPr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Alvo Registado = 7829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Vacinados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= 9772</a:t>
            </a:r>
            <a:endParaRPr lang="pt-PT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AE277FE-0C64-88BA-2A3A-863648090E5E}"/>
              </a:ext>
            </a:extLst>
          </p:cNvPr>
          <p:cNvSpPr/>
          <p:nvPr/>
        </p:nvSpPr>
        <p:spPr>
          <a:xfrm>
            <a:off x="5221364" y="1083976"/>
            <a:ext cx="788187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DED139B-3983-257F-3C3D-D97B2335F25C}"/>
              </a:ext>
            </a:extLst>
          </p:cNvPr>
          <p:cNvSpPr/>
          <p:nvPr/>
        </p:nvSpPr>
        <p:spPr>
          <a:xfrm>
            <a:off x="5242776" y="1696463"/>
            <a:ext cx="766775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125%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795F081A-001A-57EE-8C5D-4DCAB71E513B}"/>
              </a:ext>
            </a:extLst>
          </p:cNvPr>
          <p:cNvCxnSpPr>
            <a:cxnSpLocks/>
          </p:cNvCxnSpPr>
          <p:nvPr/>
        </p:nvCxnSpPr>
        <p:spPr>
          <a:xfrm>
            <a:off x="4411498" y="13466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6B0C802-9F9A-B094-F4B8-77F35CA1C755}"/>
              </a:ext>
            </a:extLst>
          </p:cNvPr>
          <p:cNvCxnSpPr>
            <a:cxnSpLocks/>
          </p:cNvCxnSpPr>
          <p:nvPr/>
        </p:nvCxnSpPr>
        <p:spPr>
          <a:xfrm>
            <a:off x="4252951" y="19168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568719" y="2510060"/>
            <a:ext cx="3874640" cy="26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/>
              <a:t>OBS:</a:t>
            </a:r>
          </a:p>
        </p:txBody>
      </p:sp>
      <p:sp>
        <p:nvSpPr>
          <p:cNvPr id="12" name="Retângulo 11"/>
          <p:cNvSpPr/>
          <p:nvPr/>
        </p:nvSpPr>
        <p:spPr>
          <a:xfrm rot="10800000" flipV="1">
            <a:off x="6930189" y="626800"/>
            <a:ext cx="5096050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Alvo Estimado Vit.A 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Albendazol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= 4030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Alvo Registado= 2774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Vacinados = 2728</a:t>
            </a:r>
          </a:p>
        </p:txBody>
      </p:sp>
      <p:cxnSp>
        <p:nvCxnSpPr>
          <p:cNvPr id="14" name="Conexão reta unidirecional 13"/>
          <p:cNvCxnSpPr/>
          <p:nvPr/>
        </p:nvCxnSpPr>
        <p:spPr>
          <a:xfrm>
            <a:off x="10031756" y="1446920"/>
            <a:ext cx="10732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xão reta unidirecional 17"/>
          <p:cNvCxnSpPr/>
          <p:nvPr/>
        </p:nvCxnSpPr>
        <p:spPr>
          <a:xfrm>
            <a:off x="10031756" y="2063355"/>
            <a:ext cx="1073217" cy="2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1244711" y="1251284"/>
            <a:ext cx="748803" cy="49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69</a:t>
            </a:r>
            <a:r>
              <a:rPr lang="pt-PT" dirty="0"/>
              <a:t>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1244710" y="1809089"/>
            <a:ext cx="748803" cy="508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98</a:t>
            </a:r>
            <a:r>
              <a:rPr lang="pt-PT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304141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29919</TotalTime>
  <Words>3943</Words>
  <Application>Microsoft Office PowerPoint</Application>
  <PresentationFormat>Grand écran</PresentationFormat>
  <Paragraphs>1938</Paragraphs>
  <Slides>46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54" baseType="lpstr">
      <vt:lpstr>Arial</vt:lpstr>
      <vt:lpstr>Arial Narrow</vt:lpstr>
      <vt:lpstr>Calibri</vt:lpstr>
      <vt:lpstr>Calibri Light</vt:lpstr>
      <vt:lpstr>Times New Roman</vt:lpstr>
      <vt:lpstr>Wingdings</vt:lpstr>
      <vt:lpstr>Tema do Office</vt:lpstr>
      <vt:lpstr>4_Custom Design</vt:lpstr>
      <vt:lpstr>Avaliação Ncional da Campanha Integrada de Vacinação Sarampo e Rubéola, Suplementação Vit. “A” e Desparasitação Albendazol. </vt:lpstr>
      <vt:lpstr>INFORMAÇÃO GERAL SOBRE A REGIÃO SANITÁRIA BIJAGÓS</vt:lpstr>
      <vt:lpstr>Plano de Apresentação</vt:lpstr>
      <vt:lpstr>1. Contexto e Justificativo </vt:lpstr>
      <vt:lpstr>2. Contexto e Justificação (cont) </vt:lpstr>
      <vt:lpstr>2. Objetivos</vt:lpstr>
      <vt:lpstr>2. Objetivos</vt:lpstr>
      <vt:lpstr>2. Objetivos</vt:lpstr>
      <vt:lpstr>Destaques</vt:lpstr>
      <vt:lpstr>Imagens da Campanha: Lançamento e Durante a Vacinaçao</vt:lpstr>
      <vt:lpstr>Présentation PowerPoint</vt:lpstr>
      <vt:lpstr>Comunicação  </vt:lpstr>
      <vt:lpstr>Présentation PowerPoint</vt:lpstr>
      <vt:lpstr>Tabela: 3 Cobertura Vacinal dos Alvos Esperados e Registados por ASC e por A.S, Bijagós Dezembro 2024</vt:lpstr>
      <vt:lpstr>Présentation PowerPoint</vt:lpstr>
      <vt:lpstr>Grafico:1 Fonte ou Canais de Informação Sobre a Campanha Nacional Integrada de Vacinaçao Sarampo e Rubéola, Suplementação Vit-A e Desparasitaçao com Albendazol, Dezembro-2024</vt:lpstr>
      <vt:lpstr>Resultados Sarampo e Rubéola </vt:lpstr>
      <vt:lpstr>Présentation PowerPoint</vt:lpstr>
      <vt:lpstr>Gráfico 2: Cobertura Vacinal, Sarampo Rubeola Por A. Sanitaria, Bijagós Dezembro -2024</vt:lpstr>
      <vt:lpstr>Gráfico 3: Proporção  Vicinal Sarampo Rubeola Por Sexo, A. Sanitaria Bijagós Dezembro -2024</vt:lpstr>
      <vt:lpstr>Tabela:6 MAPI Notificados por A. Sanitaria Bijagós Dezembro -2024 </vt:lpstr>
      <vt:lpstr>Tabela:7 MAPI Investigado por A. Sanitária, Bijagós Dezembro -2024 (II)</vt:lpstr>
      <vt:lpstr>Présentation PowerPoint</vt:lpstr>
      <vt:lpstr>Nutrição</vt:lpstr>
      <vt:lpstr>Présentation PowerPoint</vt:lpstr>
      <vt:lpstr>Grafico: 4 Proporção das Crianças Suplementação Vit.A e Desparasitaçao com Albendazol  por A.Sanitaria, Bijagós Dezembro- 2024</vt:lpstr>
      <vt:lpstr>Logística SIVE e Nutrição  </vt:lpstr>
      <vt:lpstr>Présentation PowerPoint</vt:lpstr>
      <vt:lpstr>Présentation PowerPoint</vt:lpstr>
      <vt:lpstr>Présentation PowerPoint</vt:lpstr>
      <vt:lpstr>Tabela:13 Cadeia de Frio Funcionais e Não Funcionais/ A. Sanitaria Durante a Campanha, Dezembro-2024</vt:lpstr>
      <vt:lpstr>Tabela: 14 Stock dos Medicamentos (Vit.A 100, 200 e Albendazol 400 mg </vt:lpstr>
      <vt:lpstr>Tabela:15 Gestão de Kits Durante a Campanha, Dezembro MAPI</vt:lpstr>
      <vt:lpstr>Tabela:16 Gestão de Kits MAPI Durante a Campanha, Dezembro 2024(Cont)</vt:lpstr>
      <vt:lpstr>Tabela:17 Disponibilidade de Meios de Transportes por A.Sanitaria, durante a Campanha Dezembro-2024</vt:lpstr>
      <vt:lpstr>Tabela:18 Combustivel e Lubrificante/ A.Sanitaria Bijagós -2024</vt:lpstr>
      <vt:lpstr>Tabela:19 Credito de Comunicação/Area Sanitaria Bijagós-2024</vt:lpstr>
      <vt:lpstr>Constrangimentos I</vt:lpstr>
      <vt:lpstr> </vt:lpstr>
      <vt:lpstr>Présentation PowerPoint</vt:lpstr>
      <vt:lpstr>Présentation PowerPoint</vt:lpstr>
      <vt:lpstr>Présentation PowerPoint</vt:lpstr>
      <vt:lpstr>Recomendações I</vt:lpstr>
      <vt:lpstr>Recomendações (Cont.)</vt:lpstr>
      <vt:lpstr>Recomendações (Cont.)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Microsoft</dc:creator>
  <cp:lastModifiedBy>TIDIANE GANAME</cp:lastModifiedBy>
  <cp:revision>993</cp:revision>
  <dcterms:created xsi:type="dcterms:W3CDTF">2023-06-28T16:14:28Z</dcterms:created>
  <dcterms:modified xsi:type="dcterms:W3CDTF">2024-12-28T10:24:22Z</dcterms:modified>
</cp:coreProperties>
</file>