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65" r:id="rId3"/>
    <p:sldId id="287" r:id="rId4"/>
    <p:sldId id="314" r:id="rId5"/>
    <p:sldId id="323" r:id="rId6"/>
    <p:sldId id="325" r:id="rId7"/>
    <p:sldId id="359" r:id="rId8"/>
    <p:sldId id="360" r:id="rId9"/>
    <p:sldId id="263" r:id="rId10"/>
    <p:sldId id="358" r:id="rId11"/>
    <p:sldId id="288" r:id="rId12"/>
    <p:sldId id="338" r:id="rId13"/>
    <p:sldId id="308" r:id="rId14"/>
    <p:sldId id="341" r:id="rId15"/>
    <p:sldId id="326" r:id="rId16"/>
    <p:sldId id="344" r:id="rId17"/>
    <p:sldId id="339" r:id="rId18"/>
    <p:sldId id="289" r:id="rId19"/>
    <p:sldId id="279" r:id="rId20"/>
    <p:sldId id="269" r:id="rId21"/>
    <p:sldId id="362" r:id="rId22"/>
    <p:sldId id="306" r:id="rId23"/>
    <p:sldId id="278" r:id="rId24"/>
    <p:sldId id="352" r:id="rId25"/>
    <p:sldId id="353" r:id="rId26"/>
    <p:sldId id="354" r:id="rId27"/>
    <p:sldId id="355" r:id="rId28"/>
    <p:sldId id="356" r:id="rId29"/>
    <p:sldId id="340" r:id="rId30"/>
    <p:sldId id="281" r:id="rId31"/>
    <p:sldId id="346" r:id="rId32"/>
    <p:sldId id="350" r:id="rId33"/>
    <p:sldId id="318" r:id="rId34"/>
    <p:sldId id="361" r:id="rId35"/>
    <p:sldId id="316" r:id="rId36"/>
    <p:sldId id="348" r:id="rId37"/>
    <p:sldId id="317" r:id="rId38"/>
    <p:sldId id="319" r:id="rId39"/>
    <p:sldId id="320" r:id="rId40"/>
    <p:sldId id="327" r:id="rId41"/>
    <p:sldId id="329" r:id="rId42"/>
    <p:sldId id="330" r:id="rId43"/>
    <p:sldId id="332" r:id="rId44"/>
    <p:sldId id="333" r:id="rId45"/>
    <p:sldId id="335" r:id="rId46"/>
    <p:sldId id="347" r:id="rId47"/>
    <p:sldId id="363" r:id="rId48"/>
    <p:sldId id="33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758" autoAdjust="0"/>
  </p:normalViewPr>
  <p:slideViewPr>
    <p:cSldViewPr snapToGrid="0">
      <p:cViewPr>
        <p:scale>
          <a:sx n="66" d="100"/>
          <a:sy n="66" d="100"/>
        </p:scale>
        <p:origin x="-15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Relationship Id="rId5" Type="http://schemas.microsoft.com/office/2011/relationships/chartStyle" Target="style3.xml"/><Relationship Id="rId4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701603281994431E-2"/>
          <c:y val="4.5977011494252873E-2"/>
          <c:w val="0.88688295194772204"/>
          <c:h val="0.57261942257217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Grafico!$B$1</c:f>
              <c:strCache>
                <c:ptCount val="1"/>
                <c:pt idx="0">
                  <c:v>Nº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Grafico!$A$2:$A$12</c:f>
              <c:strCache>
                <c:ptCount val="11"/>
                <c:pt idx="0">
                  <c:v>Sensibilizadores Socias</c:v>
                </c:pt>
                <c:pt idx="1">
                  <c:v>Mobilizadores</c:v>
                </c:pt>
                <c:pt idx="2">
                  <c:v>Radio</c:v>
                </c:pt>
                <c:pt idx="3">
                  <c:v>Equipa vacinaçao</c:v>
                </c:pt>
                <c:pt idx="4">
                  <c:v>Trabalhadores de saude</c:v>
                </c:pt>
                <c:pt idx="5">
                  <c:v>SMS Orange</c:v>
                </c:pt>
                <c:pt idx="6">
                  <c:v>Outros</c:v>
                </c:pt>
                <c:pt idx="7">
                  <c:v>Vizinho</c:v>
                </c:pt>
                <c:pt idx="8">
                  <c:v>Televisao</c:v>
                </c:pt>
                <c:pt idx="9">
                  <c:v>Bandeira</c:v>
                </c:pt>
                <c:pt idx="10">
                  <c:v>SMS MTN</c:v>
                </c:pt>
              </c:strCache>
            </c:strRef>
          </c:cat>
          <c:val>
            <c:numRef>
              <c:f>Grafico!$B$2:$B$12</c:f>
              <c:numCache>
                <c:formatCode>0.0</c:formatCode>
                <c:ptCount val="11"/>
                <c:pt idx="0">
                  <c:v>53.773584905660378</c:v>
                </c:pt>
                <c:pt idx="1">
                  <c:v>20.377358490566039</c:v>
                </c:pt>
                <c:pt idx="2">
                  <c:v>8.8679245283018862</c:v>
                </c:pt>
                <c:pt idx="3">
                  <c:v>4.1509433962264151</c:v>
                </c:pt>
                <c:pt idx="4">
                  <c:v>4.1509433962264151</c:v>
                </c:pt>
                <c:pt idx="5">
                  <c:v>2.4528301886792456</c:v>
                </c:pt>
                <c:pt idx="6">
                  <c:v>2.2641509433962264</c:v>
                </c:pt>
                <c:pt idx="7">
                  <c:v>2.2641509433962264</c:v>
                </c:pt>
                <c:pt idx="8">
                  <c:v>0.94339622641509435</c:v>
                </c:pt>
                <c:pt idx="9">
                  <c:v>0.37735849056603776</c:v>
                </c:pt>
                <c:pt idx="10">
                  <c:v>0.37735849056603776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DA-4D2C-86C6-479106E27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921408"/>
        <c:axId val="133939968"/>
        <c:axId val="0"/>
      </c:bar3DChart>
      <c:catAx>
        <c:axId val="133921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 baseline="0" dirty="0" smtClean="0"/>
                  <a:t> Fonte-Canal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3939968"/>
        <c:crosses val="autoZero"/>
        <c:auto val="1"/>
        <c:lblAlgn val="ctr"/>
        <c:lblOffset val="100"/>
        <c:noMultiLvlLbl val="0"/>
      </c:catAx>
      <c:valAx>
        <c:axId val="133939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 dirty="0" smtClean="0"/>
                  <a:t>%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392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Grafico!$A$21:$A$28</c:f>
              <c:strCache>
                <c:ptCount val="8"/>
                <c:pt idx="0">
                  <c:v>Dorse</c:v>
                </c:pt>
                <c:pt idx="1">
                  <c:v>Bijimita</c:v>
                </c:pt>
                <c:pt idx="2">
                  <c:v>Quinhamel</c:v>
                </c:pt>
                <c:pt idx="3">
                  <c:v>Ondame</c:v>
                </c:pt>
                <c:pt idx="4">
                  <c:v>Prabis</c:v>
                </c:pt>
                <c:pt idx="5">
                  <c:v>Cumura</c:v>
                </c:pt>
                <c:pt idx="6">
                  <c:v>Ilonde</c:v>
                </c:pt>
                <c:pt idx="7">
                  <c:v>Safim</c:v>
                </c:pt>
              </c:strCache>
            </c:strRef>
          </c:cat>
          <c:val>
            <c:numRef>
              <c:f>Grafico!$B$21:$B$28</c:f>
              <c:numCache>
                <c:formatCode>0</c:formatCode>
                <c:ptCount val="8"/>
                <c:pt idx="0">
                  <c:v>61</c:v>
                </c:pt>
                <c:pt idx="1">
                  <c:v>68.28</c:v>
                </c:pt>
                <c:pt idx="2">
                  <c:v>69.41</c:v>
                </c:pt>
                <c:pt idx="3">
                  <c:v>87</c:v>
                </c:pt>
                <c:pt idx="4">
                  <c:v>87.89</c:v>
                </c:pt>
                <c:pt idx="5">
                  <c:v>106.5</c:v>
                </c:pt>
                <c:pt idx="6">
                  <c:v>113.81</c:v>
                </c:pt>
                <c:pt idx="7">
                  <c:v>152.83000000000001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5B-4280-85AC-C9BC72F2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058560"/>
        <c:axId val="133060480"/>
        <c:axId val="0"/>
      </c:bar3DChart>
      <c:catAx>
        <c:axId val="133058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Areas sanitarias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3060480"/>
        <c:crosses val="autoZero"/>
        <c:auto val="1"/>
        <c:lblAlgn val="ctr"/>
        <c:lblOffset val="100"/>
        <c:noMultiLvlLbl val="0"/>
      </c:catAx>
      <c:valAx>
        <c:axId val="1330604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Cubertura Vacinal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305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3397888"/>
        <c:axId val="132429312"/>
      </c:barChart>
      <c:catAx>
        <c:axId val="13339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REGIOES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2429312"/>
        <c:crosses val="autoZero"/>
        <c:auto val="1"/>
        <c:lblAlgn val="ctr"/>
        <c:lblOffset val="100"/>
        <c:noMultiLvlLbl val="0"/>
      </c:catAx>
      <c:valAx>
        <c:axId val="132429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33978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Grafico!$P$20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Grafico!$O$21:$O$28</c:f>
              <c:strCache>
                <c:ptCount val="8"/>
                <c:pt idx="0">
                  <c:v>Bijimita</c:v>
                </c:pt>
                <c:pt idx="1">
                  <c:v>Cumura</c:v>
                </c:pt>
                <c:pt idx="2">
                  <c:v>Dorse</c:v>
                </c:pt>
                <c:pt idx="3">
                  <c:v>Ilonde</c:v>
                </c:pt>
                <c:pt idx="4">
                  <c:v>Ondame</c:v>
                </c:pt>
                <c:pt idx="5">
                  <c:v>Prabis</c:v>
                </c:pt>
                <c:pt idx="6">
                  <c:v>Quinhamel</c:v>
                </c:pt>
                <c:pt idx="7">
                  <c:v>Safim</c:v>
                </c:pt>
              </c:strCache>
            </c:strRef>
          </c:cat>
          <c:val>
            <c:numRef>
              <c:f>Grafico!$P$21:$P$28</c:f>
              <c:numCache>
                <c:formatCode>0</c:formatCode>
                <c:ptCount val="8"/>
                <c:pt idx="0">
                  <c:v>50.287723785166236</c:v>
                </c:pt>
                <c:pt idx="1">
                  <c:v>47.630946660259497</c:v>
                </c:pt>
                <c:pt idx="2">
                  <c:v>52.582417582417584</c:v>
                </c:pt>
                <c:pt idx="3">
                  <c:v>49.241748438893843</c:v>
                </c:pt>
                <c:pt idx="4">
                  <c:v>50.274000405926522</c:v>
                </c:pt>
                <c:pt idx="5">
                  <c:v>51.259842519685037</c:v>
                </c:pt>
                <c:pt idx="6">
                  <c:v>50.029550827423165</c:v>
                </c:pt>
                <c:pt idx="7">
                  <c:v>49.606659348701058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A6-4047-B306-53C5E979AA93}"/>
            </c:ext>
          </c:extLst>
        </c:ser>
        <c:ser>
          <c:idx val="1"/>
          <c:order val="1"/>
          <c:tx>
            <c:strRef>
              <c:f>Grafico!$Q$20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Grafico!$O$21:$O$28</c:f>
              <c:strCache>
                <c:ptCount val="8"/>
                <c:pt idx="0">
                  <c:v>Bijimita</c:v>
                </c:pt>
                <c:pt idx="1">
                  <c:v>Cumura</c:v>
                </c:pt>
                <c:pt idx="2">
                  <c:v>Dorse</c:v>
                </c:pt>
                <c:pt idx="3">
                  <c:v>Ilonde</c:v>
                </c:pt>
                <c:pt idx="4">
                  <c:v>Ondame</c:v>
                </c:pt>
                <c:pt idx="5">
                  <c:v>Prabis</c:v>
                </c:pt>
                <c:pt idx="6">
                  <c:v>Quinhamel</c:v>
                </c:pt>
                <c:pt idx="7">
                  <c:v>Safim</c:v>
                </c:pt>
              </c:strCache>
            </c:strRef>
          </c:cat>
          <c:val>
            <c:numRef>
              <c:f>Grafico!$Q$21:$Q$28</c:f>
              <c:numCache>
                <c:formatCode>0</c:formatCode>
                <c:ptCount val="8"/>
                <c:pt idx="0">
                  <c:v>49.712276214833764</c:v>
                </c:pt>
                <c:pt idx="1">
                  <c:v>52.36905333974051</c:v>
                </c:pt>
                <c:pt idx="2">
                  <c:v>47.417582417582416</c:v>
                </c:pt>
                <c:pt idx="3">
                  <c:v>50.758251561106164</c:v>
                </c:pt>
                <c:pt idx="4">
                  <c:v>49.725999594073471</c:v>
                </c:pt>
                <c:pt idx="5">
                  <c:v>48.740157480314963</c:v>
                </c:pt>
                <c:pt idx="6">
                  <c:v>49.970449172576828</c:v>
                </c:pt>
                <c:pt idx="7">
                  <c:v>50.393340651298935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A6-4047-B306-53C5E979A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642304"/>
        <c:axId val="132644224"/>
        <c:axId val="0"/>
      </c:bar3DChart>
      <c:catAx>
        <c:axId val="132642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Area Sanitaria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2644224"/>
        <c:crosses val="autoZero"/>
        <c:auto val="1"/>
        <c:lblAlgn val="ctr"/>
        <c:lblOffset val="100"/>
        <c:noMultiLvlLbl val="0"/>
      </c:catAx>
      <c:valAx>
        <c:axId val="132644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Proporçao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264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CC0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Grafico!$A$21:$A$28</c:f>
              <c:strCache>
                <c:ptCount val="8"/>
                <c:pt idx="0">
                  <c:v>Safim</c:v>
                </c:pt>
                <c:pt idx="1">
                  <c:v>Prabis</c:v>
                </c:pt>
                <c:pt idx="2">
                  <c:v>Ilonde</c:v>
                </c:pt>
                <c:pt idx="3">
                  <c:v>Bijimita </c:v>
                </c:pt>
                <c:pt idx="4">
                  <c:v>Cumura </c:v>
                </c:pt>
                <c:pt idx="5">
                  <c:v>Ondame</c:v>
                </c:pt>
                <c:pt idx="6">
                  <c:v>Dorse</c:v>
                </c:pt>
                <c:pt idx="7">
                  <c:v>Quinhamel</c:v>
                </c:pt>
              </c:strCache>
            </c:strRef>
          </c:cat>
          <c:val>
            <c:numRef>
              <c:f>Grafico!$B$21:$B$28</c:f>
              <c:numCache>
                <c:formatCode>0</c:formatCode>
                <c:ptCount val="8"/>
                <c:pt idx="0">
                  <c:v>94</c:v>
                </c:pt>
                <c:pt idx="1">
                  <c:v>71</c:v>
                </c:pt>
                <c:pt idx="2">
                  <c:v>66</c:v>
                </c:pt>
                <c:pt idx="3">
                  <c:v>58</c:v>
                </c:pt>
                <c:pt idx="4">
                  <c:v>53</c:v>
                </c:pt>
                <c:pt idx="5">
                  <c:v>52</c:v>
                </c:pt>
                <c:pt idx="6">
                  <c:v>46</c:v>
                </c:pt>
                <c:pt idx="7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81-4521-9CE6-AE962E1D1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123264"/>
        <c:axId val="214125184"/>
        <c:axId val="0"/>
      </c:bar3DChart>
      <c:catAx>
        <c:axId val="214123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Areas sanitarias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14125184"/>
        <c:crosses val="autoZero"/>
        <c:auto val="1"/>
        <c:lblAlgn val="ctr"/>
        <c:lblOffset val="100"/>
        <c:noMultiLvlLbl val="0"/>
      </c:catAx>
      <c:valAx>
        <c:axId val="214125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Cubertura Vacinal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1412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Grafico!$P$20</c:f>
              <c:strCache>
                <c:ptCount val="1"/>
                <c:pt idx="0">
                  <c:v>VIT 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Grafico!$O$21:$O$28</c:f>
              <c:strCache>
                <c:ptCount val="8"/>
                <c:pt idx="0">
                  <c:v>Quinhamel</c:v>
                </c:pt>
                <c:pt idx="1">
                  <c:v>Dorse</c:v>
                </c:pt>
                <c:pt idx="2">
                  <c:v>Bijimita</c:v>
                </c:pt>
                <c:pt idx="3">
                  <c:v>Prabis</c:v>
                </c:pt>
                <c:pt idx="4">
                  <c:v>Cumura</c:v>
                </c:pt>
                <c:pt idx="5">
                  <c:v>Ondame</c:v>
                </c:pt>
                <c:pt idx="6">
                  <c:v>Ilonde</c:v>
                </c:pt>
                <c:pt idx="7">
                  <c:v>Safim</c:v>
                </c:pt>
              </c:strCache>
            </c:strRef>
          </c:cat>
          <c:val>
            <c:numRef>
              <c:f>Grafico!$P$21:$P$28</c:f>
              <c:numCache>
                <c:formatCode>0</c:formatCode>
                <c:ptCount val="8"/>
                <c:pt idx="0">
                  <c:v>49</c:v>
                </c:pt>
                <c:pt idx="1">
                  <c:v>53</c:v>
                </c:pt>
                <c:pt idx="2">
                  <c:v>63</c:v>
                </c:pt>
                <c:pt idx="3">
                  <c:v>73</c:v>
                </c:pt>
                <c:pt idx="4">
                  <c:v>83</c:v>
                </c:pt>
                <c:pt idx="5">
                  <c:v>87</c:v>
                </c:pt>
                <c:pt idx="6">
                  <c:v>97</c:v>
                </c:pt>
                <c:pt idx="7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0E-4CEB-AB45-0B220F6FB21C}"/>
            </c:ext>
          </c:extLst>
        </c:ser>
        <c:ser>
          <c:idx val="1"/>
          <c:order val="1"/>
          <c:tx>
            <c:strRef>
              <c:f>Grafico!$Q$20</c:f>
              <c:strCache>
                <c:ptCount val="1"/>
                <c:pt idx="0">
                  <c:v>ALB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Grafico!$O$21:$O$28</c:f>
              <c:strCache>
                <c:ptCount val="8"/>
                <c:pt idx="0">
                  <c:v>Quinhamel</c:v>
                </c:pt>
                <c:pt idx="1">
                  <c:v>Dorse</c:v>
                </c:pt>
                <c:pt idx="2">
                  <c:v>Bijimita</c:v>
                </c:pt>
                <c:pt idx="3">
                  <c:v>Prabis</c:v>
                </c:pt>
                <c:pt idx="4">
                  <c:v>Cumura</c:v>
                </c:pt>
                <c:pt idx="5">
                  <c:v>Ondame</c:v>
                </c:pt>
                <c:pt idx="6">
                  <c:v>Ilonde</c:v>
                </c:pt>
                <c:pt idx="7">
                  <c:v>Safim</c:v>
                </c:pt>
              </c:strCache>
            </c:strRef>
          </c:cat>
          <c:val>
            <c:numRef>
              <c:f>Grafico!$Q$21:$Q$28</c:f>
              <c:numCache>
                <c:formatCode>0</c:formatCode>
                <c:ptCount val="8"/>
                <c:pt idx="0">
                  <c:v>49</c:v>
                </c:pt>
                <c:pt idx="1">
                  <c:v>53</c:v>
                </c:pt>
                <c:pt idx="2">
                  <c:v>63</c:v>
                </c:pt>
                <c:pt idx="3">
                  <c:v>73</c:v>
                </c:pt>
                <c:pt idx="4">
                  <c:v>83</c:v>
                </c:pt>
                <c:pt idx="5">
                  <c:v>87</c:v>
                </c:pt>
                <c:pt idx="6">
                  <c:v>97</c:v>
                </c:pt>
                <c:pt idx="7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0E-4CEB-AB45-0B220F6FB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630592"/>
        <c:axId val="135122944"/>
        <c:axId val="0"/>
      </c:bar3DChart>
      <c:catAx>
        <c:axId val="133630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Area Sanitaria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5122944"/>
        <c:crosses val="autoZero"/>
        <c:auto val="1"/>
        <c:lblAlgn val="ctr"/>
        <c:lblOffset val="100"/>
        <c:noMultiLvlLbl val="0"/>
      </c:catAx>
      <c:valAx>
        <c:axId val="135122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Proporçao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3363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3020063583868007"/>
          <c:y val="0.45579239610418543"/>
          <c:w val="4.8820041101302128E-2"/>
          <c:h val="0.11523404050435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Planilha2!$B$1:$B$2</c:f>
              <c:strCache>
                <c:ptCount val="2"/>
                <c:pt idx="1">
                  <c:v>Mas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Planilha2!$A$3:$A$10</c:f>
              <c:strCache>
                <c:ptCount val="8"/>
                <c:pt idx="0">
                  <c:v>Bijimita</c:v>
                </c:pt>
                <c:pt idx="1">
                  <c:v>Cumura</c:v>
                </c:pt>
                <c:pt idx="2">
                  <c:v>Dorse</c:v>
                </c:pt>
                <c:pt idx="3">
                  <c:v>Ilonde</c:v>
                </c:pt>
                <c:pt idx="4">
                  <c:v>Ondame</c:v>
                </c:pt>
                <c:pt idx="5">
                  <c:v>Prabis</c:v>
                </c:pt>
                <c:pt idx="6">
                  <c:v>Quinhamel</c:v>
                </c:pt>
                <c:pt idx="7">
                  <c:v>Safim</c:v>
                </c:pt>
              </c:strCache>
            </c:strRef>
          </c:cat>
          <c:val>
            <c:numRef>
              <c:f>Planilha2!$B$3:$B$10</c:f>
              <c:numCache>
                <c:formatCode>0%</c:formatCode>
                <c:ptCount val="8"/>
                <c:pt idx="0">
                  <c:v>0.51</c:v>
                </c:pt>
                <c:pt idx="1">
                  <c:v>0.48</c:v>
                </c:pt>
                <c:pt idx="2">
                  <c:v>0.52</c:v>
                </c:pt>
                <c:pt idx="3">
                  <c:v>0.51</c:v>
                </c:pt>
                <c:pt idx="4">
                  <c:v>0.51</c:v>
                </c:pt>
                <c:pt idx="5">
                  <c:v>0.51</c:v>
                </c:pt>
                <c:pt idx="6">
                  <c:v>0.5</c:v>
                </c:pt>
                <c:pt idx="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AC-471F-817A-80E56A2E624B}"/>
            </c:ext>
          </c:extLst>
        </c:ser>
        <c:ser>
          <c:idx val="1"/>
          <c:order val="1"/>
          <c:tx>
            <c:strRef>
              <c:f>Planilha2!$C$1:$C$2</c:f>
              <c:strCache>
                <c:ptCount val="2"/>
                <c:pt idx="1">
                  <c:v>Fem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Planilha2!$A$3:$A$10</c:f>
              <c:strCache>
                <c:ptCount val="8"/>
                <c:pt idx="0">
                  <c:v>Bijimita</c:v>
                </c:pt>
                <c:pt idx="1">
                  <c:v>Cumura</c:v>
                </c:pt>
                <c:pt idx="2">
                  <c:v>Dorse</c:v>
                </c:pt>
                <c:pt idx="3">
                  <c:v>Ilonde</c:v>
                </c:pt>
                <c:pt idx="4">
                  <c:v>Ondame</c:v>
                </c:pt>
                <c:pt idx="5">
                  <c:v>Prabis</c:v>
                </c:pt>
                <c:pt idx="6">
                  <c:v>Quinhamel</c:v>
                </c:pt>
                <c:pt idx="7">
                  <c:v>Safim</c:v>
                </c:pt>
              </c:strCache>
            </c:strRef>
          </c:cat>
          <c:val>
            <c:numRef>
              <c:f>Planilha2!$C$3:$C$10</c:f>
              <c:numCache>
                <c:formatCode>0%</c:formatCode>
                <c:ptCount val="8"/>
                <c:pt idx="0">
                  <c:v>0.49</c:v>
                </c:pt>
                <c:pt idx="1">
                  <c:v>0.52</c:v>
                </c:pt>
                <c:pt idx="2">
                  <c:v>0.48</c:v>
                </c:pt>
                <c:pt idx="3">
                  <c:v>0.49</c:v>
                </c:pt>
                <c:pt idx="4">
                  <c:v>0.49</c:v>
                </c:pt>
                <c:pt idx="5">
                  <c:v>0.49</c:v>
                </c:pt>
                <c:pt idx="6">
                  <c:v>0.5</c:v>
                </c:pt>
                <c:pt idx="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AC-471F-817A-80E56A2E6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3455488"/>
        <c:axId val="353658368"/>
        <c:axId val="0"/>
      </c:bar3DChart>
      <c:catAx>
        <c:axId val="353455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Area Sanitaria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353658368"/>
        <c:crosses val="autoZero"/>
        <c:auto val="1"/>
        <c:lblAlgn val="ctr"/>
        <c:lblOffset val="100"/>
        <c:noMultiLvlLbl val="0"/>
      </c:catAx>
      <c:valAx>
        <c:axId val="3536583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Proporçao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35345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70403792-8A5D-402F-A35F-010420452DFB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508036F0-9E19-49D4-A543-8ED9BFFF4D41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endParaRPr lang="pt-PT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pt-PT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endParaRPr lang="pt-PT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Disponibilizar atempadamente fundos para campanha</a:t>
          </a:r>
        </a:p>
        <a:p>
          <a:pPr algn="l">
            <a:lnSpc>
              <a:spcPct val="90000"/>
            </a:lnSpc>
          </a:pPr>
          <a:r>
            <a:rPr lang="pt-PT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Continuar apoio técnico</a:t>
          </a:r>
          <a:endParaRPr lang="pt-PT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BEC51A9E-E24A-441A-BE93-D5883423D3CE}" type="pres">
      <dgm:prSet presAssocID="{4C2FB1F6-CCFE-4D7E-ACF6-2C74EB341D5C}" presName="OneNode_1" presStyleLbl="node1" presStyleIdx="0" presStyleCnt="1" custScaleY="200000" custLinFactNeighborY="41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F3828C89-5B61-4BEA-AAD5-8EAE445EF140}" type="presOf" srcId="{4C2FB1F6-CCFE-4D7E-ACF6-2C74EB341D5C}" destId="{C2B2D17C-DABC-4357-AF18-7A9C89288578}" srcOrd="0" destOrd="0" presId="urn:microsoft.com/office/officeart/2005/8/layout/vProcess5"/>
    <dgm:cxn modelId="{C63CAAE9-95D7-4731-AC75-64E54275581F}" type="presOf" srcId="{45E34A98-0D8D-456E-BB8B-70B7CA5707B2}" destId="{BEC51A9E-E24A-441A-BE93-D5883423D3CE}" srcOrd="0" destOrd="0" presId="urn:microsoft.com/office/officeart/2005/8/layout/vProcess5"/>
    <dgm:cxn modelId="{ABF4DFBC-C7C1-4787-83BC-872E7CE45D4E}" type="presParOf" srcId="{C2B2D17C-DABC-4357-AF18-7A9C89288578}" destId="{C2782152-4FA2-43D9-990C-F0625CDBBB85}" srcOrd="0" destOrd="0" presId="urn:microsoft.com/office/officeart/2005/8/layout/vProcess5"/>
    <dgm:cxn modelId="{AE80651F-90DC-4C7E-A45F-75933B72DECC}" type="presParOf" srcId="{C2B2D17C-DABC-4357-AF18-7A9C89288578}" destId="{BEC51A9E-E24A-441A-BE93-D5883423D3CE}" srcOrd="1" destOrd="0" presId="urn:microsoft.com/office/officeart/2005/8/layout/vProcess5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EA2E6DF-5938-4169-9716-0A4592C0236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Algumas recuas verificadas</a:t>
          </a:r>
        </a:p>
        <a:p>
          <a:pPr>
            <a:lnSpc>
              <a:spcPct val="9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Atraso na entrega de combustível e cartão de  recarga</a:t>
          </a:r>
        </a:p>
        <a:p>
          <a:pPr>
            <a:lnSpc>
              <a:spcPct val="90000"/>
            </a:lnSpc>
          </a:pPr>
          <a:endParaRPr lang="pt-PT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EB26E-E54B-45CC-912F-E19F3B583D51}" type="parTrans" cxnId="{3BDBABF0-DC27-46FF-9089-24840D85EF59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1292F-405E-494B-AC36-C0022B55510D}" type="sibTrans" cxnId="{3BDBABF0-DC27-46FF-9089-24840D85EF5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34A98-0D8D-456E-BB8B-70B7CA5707B2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</a:pPr>
          <a:endParaRPr lang="pt-PT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A8398-40A9-484D-9B91-AFBBB27C84D0}">
      <dgm:prSet custT="1"/>
      <dgm:spPr>
        <a:solidFill>
          <a:schemeClr val="bg1"/>
        </a:solidFill>
      </dgm:spPr>
      <dgm:t>
        <a:bodyPr/>
        <a:lstStyle/>
        <a:p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Integração de campanha (Sarampo rubéola e Suplementação –Desparasitação</a:t>
          </a:r>
          <a:endParaRPr lang="pt-PT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CF78C-30D2-4FFF-AC14-38936C73DB31}" type="parTrans" cxnId="{AD2F6F5D-737F-439C-806F-37E691AA8D38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04BD8-E3F5-486A-9041-CAB49CA6ECFF}" type="sibTrans" cxnId="{AD2F6F5D-737F-439C-806F-37E691AA8D38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1FB1E-E044-42F2-9B6B-BED3EFEC4FD4}">
      <dgm:prSet/>
      <dgm:spPr/>
      <dgm:t>
        <a:bodyPr/>
        <a:lstStyle/>
        <a:p>
          <a:r>
            <a:rPr lang="pt-PT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Dados populacional  estimado não corresponde a realidade em algumas áreas sanitária</a:t>
          </a:r>
          <a:endParaRPr lang="pt-PT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50156-A2AD-4D76-82A7-3390AEB02865}" type="parTrans" cxnId="{1D6BDF85-E84F-4E6A-B621-AF16129E9760}">
      <dgm:prSet/>
      <dgm:spPr/>
      <dgm:t>
        <a:bodyPr/>
        <a:lstStyle/>
        <a:p>
          <a:endParaRPr lang="pt-BR"/>
        </a:p>
      </dgm:t>
    </dgm:pt>
    <dgm:pt modelId="{BEBD559C-0594-45CA-B7E5-00234F9C850E}" type="sibTrans" cxnId="{1D6BDF85-E84F-4E6A-B621-AF16129E9760}">
      <dgm:prSet/>
      <dgm:spPr/>
      <dgm:t>
        <a:bodyPr/>
        <a:lstStyle/>
        <a:p>
          <a:endParaRPr lang="pt-BR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A2DC0250-B7A7-4624-A14A-1BCC716148C5}" type="pres">
      <dgm:prSet presAssocID="{4C2FB1F6-CCFE-4D7E-ACF6-2C74EB341D5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9A9D0C-3982-4E01-88E8-F0C33FD2497A}" type="pres">
      <dgm:prSet presAssocID="{4C2FB1F6-CCFE-4D7E-ACF6-2C74EB341D5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B1F389-F9EC-46D2-9F2F-807693C06795}" type="pres">
      <dgm:prSet presAssocID="{4C2FB1F6-CCFE-4D7E-ACF6-2C74EB341D5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7F4EF5-FD24-4B4F-B7EE-B7E27E733783}" type="pres">
      <dgm:prSet presAssocID="{4C2FB1F6-CCFE-4D7E-ACF6-2C74EB341D5C}" presName="FourNodes_4" presStyleLbl="node1" presStyleIdx="3" presStyleCnt="4" custLinFactY="-17672" custLinFactNeighborX="-7918" custLinFactNeighborY="-100000">
        <dgm:presLayoutVars>
          <dgm:bulletEnabled val="1"/>
        </dgm:presLayoutVars>
      </dgm:prSet>
      <dgm:spPr/>
    </dgm:pt>
    <dgm:pt modelId="{602013AF-07B9-47D0-80E1-9A524E3D9A8B}" type="pres">
      <dgm:prSet presAssocID="{4C2FB1F6-CCFE-4D7E-ACF6-2C74EB341D5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FF3B3B-AF2A-4D0F-BD69-4FBF8089429F}" type="pres">
      <dgm:prSet presAssocID="{4C2FB1F6-CCFE-4D7E-ACF6-2C74EB341D5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56CC79-5D53-4A7C-99AD-C7FE3A7767C7}" type="pres">
      <dgm:prSet presAssocID="{4C2FB1F6-CCFE-4D7E-ACF6-2C74EB341D5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72A59E-703E-409D-961E-DF434F66F264}" type="pres">
      <dgm:prSet presAssocID="{4C2FB1F6-CCFE-4D7E-ACF6-2C74EB341D5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BCE39A-3067-4118-B82C-E43F3A20F2D6}" type="pres">
      <dgm:prSet presAssocID="{4C2FB1F6-CCFE-4D7E-ACF6-2C74EB341D5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E0B276-E141-4B18-919C-9B98262F77D7}" type="pres">
      <dgm:prSet presAssocID="{4C2FB1F6-CCFE-4D7E-ACF6-2C74EB341D5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FAD5AB-9C9F-4EF4-A1B1-A6752115A00B}" type="pres">
      <dgm:prSet presAssocID="{4C2FB1F6-CCFE-4D7E-ACF6-2C74EB341D5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6BC7FC0-E984-47D9-AE0B-B2D6A467F383}" type="presOf" srcId="{45914F46-FE7C-4DF8-9C2A-096FE48F1E25}" destId="{DF56CC79-5D53-4A7C-99AD-C7FE3A7767C7}" srcOrd="0" destOrd="0" presId="urn:microsoft.com/office/officeart/2005/8/layout/vProcess5"/>
    <dgm:cxn modelId="{B49A0BFF-949A-4CC8-9142-CC0550F80FC3}" type="presOf" srcId="{45E34A98-0D8D-456E-BB8B-70B7CA5707B2}" destId="{0AE0B276-E141-4B18-919C-9B98262F77D7}" srcOrd="1" destOrd="0" presId="urn:microsoft.com/office/officeart/2005/8/layout/vProcess5"/>
    <dgm:cxn modelId="{AB8C5721-26B4-4BA2-A49D-6E8A9F4395F9}" type="presOf" srcId="{D9B1FB1E-E044-42F2-9B6B-BED3EFEC4FD4}" destId="{C17F4EF5-FD24-4B4F-B7EE-B7E27E733783}" srcOrd="0" destOrd="0" presId="urn:microsoft.com/office/officeart/2005/8/layout/vProcess5"/>
    <dgm:cxn modelId="{B24DDFED-79D4-4DBA-A24F-4833D37BE4FE}" type="presOf" srcId="{45E34A98-0D8D-456E-BB8B-70B7CA5707B2}" destId="{CCB1F389-F9EC-46D2-9F2F-807693C06795}" srcOrd="0" destOrd="0" presId="urn:microsoft.com/office/officeart/2005/8/layout/vProcess5"/>
    <dgm:cxn modelId="{1D6BDF85-E84F-4E6A-B621-AF16129E9760}" srcId="{4C2FB1F6-CCFE-4D7E-ACF6-2C74EB341D5C}" destId="{D9B1FB1E-E044-42F2-9B6B-BED3EFEC4FD4}" srcOrd="3" destOrd="0" parTransId="{93450156-A2AD-4D76-82A7-3390AEB02865}" sibTransId="{BEBD559C-0594-45CA-B7E5-00234F9C850E}"/>
    <dgm:cxn modelId="{49186AA5-662E-4A15-893B-DC3A49E4BF06}" type="presOf" srcId="{20604BD8-E3F5-486A-9041-CAB49CA6ECFF}" destId="{B1FF3B3B-AF2A-4D0F-BD69-4FBF8089429F}" srcOrd="0" destOrd="0" presId="urn:microsoft.com/office/officeart/2005/8/layout/vProcess5"/>
    <dgm:cxn modelId="{E0250CFF-9048-407E-9FD2-B16B133B8173}" type="presOf" srcId="{4C2FB1F6-CCFE-4D7E-ACF6-2C74EB341D5C}" destId="{C2B2D17C-DABC-4357-AF18-7A9C89288578}" srcOrd="0" destOrd="0" presId="urn:microsoft.com/office/officeart/2005/8/layout/vProcess5"/>
    <dgm:cxn modelId="{6A81056A-5A6A-4417-AF36-0EC391B5D2A7}" type="presOf" srcId="{004A8398-40A9-484D-9B91-AFBBB27C84D0}" destId="{6C9A9D0C-3982-4E01-88E8-F0C33FD2497A}" srcOrd="0" destOrd="0" presId="urn:microsoft.com/office/officeart/2005/8/layout/vProcess5"/>
    <dgm:cxn modelId="{A00A01DC-C877-49C6-98B2-E0FA8B4B6DA1}" type="presOf" srcId="{4EA2E6DF-5938-4169-9716-0A4592C0236D}" destId="{A2DC0250-B7A7-4624-A14A-1BCC716148C5}" srcOrd="0" destOrd="0" presId="urn:microsoft.com/office/officeart/2005/8/layout/vProcess5"/>
    <dgm:cxn modelId="{F71C201B-91FB-4422-AE5E-26EAB93419B8}" type="presOf" srcId="{004A8398-40A9-484D-9B91-AFBBB27C84D0}" destId="{07BCE39A-3067-4118-B82C-E43F3A20F2D6}" srcOrd="1" destOrd="0" presId="urn:microsoft.com/office/officeart/2005/8/layout/vProcess5"/>
    <dgm:cxn modelId="{AD2F6F5D-737F-439C-806F-37E691AA8D38}" srcId="{4C2FB1F6-CCFE-4D7E-ACF6-2C74EB341D5C}" destId="{004A8398-40A9-484D-9B91-AFBBB27C84D0}" srcOrd="1" destOrd="0" parTransId="{C79CF78C-30D2-4FFF-AC14-38936C73DB31}" sibTransId="{20604BD8-E3F5-486A-9041-CAB49CA6ECFF}"/>
    <dgm:cxn modelId="{61AABAE7-9CF9-4107-AD72-6B82ADBFA101}" type="presOf" srcId="{4EA2E6DF-5938-4169-9716-0A4592C0236D}" destId="{0F72A59E-703E-409D-961E-DF434F66F264}" srcOrd="1" destOrd="0" presId="urn:microsoft.com/office/officeart/2005/8/layout/vProcess5"/>
    <dgm:cxn modelId="{3BDBABF0-DC27-46FF-9089-24840D85EF59}" srcId="{4C2FB1F6-CCFE-4D7E-ACF6-2C74EB341D5C}" destId="{4EA2E6DF-5938-4169-9716-0A4592C0236D}" srcOrd="0" destOrd="0" parTransId="{D6AEB26E-E54B-45CC-912F-E19F3B583D51}" sibTransId="{B461292F-405E-494B-AC36-C0022B55510D}"/>
    <dgm:cxn modelId="{9C251A8C-6C85-4B83-B4FF-E2CF0387B0B9}" type="presOf" srcId="{B461292F-405E-494B-AC36-C0022B55510D}" destId="{602013AF-07B9-47D0-80E1-9A524E3D9A8B}" srcOrd="0" destOrd="0" presId="urn:microsoft.com/office/officeart/2005/8/layout/vProcess5"/>
    <dgm:cxn modelId="{72322E64-9D16-4EFF-A64E-A55A8A6618EA}" type="presOf" srcId="{D9B1FB1E-E044-42F2-9B6B-BED3EFEC4FD4}" destId="{2AFAD5AB-9C9F-4EF4-A1B1-A6752115A00B}" srcOrd="1" destOrd="0" presId="urn:microsoft.com/office/officeart/2005/8/layout/vProcess5"/>
    <dgm:cxn modelId="{556944B8-81E0-469D-AF5E-466CA259FB3F}" srcId="{4C2FB1F6-CCFE-4D7E-ACF6-2C74EB341D5C}" destId="{45E34A98-0D8D-456E-BB8B-70B7CA5707B2}" srcOrd="2" destOrd="0" parTransId="{FBCFF545-1899-4068-A040-222957992A7A}" sibTransId="{45914F46-FE7C-4DF8-9C2A-096FE48F1E25}"/>
    <dgm:cxn modelId="{D6382AC7-92C8-4047-9F3C-3DC0A5AD6EB6}" type="presParOf" srcId="{C2B2D17C-DABC-4357-AF18-7A9C89288578}" destId="{C2782152-4FA2-43D9-990C-F0625CDBBB85}" srcOrd="0" destOrd="0" presId="urn:microsoft.com/office/officeart/2005/8/layout/vProcess5"/>
    <dgm:cxn modelId="{BAB61932-7628-4A93-83E1-0EF2DFF5694F}" type="presParOf" srcId="{C2B2D17C-DABC-4357-AF18-7A9C89288578}" destId="{A2DC0250-B7A7-4624-A14A-1BCC716148C5}" srcOrd="1" destOrd="0" presId="urn:microsoft.com/office/officeart/2005/8/layout/vProcess5"/>
    <dgm:cxn modelId="{51AE7E48-A692-43BC-BA44-5B01489A26D4}" type="presParOf" srcId="{C2B2D17C-DABC-4357-AF18-7A9C89288578}" destId="{6C9A9D0C-3982-4E01-88E8-F0C33FD2497A}" srcOrd="2" destOrd="0" presId="urn:microsoft.com/office/officeart/2005/8/layout/vProcess5"/>
    <dgm:cxn modelId="{C1104961-3F68-48DC-9B07-8881EB6093EA}" type="presParOf" srcId="{C2B2D17C-DABC-4357-AF18-7A9C89288578}" destId="{CCB1F389-F9EC-46D2-9F2F-807693C06795}" srcOrd="3" destOrd="0" presId="urn:microsoft.com/office/officeart/2005/8/layout/vProcess5"/>
    <dgm:cxn modelId="{9F2A85DD-D0D1-478A-B59D-A02200F0D04D}" type="presParOf" srcId="{C2B2D17C-DABC-4357-AF18-7A9C89288578}" destId="{C17F4EF5-FD24-4B4F-B7EE-B7E27E733783}" srcOrd="4" destOrd="0" presId="urn:microsoft.com/office/officeart/2005/8/layout/vProcess5"/>
    <dgm:cxn modelId="{A2D46658-DEEC-4172-A3AD-CE8229A0A368}" type="presParOf" srcId="{C2B2D17C-DABC-4357-AF18-7A9C89288578}" destId="{602013AF-07B9-47D0-80E1-9A524E3D9A8B}" srcOrd="5" destOrd="0" presId="urn:microsoft.com/office/officeart/2005/8/layout/vProcess5"/>
    <dgm:cxn modelId="{24DF5BD6-4F4A-496D-AE40-1DDF5F0E8749}" type="presParOf" srcId="{C2B2D17C-DABC-4357-AF18-7A9C89288578}" destId="{B1FF3B3B-AF2A-4D0F-BD69-4FBF8089429F}" srcOrd="6" destOrd="0" presId="urn:microsoft.com/office/officeart/2005/8/layout/vProcess5"/>
    <dgm:cxn modelId="{139D872D-1F25-48A5-BE33-EB4350615253}" type="presParOf" srcId="{C2B2D17C-DABC-4357-AF18-7A9C89288578}" destId="{DF56CC79-5D53-4A7C-99AD-C7FE3A7767C7}" srcOrd="7" destOrd="0" presId="urn:microsoft.com/office/officeart/2005/8/layout/vProcess5"/>
    <dgm:cxn modelId="{D0C9C919-DF7A-4F5B-A0D8-3F763DC85C7C}" type="presParOf" srcId="{C2B2D17C-DABC-4357-AF18-7A9C89288578}" destId="{0F72A59E-703E-409D-961E-DF434F66F264}" srcOrd="8" destOrd="0" presId="urn:microsoft.com/office/officeart/2005/8/layout/vProcess5"/>
    <dgm:cxn modelId="{2BE900AB-8870-4236-BB17-69293B91DD19}" type="presParOf" srcId="{C2B2D17C-DABC-4357-AF18-7A9C89288578}" destId="{07BCE39A-3067-4118-B82C-E43F3A20F2D6}" srcOrd="9" destOrd="0" presId="urn:microsoft.com/office/officeart/2005/8/layout/vProcess5"/>
    <dgm:cxn modelId="{ED745981-F808-418C-92C1-6A3449DB4E3F}" type="presParOf" srcId="{C2B2D17C-DABC-4357-AF18-7A9C89288578}" destId="{0AE0B276-E141-4B18-919C-9B98262F77D7}" srcOrd="10" destOrd="0" presId="urn:microsoft.com/office/officeart/2005/8/layout/vProcess5"/>
    <dgm:cxn modelId="{681680A0-70DA-4DDB-93DE-8EABC841A226}" type="presParOf" srcId="{C2B2D17C-DABC-4357-AF18-7A9C89288578}" destId="{2AFAD5AB-9C9F-4EF4-A1B1-A6752115A00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PT" sz="3600" b="0" dirty="0">
              <a:solidFill>
                <a:schemeClr val="tx1"/>
              </a:solidFill>
            </a:rPr>
            <a:t>Ameaças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pt-PT" sz="3600" dirty="0" err="1" smtClean="0">
              <a:solidFill>
                <a:srgbClr val="FF0000"/>
              </a:solidFill>
            </a:rPr>
            <a:t>xxxxxxxxxxxxxxxxxxxxxxxxxxxxxxx</a:t>
          </a:r>
          <a:endParaRPr lang="pt-PT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42032" custScaleY="48684" custLinFactNeighborX="18897" custLinFactNeighborY="163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  <dgm:t>
        <a:bodyPr/>
        <a:lstStyle/>
        <a:p>
          <a:endParaRPr lang="pt-PT"/>
        </a:p>
      </dgm:t>
    </dgm:pt>
    <dgm:pt modelId="{03D4E08F-0D10-4DFF-8F2E-42E0E52C21F2}" type="pres">
      <dgm:prSet presAssocID="{0DD49E1E-1237-476D-96C3-D4911A23EAAE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2600F064-F7FA-4AEA-A23C-FFEA4C0686B1}" type="pres">
      <dgm:prSet presAssocID="{BFD1C0C5-5585-4848-8C4A-518A88A8093C}" presName="node" presStyleLbl="node1" presStyleIdx="1" presStyleCnt="2" custScaleX="114749" custScaleY="101378" custLinFactNeighborX="-33761" custLinFactNeighborY="-32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04EC7265-73A3-4D14-8C56-1EA1DB6C6B7A}" type="presOf" srcId="{BFD1C0C5-5585-4848-8C4A-518A88A8093C}" destId="{2600F064-F7FA-4AEA-A23C-FFEA4C0686B1}" srcOrd="0" destOrd="0" presId="urn:microsoft.com/office/officeart/2005/8/layout/process1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DCD14458-B5EB-45B4-B042-58703023E54C}" type="presOf" srcId="{0DD49E1E-1237-476D-96C3-D4911A23EAAE}" destId="{03D4E08F-0D10-4DFF-8F2E-42E0E52C21F2}" srcOrd="1" destOrd="0" presId="urn:microsoft.com/office/officeart/2005/8/layout/process1"/>
    <dgm:cxn modelId="{2C0CA817-757B-4CC9-9BC8-808FBDDB0E41}" type="presOf" srcId="{4460A378-83B8-4A2C-A5D6-D3F59F8F03F0}" destId="{4B6126BD-7111-492B-B85B-86964C7D25A4}" srcOrd="0" destOrd="0" presId="urn:microsoft.com/office/officeart/2005/8/layout/process1"/>
    <dgm:cxn modelId="{10E4ED37-D80A-47AD-9D8B-8FB086DDE329}" type="presOf" srcId="{CB072CD1-E92D-4047-AEDC-DE7342C85C61}" destId="{65109D31-2F9D-4EA4-82A6-82AEE20717B9}" srcOrd="0" destOrd="0" presId="urn:microsoft.com/office/officeart/2005/8/layout/process1"/>
    <dgm:cxn modelId="{463B29C7-55CE-4D3E-84B9-02AB38D148A6}" type="presOf" srcId="{0DD49E1E-1237-476D-96C3-D4911A23EAAE}" destId="{F7E0BC37-41CF-4FC0-9600-D8169FA3AFB7}" srcOrd="0" destOrd="0" presId="urn:microsoft.com/office/officeart/2005/8/layout/process1"/>
    <dgm:cxn modelId="{1E096069-EBC2-4FCE-99D9-ABC8F979B288}" type="presParOf" srcId="{65109D31-2F9D-4EA4-82A6-82AEE20717B9}" destId="{4B6126BD-7111-492B-B85B-86964C7D25A4}" srcOrd="0" destOrd="0" presId="urn:microsoft.com/office/officeart/2005/8/layout/process1"/>
    <dgm:cxn modelId="{0C691906-BE7C-4B2A-91E5-0B51644F1BB5}" type="presParOf" srcId="{65109D31-2F9D-4EA4-82A6-82AEE20717B9}" destId="{F7E0BC37-41CF-4FC0-9600-D8169FA3AFB7}" srcOrd="1" destOrd="0" presId="urn:microsoft.com/office/officeart/2005/8/layout/process1"/>
    <dgm:cxn modelId="{F6C93C82-EF0A-4A15-9E53-CCA9A8C7E7FF}" type="presParOf" srcId="{F7E0BC37-41CF-4FC0-9600-D8169FA3AFB7}" destId="{03D4E08F-0D10-4DFF-8F2E-42E0E52C21F2}" srcOrd="0" destOrd="0" presId="urn:microsoft.com/office/officeart/2005/8/layout/process1"/>
    <dgm:cxn modelId="{2EC44457-CCDE-429E-87CB-8B5812DAA38D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A91F97-C67D-4CEF-A7B4-41B64891E256}" type="doc">
      <dgm:prSet loTypeId="urn:microsoft.com/office/officeart/2005/8/layout/matrix1" loCatId="matrix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BEA1AFC7-718E-419D-9497-C9A963BFFD51}">
      <dgm:prSet phldrT="[Texto]" custT="1"/>
      <dgm:spPr/>
      <dgm:t>
        <a:bodyPr/>
        <a:lstStyle/>
        <a:p>
          <a:pPr algn="l">
            <a:lnSpc>
              <a:spcPct val="150000"/>
            </a:lnSpc>
          </a:pPr>
          <a:r>
            <a:rPr lang="pt-PT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Pontos Fortes:</a:t>
          </a:r>
          <a:endParaRPr lang="pt-PT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425ED-0FE5-4F17-BE9D-DAEE21B33AB9}" type="par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2EEC8-D57D-4389-B9DB-5F888AC0FCDA}" type="sib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F3501-7DC3-476D-BD9E-9093835DD34B}">
      <dgm:prSet phldrT="[Texto]" custT="1"/>
      <dgm:spPr/>
      <dgm:t>
        <a:bodyPr/>
        <a:lstStyle/>
        <a:p>
          <a:pPr algn="l">
            <a:lnSpc>
              <a:spcPct val="90000"/>
            </a:lnSpc>
          </a:pPr>
          <a:endParaRPr lang="pt-PT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Aderência  da população alvo</a:t>
          </a:r>
        </a:p>
        <a:p>
          <a:pPr algn="l">
            <a:lnSpc>
              <a:spcPct val="9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Disponibilidade de meios de comunicação  social</a:t>
          </a:r>
        </a:p>
        <a:p>
          <a:pPr algn="l">
            <a:lnSpc>
              <a:spcPct val="90000"/>
            </a:lnSpc>
          </a:pPr>
          <a:r>
            <a:rPr lang="fr-FR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Disponibilidades</a:t>
          </a:r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vacinas</a:t>
          </a:r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, seringas </a:t>
          </a:r>
          <a:r>
            <a:rPr lang="fr-FR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deluentes</a:t>
          </a:r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, </a:t>
          </a:r>
          <a:r>
            <a:rPr lang="fr-FR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insumos</a:t>
          </a:r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quantidades</a:t>
          </a:r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suficientes</a:t>
          </a:r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PT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Envolvimento dos  diferentes atores</a:t>
          </a:r>
        </a:p>
        <a:p>
          <a:pPr algn="l">
            <a:lnSpc>
              <a:spcPct val="9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Estratégia dos supervisores  Central ,regionais e de Proximidade em formar equipas de vacinação nos últimos dias para resgatar crianças não vacinadas nas casas e escolas</a:t>
          </a:r>
        </a:p>
        <a:p>
          <a:pPr algn="l">
            <a:lnSpc>
              <a:spcPct val="9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Busca ativa dos alvos (porta a porta) nos últimos dias </a:t>
          </a:r>
        </a:p>
        <a:p>
          <a:pPr algn="l">
            <a:lnSpc>
              <a:spcPct val="9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Disponibilidade dos recursos económicos das áreas sanitárias na </a:t>
          </a:r>
          <a:r>
            <a:rPr lang="pt-PT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formaçao</a:t>
          </a: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 </a:t>
          </a:r>
          <a:r>
            <a:rPr lang="pt-PT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Mapi</a:t>
          </a: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 SOT)</a:t>
          </a:r>
        </a:p>
        <a:p>
          <a:pPr algn="l">
            <a:lnSpc>
              <a:spcPct val="90000"/>
            </a:lnSpc>
          </a:pPr>
          <a:r>
            <a:rPr lang="fr-FR" sz="2000" dirty="0" err="1" smtClean="0">
              <a:solidFill>
                <a:schemeClr val="tx1"/>
              </a:solidFill>
            </a:rPr>
            <a:t>Colaboraçao</a:t>
          </a:r>
          <a:r>
            <a:rPr lang="fr-FR" sz="2000" dirty="0" smtClean="0">
              <a:solidFill>
                <a:schemeClr val="tx1"/>
              </a:solidFill>
            </a:rPr>
            <a:t> dos </a:t>
          </a:r>
          <a:r>
            <a:rPr lang="fr-FR" sz="2000" dirty="0" err="1" smtClean="0">
              <a:solidFill>
                <a:schemeClr val="tx1"/>
              </a:solidFill>
            </a:rPr>
            <a:t>professores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 err="1" smtClean="0">
              <a:solidFill>
                <a:schemeClr val="tx1"/>
              </a:solidFill>
            </a:rPr>
            <a:t>nas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 err="1" smtClean="0">
              <a:solidFill>
                <a:schemeClr val="tx1"/>
              </a:solidFill>
            </a:rPr>
            <a:t>escolas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 err="1" smtClean="0">
              <a:solidFill>
                <a:schemeClr val="tx1"/>
              </a:solidFill>
            </a:rPr>
            <a:t>facilitando</a:t>
          </a:r>
          <a:r>
            <a:rPr lang="fr-FR" sz="2000" dirty="0" smtClean="0">
              <a:solidFill>
                <a:schemeClr val="tx1"/>
              </a:solidFill>
            </a:rPr>
            <a:t> a </a:t>
          </a:r>
          <a:r>
            <a:rPr lang="fr-FR" sz="2000" dirty="0" err="1" smtClean="0">
              <a:solidFill>
                <a:schemeClr val="tx1"/>
              </a:solidFill>
            </a:rPr>
            <a:t>vacinaçao</a:t>
          </a:r>
          <a:r>
            <a:rPr lang="fr-FR" sz="2000" dirty="0" smtClean="0">
              <a:solidFill>
                <a:schemeClr val="tx1"/>
              </a:solidFill>
            </a:rPr>
            <a:t> dos </a:t>
          </a:r>
          <a:r>
            <a:rPr lang="fr-FR" sz="2000" dirty="0" err="1" smtClean="0">
              <a:solidFill>
                <a:schemeClr val="tx1"/>
              </a:solidFill>
            </a:rPr>
            <a:t>alunos</a:t>
          </a:r>
          <a:r>
            <a:rPr lang="fr-FR" sz="2000" dirty="0" smtClean="0">
              <a:solidFill>
                <a:schemeClr val="tx1"/>
              </a:solidFill>
            </a:rPr>
            <a:t> (</a:t>
          </a:r>
          <a:r>
            <a:rPr lang="fr-FR" sz="2000" dirty="0" err="1" smtClean="0">
              <a:solidFill>
                <a:schemeClr val="tx1"/>
              </a:solidFill>
            </a:rPr>
            <a:t>alvo</a:t>
          </a:r>
          <a:r>
            <a:rPr lang="fr-FR" sz="2000" dirty="0" smtClean="0">
              <a:solidFill>
                <a:schemeClr val="tx1"/>
              </a:solidFill>
            </a:rPr>
            <a:t> na </a:t>
          </a:r>
          <a:r>
            <a:rPr lang="fr-FR" sz="2000" dirty="0" err="1" smtClean="0">
              <a:solidFill>
                <a:schemeClr val="tx1"/>
              </a:solidFill>
            </a:rPr>
            <a:t>escola</a:t>
          </a:r>
          <a:r>
            <a:rPr lang="fr-FR" sz="2000" dirty="0" smtClean="0">
              <a:solidFill>
                <a:schemeClr val="tx1"/>
              </a:solidFill>
            </a:rPr>
            <a:t>) </a:t>
          </a:r>
        </a:p>
        <a:p>
          <a:pPr algn="l">
            <a:lnSpc>
              <a:spcPct val="90000"/>
            </a:lnSpc>
          </a:pPr>
          <a:r>
            <a:rPr lang="fr-FR" sz="2000" dirty="0" err="1" smtClean="0">
              <a:solidFill>
                <a:schemeClr val="tx1"/>
              </a:solidFill>
            </a:rPr>
            <a:t>Recusas</a:t>
          </a:r>
          <a:r>
            <a:rPr lang="fr-FR" sz="2000" dirty="0" smtClean="0">
              <a:solidFill>
                <a:schemeClr val="tx1"/>
              </a:solidFill>
            </a:rPr>
            <a:t>/</a:t>
          </a:r>
          <a:r>
            <a:rPr lang="fr-FR" sz="2000" dirty="0" err="1" smtClean="0">
              <a:solidFill>
                <a:schemeClr val="tx1"/>
              </a:solidFill>
            </a:rPr>
            <a:t>resistencias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 err="1" smtClean="0">
              <a:solidFill>
                <a:schemeClr val="tx1"/>
              </a:solidFill>
            </a:rPr>
            <a:t>foram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 err="1" smtClean="0">
              <a:solidFill>
                <a:schemeClr val="tx1"/>
              </a:solidFill>
            </a:rPr>
            <a:t>geridos</a:t>
          </a:r>
          <a:r>
            <a:rPr lang="fr-FR" sz="2000" dirty="0" smtClean="0">
              <a:solidFill>
                <a:schemeClr val="tx1"/>
              </a:solidFill>
            </a:rPr>
            <a:t> e as </a:t>
          </a:r>
          <a:r>
            <a:rPr lang="fr-FR" sz="2000" dirty="0" err="1" smtClean="0">
              <a:solidFill>
                <a:schemeClr val="tx1"/>
              </a:solidFill>
            </a:rPr>
            <a:t>crianças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 err="1" smtClean="0">
              <a:solidFill>
                <a:schemeClr val="tx1"/>
              </a:solidFill>
            </a:rPr>
            <a:t>foram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 err="1" smtClean="0">
              <a:solidFill>
                <a:schemeClr val="tx1"/>
              </a:solidFill>
            </a:rPr>
            <a:t>vacinados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 err="1" smtClean="0">
              <a:solidFill>
                <a:schemeClr val="tx1"/>
              </a:solidFill>
            </a:rPr>
            <a:t>com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 err="1" smtClean="0">
              <a:solidFill>
                <a:schemeClr val="tx1"/>
              </a:solidFill>
            </a:rPr>
            <a:t>apoio</a:t>
          </a:r>
          <a:r>
            <a:rPr lang="fr-FR" sz="2000" dirty="0" smtClean="0">
              <a:solidFill>
                <a:schemeClr val="tx1"/>
              </a:solidFill>
            </a:rPr>
            <a:t> de </a:t>
          </a:r>
          <a:r>
            <a:rPr lang="fr-FR" sz="2000" dirty="0" err="1" smtClean="0">
              <a:solidFill>
                <a:schemeClr val="tx1"/>
              </a:solidFill>
            </a:rPr>
            <a:t>supervisores</a:t>
          </a:r>
          <a:r>
            <a:rPr lang="fr-FR" sz="2000" dirty="0" smtClean="0">
              <a:solidFill>
                <a:schemeClr val="tx1"/>
              </a:solidFill>
            </a:rPr>
            <a:t> de </a:t>
          </a:r>
          <a:r>
            <a:rPr lang="fr-FR" sz="2000" dirty="0" err="1" smtClean="0">
              <a:solidFill>
                <a:schemeClr val="tx1"/>
              </a:solidFill>
            </a:rPr>
            <a:t>todos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 err="1" smtClean="0">
              <a:solidFill>
                <a:schemeClr val="tx1"/>
              </a:solidFill>
            </a:rPr>
            <a:t>niveis</a:t>
          </a:r>
          <a:r>
            <a:rPr lang="fr-FR" sz="2000" dirty="0" smtClean="0">
              <a:solidFill>
                <a:schemeClr val="tx1"/>
              </a:solidFill>
            </a:rPr>
            <a:t> e  </a:t>
          </a:r>
          <a:r>
            <a:rPr lang="fr-FR" sz="2000" dirty="0" err="1" smtClean="0">
              <a:solidFill>
                <a:schemeClr val="tx1"/>
              </a:solidFill>
            </a:rPr>
            <a:t>delegado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r>
            <a:rPr lang="fr-FR" sz="2000" dirty="0" err="1" smtClean="0">
              <a:solidFill>
                <a:schemeClr val="tx1"/>
              </a:solidFill>
            </a:rPr>
            <a:t>regional</a:t>
          </a:r>
          <a:r>
            <a:rPr lang="fr-FR" sz="2000" dirty="0" smtClean="0">
              <a:solidFill>
                <a:schemeClr val="tx1"/>
              </a:solidFill>
            </a:rPr>
            <a:t> de </a:t>
          </a:r>
          <a:r>
            <a:rPr lang="fr-FR" sz="2000" dirty="0" err="1" smtClean="0">
              <a:solidFill>
                <a:schemeClr val="tx1"/>
              </a:solidFill>
            </a:rPr>
            <a:t>educaçao</a:t>
          </a:r>
          <a:r>
            <a:rPr lang="fr-FR" sz="2000" dirty="0" smtClean="0">
              <a:solidFill>
                <a:schemeClr val="tx1"/>
              </a:solidFill>
            </a:rPr>
            <a:t> de </a:t>
          </a:r>
          <a:r>
            <a:rPr lang="fr-FR" sz="2000" dirty="0" err="1" smtClean="0">
              <a:solidFill>
                <a:schemeClr val="tx1"/>
              </a:solidFill>
            </a:rPr>
            <a:t>Biombo</a:t>
          </a:r>
          <a:r>
            <a:rPr lang="fr-FR" sz="2000" dirty="0" smtClean="0">
              <a:solidFill>
                <a:schemeClr val="tx1"/>
              </a:solidFill>
            </a:rPr>
            <a:t> </a:t>
          </a:r>
          <a:endParaRPr lang="pt-PT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PT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999F7-3BCC-4A43-906C-38E0ECB9C6FC}" type="par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23854-533F-4E00-BD16-6B5FDC52DCB8}" type="sib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30E5D-C37E-4B2D-8213-418439DD68F2}">
      <dgm:prSet phldrT="[Texto]" custT="1"/>
      <dgm:spPr/>
      <dgm:t>
        <a:bodyPr anchor="t"/>
        <a:lstStyle/>
        <a:p>
          <a:pPr algn="l"/>
          <a:r>
            <a:rPr lang="pt-PT" sz="1800" b="1" dirty="0" smtClean="0">
              <a:latin typeface="Arial" panose="020B0604020202020204" pitchFamily="34" charset="0"/>
              <a:cs typeface="Arial" panose="020B0604020202020204" pitchFamily="34" charset="0"/>
            </a:rPr>
            <a:t>Oportunidade:</a:t>
          </a:r>
          <a:endParaRPr lang="pt-PT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3296F4-A5E4-4CE7-8ABC-37B1A73B3894}" type="parTrans" cxnId="{213D0CAC-FD07-4EB9-874F-96AAD061571E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FD9D6-9AEC-4C58-BE95-AB30CBB02E07}" type="sibTrans" cxnId="{213D0CAC-FD07-4EB9-874F-96AAD061571E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5153D-F71A-475E-A00B-0132395602C4}">
      <dgm:prSet phldrT="[Texto]" custT="1"/>
      <dgm:spPr/>
      <dgm:t>
        <a:bodyPr anchor="b"/>
        <a:lstStyle/>
        <a:p>
          <a:pPr algn="l">
            <a:lnSpc>
              <a:spcPct val="150000"/>
            </a:lnSpc>
          </a:pPr>
          <a:r>
            <a:rPr lang="pt-PT" sz="1800" dirty="0" smtClean="0">
              <a:latin typeface="Arial" panose="020B0604020202020204" pitchFamily="34" charset="0"/>
              <a:cs typeface="Arial" panose="020B0604020202020204" pitchFamily="34" charset="0"/>
            </a:rPr>
            <a:t>Apoio técnico dos parceiros ( GAVI,OMS  UNICEF)</a:t>
          </a:r>
        </a:p>
        <a:p>
          <a:pPr algn="l">
            <a:lnSpc>
              <a:spcPct val="150000"/>
            </a:lnSpc>
          </a:pPr>
          <a:r>
            <a:rPr lang="fr-FR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Doaçao</a:t>
          </a:r>
          <a:r>
            <a:rPr lang="fr-FR" sz="18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novos</a:t>
          </a:r>
          <a:r>
            <a:rPr lang="fr-FR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motocarro</a:t>
          </a:r>
          <a:r>
            <a:rPr lang="fr-FR" sz="1800" dirty="0" smtClean="0">
              <a:latin typeface="Arial" panose="020B0604020202020204" pitchFamily="34" charset="0"/>
              <a:cs typeface="Arial" panose="020B0604020202020204" pitchFamily="34" charset="0"/>
            </a:rPr>
            <a:t> para as </a:t>
          </a:r>
          <a:r>
            <a:rPr lang="fr-FR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regioes</a:t>
          </a:r>
          <a:r>
            <a:rPr lang="fr-FR" sz="18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fr-FR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donativo</a:t>
          </a:r>
          <a:r>
            <a:rPr lang="fr-FR" sz="1800" dirty="0" smtClean="0">
              <a:latin typeface="Arial" panose="020B0604020202020204" pitchFamily="34" charset="0"/>
              <a:cs typeface="Arial" panose="020B0604020202020204" pitchFamily="34" charset="0"/>
            </a:rPr>
            <a:t> de REDISE)</a:t>
          </a:r>
          <a:endParaRPr lang="pt-P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418F24-A47C-45CF-A9A5-1426AD811CB5}" type="parTrans" cxnId="{2C070FF5-ADBD-43B3-994A-C8AAB3E61881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213675-A8FB-4AA1-96CE-B56012EE0ED1}" type="sibTrans" cxnId="{2C070FF5-ADBD-43B3-994A-C8AAB3E61881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9B3C8-2DDE-48B1-8E09-67B585AF7517}">
      <dgm:prSet phldrT="[Texto]" phldr="1" custT="1"/>
      <dgm:spPr>
        <a:solidFill>
          <a:schemeClr val="bg1"/>
        </a:solidFill>
      </dgm:spPr>
      <dgm:t>
        <a:bodyPr/>
        <a:lstStyle/>
        <a:p>
          <a:pPr algn="l"/>
          <a:endParaRPr lang="pt-PT" sz="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76B75-DE78-4F97-8AAE-C86F591EC7AF}" type="sib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B5857-D594-4932-B2DE-C4B9CDBBD22A}" type="par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7120A-6804-49B0-B7C9-71334D94485F}" type="pres">
      <dgm:prSet presAssocID="{35A91F97-C67D-4CEF-A7B4-41B64891E2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B50FDE8-EB7E-432D-8569-B9BEC480ECBE}" type="pres">
      <dgm:prSet presAssocID="{35A91F97-C67D-4CEF-A7B4-41B64891E256}" presName="matrix" presStyleCnt="0"/>
      <dgm:spPr/>
    </dgm:pt>
    <dgm:pt modelId="{3A03AA1D-CA4E-44E6-AF95-42B4A795BC21}" type="pres">
      <dgm:prSet presAssocID="{35A91F97-C67D-4CEF-A7B4-41B64891E256}" presName="tile1" presStyleLbl="node1" presStyleIdx="0" presStyleCnt="4" custScaleX="27059" custScaleY="31982" custLinFactNeighborX="-1462" custLinFactNeighborY="-14214"/>
      <dgm:spPr/>
      <dgm:t>
        <a:bodyPr/>
        <a:lstStyle/>
        <a:p>
          <a:endParaRPr lang="pt-PT"/>
        </a:p>
      </dgm:t>
    </dgm:pt>
    <dgm:pt modelId="{90AB1619-D5F6-4863-8104-DBF6E07641D8}" type="pres">
      <dgm:prSet presAssocID="{35A91F97-C67D-4CEF-A7B4-41B64891E2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77DEB7C-ED15-44E2-9BB8-DB334E3AE569}" type="pres">
      <dgm:prSet presAssocID="{35A91F97-C67D-4CEF-A7B4-41B64891E256}" presName="tile2" presStyleLbl="node1" presStyleIdx="1" presStyleCnt="4" custScaleX="173039" custScaleY="144265" custLinFactNeighborX="-3521" custLinFactNeighborY="3491"/>
      <dgm:spPr/>
      <dgm:t>
        <a:bodyPr/>
        <a:lstStyle/>
        <a:p>
          <a:endParaRPr lang="pt-PT"/>
        </a:p>
      </dgm:t>
    </dgm:pt>
    <dgm:pt modelId="{8B6A55DA-9B9E-400C-8C1D-F08216F9CBAF}" type="pres">
      <dgm:prSet presAssocID="{35A91F97-C67D-4CEF-A7B4-41B64891E2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F33848B-A3B5-4054-B43B-3207955088E1}" type="pres">
      <dgm:prSet presAssocID="{35A91F97-C67D-4CEF-A7B4-41B64891E256}" presName="tile3" presStyleLbl="node1" presStyleIdx="2" presStyleCnt="4" custScaleX="35962" custScaleY="26745" custLinFactNeighborX="3478" custLinFactNeighborY="-789"/>
      <dgm:spPr/>
      <dgm:t>
        <a:bodyPr/>
        <a:lstStyle/>
        <a:p>
          <a:endParaRPr lang="pt-PT"/>
        </a:p>
      </dgm:t>
    </dgm:pt>
    <dgm:pt modelId="{44EA7A55-76E5-4531-AE22-706E7FFD21BD}" type="pres">
      <dgm:prSet presAssocID="{35A91F97-C67D-4CEF-A7B4-41B64891E2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D12606-CB71-4C2E-BFD0-039631846769}" type="pres">
      <dgm:prSet presAssocID="{35A91F97-C67D-4CEF-A7B4-41B64891E256}" presName="tile4" presStyleLbl="node1" presStyleIdx="3" presStyleCnt="4" custScaleX="159939" custScaleY="35422" custLinFactNeighborX="-112" custLinFactNeighborY="1618"/>
      <dgm:spPr/>
      <dgm:t>
        <a:bodyPr/>
        <a:lstStyle/>
        <a:p>
          <a:endParaRPr lang="pt-PT"/>
        </a:p>
      </dgm:t>
    </dgm:pt>
    <dgm:pt modelId="{DD7057C1-EBC0-4293-AB70-0F4FDF1C75F6}" type="pres">
      <dgm:prSet presAssocID="{35A91F97-C67D-4CEF-A7B4-41B64891E2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48268AD-AEF7-4C8F-A867-40910DED95EC}" type="pres">
      <dgm:prSet presAssocID="{35A91F97-C67D-4CEF-A7B4-41B64891E256}" presName="centerTile" presStyleLbl="fgShp" presStyleIdx="0" presStyleCnt="1" custFlipVert="0" custFlipHor="0" custScaleX="22702" custScaleY="7431" custLinFactX="-45276" custLinFactNeighborX="-100000" custLinFactNeighborY="16135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FE9EA83B-C0A4-4E29-807C-3D8EB90F48F3}" type="presOf" srcId="{7935153D-F71A-475E-A00B-0132395602C4}" destId="{DD7057C1-EBC0-4293-AB70-0F4FDF1C75F6}" srcOrd="1" destOrd="0" presId="urn:microsoft.com/office/officeart/2005/8/layout/matrix1"/>
    <dgm:cxn modelId="{4C73BEE4-041E-47E5-A095-71A0C9FE7E94}" type="presOf" srcId="{BEA1AFC7-718E-419D-9497-C9A963BFFD51}" destId="{3A03AA1D-CA4E-44E6-AF95-42B4A795BC21}" srcOrd="0" destOrd="0" presId="urn:microsoft.com/office/officeart/2005/8/layout/matrix1"/>
    <dgm:cxn modelId="{21732388-45A8-44D5-ADDA-957FE84819B5}" srcId="{C4B9B3C8-2DDE-48B1-8E09-67B585AF7517}" destId="{8DCF3501-7DC3-476D-BD9E-9093835DD34B}" srcOrd="1" destOrd="0" parTransId="{E02999F7-3BCC-4A43-906C-38E0ECB9C6FC}" sibTransId="{A8F23854-533F-4E00-BD16-6B5FDC52DCB8}"/>
    <dgm:cxn modelId="{0D4451D6-BC8D-4D1F-B789-FFCB356C492E}" type="presOf" srcId="{35A91F97-C67D-4CEF-A7B4-41B64891E256}" destId="{EF37120A-6804-49B0-B7C9-71334D94485F}" srcOrd="0" destOrd="0" presId="urn:microsoft.com/office/officeart/2005/8/layout/matrix1"/>
    <dgm:cxn modelId="{E61A986F-CFCB-4025-9BD0-D23F132BFBE6}" srcId="{C4B9B3C8-2DDE-48B1-8E09-67B585AF7517}" destId="{BEA1AFC7-718E-419D-9497-C9A963BFFD51}" srcOrd="0" destOrd="0" parTransId="{A57425ED-0FE5-4F17-BE9D-DAEE21B33AB9}" sibTransId="{8222EEC8-D57D-4389-B9DB-5F888AC0FCDA}"/>
    <dgm:cxn modelId="{B37FCE64-B47C-41CA-B946-21735A375826}" srcId="{35A91F97-C67D-4CEF-A7B4-41B64891E256}" destId="{C4B9B3C8-2DDE-48B1-8E09-67B585AF7517}" srcOrd="0" destOrd="0" parTransId="{54EB5857-D594-4932-B2DE-C4B9CDBBD22A}" sibTransId="{7B376B75-DE78-4F97-8AAE-C86F591EC7AF}"/>
    <dgm:cxn modelId="{25522C9D-7C3C-4FAD-BFE1-F72C88BA917C}" type="presOf" srcId="{8DCF3501-7DC3-476D-BD9E-9093835DD34B}" destId="{8B6A55DA-9B9E-400C-8C1D-F08216F9CBAF}" srcOrd="1" destOrd="0" presId="urn:microsoft.com/office/officeart/2005/8/layout/matrix1"/>
    <dgm:cxn modelId="{64376542-C9B5-4C84-A617-2CB5E5D7EE26}" type="presOf" srcId="{DFA30E5D-C37E-4B2D-8213-418439DD68F2}" destId="{4F33848B-A3B5-4054-B43B-3207955088E1}" srcOrd="0" destOrd="0" presId="urn:microsoft.com/office/officeart/2005/8/layout/matrix1"/>
    <dgm:cxn modelId="{FEE56807-A40C-4388-A2A1-35CCC8B2CA40}" type="presOf" srcId="{8DCF3501-7DC3-476D-BD9E-9093835DD34B}" destId="{B77DEB7C-ED15-44E2-9BB8-DB334E3AE569}" srcOrd="0" destOrd="0" presId="urn:microsoft.com/office/officeart/2005/8/layout/matrix1"/>
    <dgm:cxn modelId="{4440BFAC-8424-43B7-AA1C-C49FB7A31A3A}" type="presOf" srcId="{DFA30E5D-C37E-4B2D-8213-418439DD68F2}" destId="{44EA7A55-76E5-4531-AE22-706E7FFD21BD}" srcOrd="1" destOrd="0" presId="urn:microsoft.com/office/officeart/2005/8/layout/matrix1"/>
    <dgm:cxn modelId="{2C070FF5-ADBD-43B3-994A-C8AAB3E61881}" srcId="{C4B9B3C8-2DDE-48B1-8E09-67B585AF7517}" destId="{7935153D-F71A-475E-A00B-0132395602C4}" srcOrd="3" destOrd="0" parTransId="{73418F24-A47C-45CF-A9A5-1426AD811CB5}" sibTransId="{D3213675-A8FB-4AA1-96CE-B56012EE0ED1}"/>
    <dgm:cxn modelId="{6FAEF23C-0F03-4315-B6C7-FB6E129F1A82}" type="presOf" srcId="{C4B9B3C8-2DDE-48B1-8E09-67B585AF7517}" destId="{948268AD-AEF7-4C8F-A867-40910DED95EC}" srcOrd="0" destOrd="0" presId="urn:microsoft.com/office/officeart/2005/8/layout/matrix1"/>
    <dgm:cxn modelId="{DE70AC9A-F712-4B6F-AF1B-8DE5F7B705EF}" type="presOf" srcId="{BEA1AFC7-718E-419D-9497-C9A963BFFD51}" destId="{90AB1619-D5F6-4863-8104-DBF6E07641D8}" srcOrd="1" destOrd="0" presId="urn:microsoft.com/office/officeart/2005/8/layout/matrix1"/>
    <dgm:cxn modelId="{91F37217-5F32-43CC-BCAE-9947E926D507}" type="presOf" srcId="{7935153D-F71A-475E-A00B-0132395602C4}" destId="{42D12606-CB71-4C2E-BFD0-039631846769}" srcOrd="0" destOrd="0" presId="urn:microsoft.com/office/officeart/2005/8/layout/matrix1"/>
    <dgm:cxn modelId="{213D0CAC-FD07-4EB9-874F-96AAD061571E}" srcId="{C4B9B3C8-2DDE-48B1-8E09-67B585AF7517}" destId="{DFA30E5D-C37E-4B2D-8213-418439DD68F2}" srcOrd="2" destOrd="0" parTransId="{A43296F4-A5E4-4CE7-8ABC-37B1A73B3894}" sibTransId="{24FFD9D6-9AEC-4C58-BE95-AB30CBB02E07}"/>
    <dgm:cxn modelId="{C9EE02CD-490D-4729-910B-064DD8BFAB38}" type="presParOf" srcId="{EF37120A-6804-49B0-B7C9-71334D94485F}" destId="{2B50FDE8-EB7E-432D-8569-B9BEC480ECBE}" srcOrd="0" destOrd="0" presId="urn:microsoft.com/office/officeart/2005/8/layout/matrix1"/>
    <dgm:cxn modelId="{AD44EC96-7670-41AA-8740-DB65B3371475}" type="presParOf" srcId="{2B50FDE8-EB7E-432D-8569-B9BEC480ECBE}" destId="{3A03AA1D-CA4E-44E6-AF95-42B4A795BC21}" srcOrd="0" destOrd="0" presId="urn:microsoft.com/office/officeart/2005/8/layout/matrix1"/>
    <dgm:cxn modelId="{0E785CD2-17FD-406C-9AFA-46C0A1D0761F}" type="presParOf" srcId="{2B50FDE8-EB7E-432D-8569-B9BEC480ECBE}" destId="{90AB1619-D5F6-4863-8104-DBF6E07641D8}" srcOrd="1" destOrd="0" presId="urn:microsoft.com/office/officeart/2005/8/layout/matrix1"/>
    <dgm:cxn modelId="{A4544D6D-341C-41A2-A1FD-32EC28D04B2E}" type="presParOf" srcId="{2B50FDE8-EB7E-432D-8569-B9BEC480ECBE}" destId="{B77DEB7C-ED15-44E2-9BB8-DB334E3AE569}" srcOrd="2" destOrd="0" presId="urn:microsoft.com/office/officeart/2005/8/layout/matrix1"/>
    <dgm:cxn modelId="{A6129426-CE14-438A-B82E-DE242BCEA7B1}" type="presParOf" srcId="{2B50FDE8-EB7E-432D-8569-B9BEC480ECBE}" destId="{8B6A55DA-9B9E-400C-8C1D-F08216F9CBAF}" srcOrd="3" destOrd="0" presId="urn:microsoft.com/office/officeart/2005/8/layout/matrix1"/>
    <dgm:cxn modelId="{0B2C1945-B993-457E-827F-E2B92E5B886B}" type="presParOf" srcId="{2B50FDE8-EB7E-432D-8569-B9BEC480ECBE}" destId="{4F33848B-A3B5-4054-B43B-3207955088E1}" srcOrd="4" destOrd="0" presId="urn:microsoft.com/office/officeart/2005/8/layout/matrix1"/>
    <dgm:cxn modelId="{46A7B317-9194-426F-A6AA-7A64F32A6B66}" type="presParOf" srcId="{2B50FDE8-EB7E-432D-8569-B9BEC480ECBE}" destId="{44EA7A55-76E5-4531-AE22-706E7FFD21BD}" srcOrd="5" destOrd="0" presId="urn:microsoft.com/office/officeart/2005/8/layout/matrix1"/>
    <dgm:cxn modelId="{1E65E461-5444-49E2-9C72-9BE3DDE4784F}" type="presParOf" srcId="{2B50FDE8-EB7E-432D-8569-B9BEC480ECBE}" destId="{42D12606-CB71-4C2E-BFD0-039631846769}" srcOrd="6" destOrd="0" presId="urn:microsoft.com/office/officeart/2005/8/layout/matrix1"/>
    <dgm:cxn modelId="{F9627F37-5795-471A-860B-37DCE337D755}" type="presParOf" srcId="{2B50FDE8-EB7E-432D-8569-B9BEC480ECBE}" destId="{DD7057C1-EBC0-4293-AB70-0F4FDF1C75F6}" srcOrd="7" destOrd="0" presId="urn:microsoft.com/office/officeart/2005/8/layout/matrix1"/>
    <dgm:cxn modelId="{99AF620B-EBE5-408F-BD4E-E9D0D4C9D9E8}" type="presParOf" srcId="{EF37120A-6804-49B0-B7C9-71334D94485F}" destId="{948268AD-AEF7-4C8F-A867-40910DED95EC}" srcOrd="1" destOrd="0" presId="urn:microsoft.com/office/officeart/2005/8/layout/matrix1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Pontos a Melhorar</a:t>
          </a:r>
        </a:p>
        <a:p>
          <a:pPr algn="ctr"/>
          <a:r>
            <a: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50000"/>
            </a:lnSpc>
          </a:pP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Atraso  no  </a:t>
          </a:r>
          <a:r>
            <a:rPr lang="pt-PT" sz="1800" dirty="0" smtClean="0">
              <a:solidFill>
                <a:schemeClr val="tx1"/>
              </a:solidFill>
            </a:rPr>
            <a:t>pagamento   dos </a:t>
          </a:r>
          <a:r>
            <a:rPr lang="pt-PT" sz="1800" dirty="0" smtClean="0">
              <a:solidFill>
                <a:schemeClr val="tx1"/>
              </a:solidFill>
            </a:rPr>
            <a:t>incentivos</a:t>
          </a: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Não Disponibilização de logística antes do inicio de campanha ( credito de comunicação, combustível)</a:t>
          </a:r>
        </a:p>
        <a:p>
          <a:pPr algn="l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Falta de Aluguer de viatura para  área sanitária com grande dimensão</a:t>
          </a:r>
        </a:p>
        <a:p>
          <a:pPr algn="l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Não inclusão dos  pontos focais de  SIVE como logístico das áreas sanitárias</a:t>
          </a:r>
        </a:p>
        <a:p>
          <a:pPr algn="l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Insuficiência de  equipa  de vacinação e números de supervisores regionais</a:t>
          </a:r>
        </a:p>
        <a:p>
          <a:pPr algn="l">
            <a:lnSpc>
              <a:spcPct val="150000"/>
            </a:lnSpc>
          </a:pPr>
          <a:r>
            <a:rPr lang="fr-FR" sz="1800" dirty="0" err="1" smtClean="0">
              <a:solidFill>
                <a:schemeClr val="tx1"/>
              </a:solidFill>
            </a:rPr>
            <a:t>Pouco</a:t>
          </a:r>
          <a:r>
            <a:rPr lang="fr-FR" sz="1800" dirty="0" smtClean="0">
              <a:solidFill>
                <a:schemeClr val="tx1"/>
              </a:solidFill>
            </a:rPr>
            <a:t> </a:t>
          </a:r>
          <a:r>
            <a:rPr lang="fr-FR" sz="1800" dirty="0" err="1" smtClean="0">
              <a:solidFill>
                <a:schemeClr val="tx1"/>
              </a:solidFill>
            </a:rPr>
            <a:t>acompanhamento</a:t>
          </a:r>
          <a:r>
            <a:rPr lang="fr-FR" sz="1800" dirty="0" smtClean="0">
              <a:solidFill>
                <a:schemeClr val="tx1"/>
              </a:solidFill>
            </a:rPr>
            <a:t> dos pais e </a:t>
          </a:r>
          <a:r>
            <a:rPr lang="fr-FR" sz="1800" dirty="0" err="1" smtClean="0">
              <a:solidFill>
                <a:schemeClr val="tx1"/>
              </a:solidFill>
            </a:rPr>
            <a:t>encarregado</a:t>
          </a:r>
          <a:r>
            <a:rPr lang="fr-FR" sz="1800" dirty="0" smtClean="0">
              <a:solidFill>
                <a:schemeClr val="tx1"/>
              </a:solidFill>
            </a:rPr>
            <a:t> de </a:t>
          </a:r>
          <a:r>
            <a:rPr lang="fr-FR" sz="1800" dirty="0" err="1" smtClean="0">
              <a:solidFill>
                <a:schemeClr val="tx1"/>
              </a:solidFill>
            </a:rPr>
            <a:t>educaçao</a:t>
          </a:r>
          <a:r>
            <a:rPr lang="fr-FR" sz="1800" dirty="0" smtClean="0">
              <a:solidFill>
                <a:schemeClr val="tx1"/>
              </a:solidFill>
            </a:rPr>
            <a:t> </a:t>
          </a:r>
          <a:r>
            <a:rPr lang="fr-FR" sz="1800" dirty="0" err="1" smtClean="0">
              <a:solidFill>
                <a:schemeClr val="tx1"/>
              </a:solidFill>
            </a:rPr>
            <a:t>das</a:t>
          </a:r>
          <a:r>
            <a:rPr lang="fr-FR" sz="1800" dirty="0" smtClean="0">
              <a:solidFill>
                <a:schemeClr val="tx1"/>
              </a:solidFill>
            </a:rPr>
            <a:t> </a:t>
          </a:r>
          <a:r>
            <a:rPr lang="fr-FR" sz="1800" dirty="0" err="1" smtClean="0">
              <a:solidFill>
                <a:schemeClr val="tx1"/>
              </a:solidFill>
            </a:rPr>
            <a:t>crianças</a:t>
          </a:r>
          <a:r>
            <a:rPr lang="fr-FR" sz="1800" dirty="0" smtClean="0">
              <a:solidFill>
                <a:schemeClr val="tx1"/>
              </a:solidFill>
            </a:rPr>
            <a:t>  as mesas de </a:t>
          </a:r>
          <a:r>
            <a:rPr lang="fr-FR" sz="1800" dirty="0" err="1" smtClean="0">
              <a:solidFill>
                <a:schemeClr val="tx1"/>
              </a:solidFill>
            </a:rPr>
            <a:t>vacinaçao</a:t>
          </a:r>
          <a:r>
            <a:rPr lang="fr-FR" sz="1800" dirty="0" smtClean="0">
              <a:solidFill>
                <a:schemeClr val="tx1"/>
              </a:solidFill>
            </a:rPr>
            <a:t> </a:t>
          </a: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50000"/>
            </a:lnSpc>
          </a:pPr>
          <a:r>
            <a:rPr lang="fr-FR" sz="1800" dirty="0" err="1" smtClean="0">
              <a:solidFill>
                <a:schemeClr val="tx1"/>
              </a:solidFill>
            </a:rPr>
            <a:t>Verificados</a:t>
          </a:r>
          <a:r>
            <a:rPr lang="fr-FR" sz="1800" dirty="0" smtClean="0">
              <a:solidFill>
                <a:schemeClr val="tx1"/>
              </a:solidFill>
            </a:rPr>
            <a:t> </a:t>
          </a:r>
          <a:r>
            <a:rPr lang="fr-FR" sz="1800" dirty="0" err="1" smtClean="0">
              <a:solidFill>
                <a:schemeClr val="tx1"/>
              </a:solidFill>
            </a:rPr>
            <a:t>certas</a:t>
          </a:r>
          <a:r>
            <a:rPr lang="fr-FR" sz="1800" dirty="0" smtClean="0">
              <a:solidFill>
                <a:schemeClr val="tx1"/>
              </a:solidFill>
            </a:rPr>
            <a:t> </a:t>
          </a:r>
          <a:r>
            <a:rPr lang="fr-FR" sz="1800" dirty="0" err="1" smtClean="0">
              <a:solidFill>
                <a:schemeClr val="tx1"/>
              </a:solidFill>
            </a:rPr>
            <a:t>recusas</a:t>
          </a:r>
          <a:r>
            <a:rPr lang="fr-FR" sz="1800" dirty="0" smtClean="0">
              <a:solidFill>
                <a:schemeClr val="tx1"/>
              </a:solidFill>
            </a:rPr>
            <a:t> </a:t>
          </a:r>
          <a:r>
            <a:rPr lang="fr-FR" sz="1800" dirty="0" err="1" smtClean="0">
              <a:solidFill>
                <a:schemeClr val="tx1"/>
              </a:solidFill>
            </a:rPr>
            <a:t>por</a:t>
          </a:r>
          <a:r>
            <a:rPr lang="fr-FR" sz="1800" dirty="0" smtClean="0">
              <a:solidFill>
                <a:schemeClr val="tx1"/>
              </a:solidFill>
            </a:rPr>
            <a:t> parte </a:t>
          </a:r>
          <a:r>
            <a:rPr lang="fr-FR" sz="1800" dirty="0" err="1" smtClean="0">
              <a:solidFill>
                <a:schemeClr val="tx1"/>
              </a:solidFill>
            </a:rPr>
            <a:t>pessoas</a:t>
          </a:r>
          <a:r>
            <a:rPr lang="fr-FR" sz="1800" dirty="0" smtClean="0">
              <a:solidFill>
                <a:schemeClr val="tx1"/>
              </a:solidFill>
            </a:rPr>
            <a:t> de </a:t>
          </a:r>
          <a:r>
            <a:rPr lang="fr-FR" sz="1800" dirty="0" err="1" smtClean="0">
              <a:solidFill>
                <a:schemeClr val="tx1"/>
              </a:solidFill>
            </a:rPr>
            <a:t>igrejas</a:t>
          </a:r>
          <a:r>
            <a:rPr lang="fr-FR" sz="1800" dirty="0" smtClean="0">
              <a:solidFill>
                <a:schemeClr val="tx1"/>
              </a:solidFill>
            </a:rPr>
            <a:t> </a:t>
          </a:r>
          <a:r>
            <a:rPr lang="fr-FR" sz="1800" dirty="0" err="1" smtClean="0">
              <a:solidFill>
                <a:schemeClr val="tx1"/>
              </a:solidFill>
            </a:rPr>
            <a:t>evangelicos</a:t>
          </a:r>
          <a:r>
            <a:rPr lang="fr-FR" sz="1800" dirty="0" smtClean="0">
              <a:solidFill>
                <a:schemeClr val="tx1"/>
              </a:solidFill>
            </a:rPr>
            <a:t>  e </a:t>
          </a:r>
          <a:r>
            <a:rPr lang="fr-FR" sz="1800" dirty="0" err="1" smtClean="0">
              <a:solidFill>
                <a:schemeClr val="tx1"/>
              </a:solidFill>
            </a:rPr>
            <a:t>irmãos</a:t>
          </a:r>
          <a:r>
            <a:rPr lang="fr-FR" sz="1800" dirty="0" smtClean="0">
              <a:solidFill>
                <a:schemeClr val="tx1"/>
              </a:solidFill>
            </a:rPr>
            <a:t> de </a:t>
          </a:r>
          <a:r>
            <a:rPr lang="fr-FR" sz="1800" dirty="0" err="1" smtClean="0">
              <a:solidFill>
                <a:schemeClr val="tx1"/>
              </a:solidFill>
            </a:rPr>
            <a:t>Guine</a:t>
          </a:r>
          <a:r>
            <a:rPr lang="fr-FR" sz="1800" dirty="0" smtClean="0">
              <a:solidFill>
                <a:schemeClr val="tx1"/>
              </a:solidFill>
            </a:rPr>
            <a:t> Conakry  </a:t>
          </a: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Não integração de comunicação na formação regional</a:t>
          </a:r>
        </a:p>
        <a:p>
          <a:pPr algn="l">
            <a:lnSpc>
              <a:spcPct val="150000"/>
            </a:lnSpc>
          </a:pPr>
          <a:r>
            <a:rPr lang="pt-PT" sz="1800" dirty="0" err="1" smtClean="0">
              <a:solidFill>
                <a:schemeClr val="tx1"/>
              </a:solidFill>
            </a:rPr>
            <a:t>Insuficiencia</a:t>
          </a:r>
          <a:r>
            <a:rPr lang="pt-PT" sz="1800" dirty="0" smtClean="0">
              <a:solidFill>
                <a:schemeClr val="tx1"/>
              </a:solidFill>
            </a:rPr>
            <a:t>  de notificação de </a:t>
          </a:r>
          <a:r>
            <a:rPr lang="pt-PT" sz="1800" dirty="0" err="1" smtClean="0">
              <a:solidFill>
                <a:schemeClr val="tx1"/>
              </a:solidFill>
            </a:rPr>
            <a:t>Mapi</a:t>
          </a: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50000"/>
            </a:lnSpc>
          </a:pP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50000"/>
            </a:lnSpc>
          </a:pP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endParaRPr lang="pt-PT" sz="1800" dirty="0">
            <a:solidFill>
              <a:schemeClr val="tx1"/>
            </a:solidFill>
          </a:endParaRP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59466" custScaleY="33394" custLinFactNeighborX="-745" custLinFactNeighborY="-4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E0BC37-41CF-4FC0-9600-D8169FA3AFB7}" type="pres">
      <dgm:prSet presAssocID="{0DD49E1E-1237-476D-96C3-D4911A23EAAE}" presName="sibTrans" presStyleLbl="sibTrans2D1" presStyleIdx="0" presStyleCnt="1" custScaleX="148527" custLinFactNeighborX="-22289" custLinFactNeighborY="-2245"/>
      <dgm:spPr/>
      <dgm:t>
        <a:bodyPr/>
        <a:lstStyle/>
        <a:p>
          <a:endParaRPr lang="pt-PT"/>
        </a:p>
      </dgm:t>
    </dgm:pt>
    <dgm:pt modelId="{03D4E08F-0D10-4DFF-8F2E-42E0E52C21F2}" type="pres">
      <dgm:prSet presAssocID="{0DD49E1E-1237-476D-96C3-D4911A23EAAE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2600F064-F7FA-4AEA-A23C-FFEA4C0686B1}" type="pres">
      <dgm:prSet presAssocID="{BFD1C0C5-5585-4848-8C4A-518A88A8093C}" presName="node" presStyleLbl="node1" presStyleIdx="1" presStyleCnt="2" custScaleX="228830" custScaleY="115216" custLinFactNeighborX="-29912" custLinFactNeighborY="84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4A5F8456-F1D5-4451-B21C-6D2B14485590}" type="presOf" srcId="{BFD1C0C5-5585-4848-8C4A-518A88A8093C}" destId="{2600F064-F7FA-4AEA-A23C-FFEA4C0686B1}" srcOrd="0" destOrd="0" presId="urn:microsoft.com/office/officeart/2005/8/layout/process1"/>
    <dgm:cxn modelId="{6CF82E8F-3D61-4964-8155-A69C1E30307B}" type="presOf" srcId="{4460A378-83B8-4A2C-A5D6-D3F59F8F03F0}" destId="{4B6126BD-7111-492B-B85B-86964C7D25A4}" srcOrd="0" destOrd="0" presId="urn:microsoft.com/office/officeart/2005/8/layout/process1"/>
    <dgm:cxn modelId="{A6F3CBD6-7976-484A-8864-1F15BE0E73A2}" type="presOf" srcId="{CB072CD1-E92D-4047-AEDC-DE7342C85C61}" destId="{65109D31-2F9D-4EA4-82A6-82AEE20717B9}" srcOrd="0" destOrd="0" presId="urn:microsoft.com/office/officeart/2005/8/layout/process1"/>
    <dgm:cxn modelId="{B7996E48-C02D-4398-9F48-5B614EC8DD1C}" type="presOf" srcId="{0DD49E1E-1237-476D-96C3-D4911A23EAAE}" destId="{F7E0BC37-41CF-4FC0-9600-D8169FA3AFB7}" srcOrd="0" destOrd="0" presId="urn:microsoft.com/office/officeart/2005/8/layout/process1"/>
    <dgm:cxn modelId="{CA4C80EA-0A31-44A2-89D7-30567409AA18}" type="presOf" srcId="{0DD49E1E-1237-476D-96C3-D4911A23EAAE}" destId="{03D4E08F-0D10-4DFF-8F2E-42E0E52C21F2}" srcOrd="1" destOrd="0" presId="urn:microsoft.com/office/officeart/2005/8/layout/process1"/>
    <dgm:cxn modelId="{66ED3153-5B74-4E15-BA64-76606B3EA3D5}" type="presParOf" srcId="{65109D31-2F9D-4EA4-82A6-82AEE20717B9}" destId="{4B6126BD-7111-492B-B85B-86964C7D25A4}" srcOrd="0" destOrd="0" presId="urn:microsoft.com/office/officeart/2005/8/layout/process1"/>
    <dgm:cxn modelId="{90D88C66-CD86-403A-B08B-8B68859F30CF}" type="presParOf" srcId="{65109D31-2F9D-4EA4-82A6-82AEE20717B9}" destId="{F7E0BC37-41CF-4FC0-9600-D8169FA3AFB7}" srcOrd="1" destOrd="0" presId="urn:microsoft.com/office/officeart/2005/8/layout/process1"/>
    <dgm:cxn modelId="{B555DC39-F87C-4F58-B702-56C7CA16337D}" type="presParOf" srcId="{F7E0BC37-41CF-4FC0-9600-D8169FA3AFB7}" destId="{03D4E08F-0D10-4DFF-8F2E-42E0E52C21F2}" srcOrd="0" destOrd="0" presId="urn:microsoft.com/office/officeart/2005/8/layout/process1"/>
    <dgm:cxn modelId="{D3656841-8FE0-44A7-9B40-2B238837CE2F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70403792-8A5D-402F-A35F-010420452DFB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EA2E6DF-5938-4169-9716-0A4592C0236D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 Sanitária:</a:t>
          </a:r>
        </a:p>
        <a:p>
          <a:pPr lvl="0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Colaboração ativa dos diferentes atores comunitários  nas atividades de campanha</a:t>
          </a:r>
        </a:p>
        <a:p>
          <a:pPr lvl="0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Continuar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vigillacia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efeitos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adversos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pos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vacinaçao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ate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dias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apos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Campanha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(MAPI)</a:t>
          </a:r>
        </a:p>
        <a:p>
          <a:pPr lvl="0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Reforçar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comunicaçao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pais e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ancarregado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educaçao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das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crianças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sobre a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importancia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vacinaçao</a:t>
          </a:r>
          <a:r>
            <a:rPr lang="fr-FR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PT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EB26E-E54B-45CC-912F-E19F3B583D51}" type="parTrans" cxnId="{3BDBABF0-DC27-46FF-9089-24840D85EF59}">
      <dgm:prSet/>
      <dgm:spPr/>
      <dgm:t>
        <a:bodyPr/>
        <a:lstStyle/>
        <a:p>
          <a:endParaRPr lang="pt-PT"/>
        </a:p>
      </dgm:t>
    </dgm:pt>
    <dgm:pt modelId="{B461292F-405E-494B-AC36-C0022B55510D}" type="sibTrans" cxnId="{3BDBABF0-DC27-46FF-9089-24840D85EF59}">
      <dgm:prSet/>
      <dgm:spPr>
        <a:solidFill>
          <a:schemeClr val="bg1"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pt-PT"/>
        </a:p>
      </dgm:t>
    </dgm:pt>
    <dgm:pt modelId="{D52F3B39-4455-456F-9EBE-9D4DACA4A94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Nível </a:t>
          </a:r>
          <a:r>
            <a:rPr lang="pt-P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Regional:</a:t>
          </a: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Colaboração ativa dos diferentes atores  regionais  nas atividades de campanha</a:t>
          </a: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Continuar</a:t>
          </a:r>
          <a:r>
            <a:rPr lang="fr-F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fr-FR" sz="2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vigillacia</a:t>
          </a:r>
          <a:r>
            <a:rPr lang="fr-F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2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efeitos</a:t>
          </a:r>
          <a:r>
            <a:rPr lang="fr-F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adversos</a:t>
          </a:r>
          <a:r>
            <a:rPr lang="fr-F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pos </a:t>
          </a:r>
          <a:r>
            <a:rPr lang="fr-FR" sz="2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vacinaçao</a:t>
          </a:r>
          <a:r>
            <a:rPr lang="fr-F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ate</a:t>
          </a:r>
          <a:r>
            <a:rPr lang="fr-F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fr-FR" sz="2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dias</a:t>
          </a:r>
          <a:r>
            <a:rPr lang="fr-F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apos</a:t>
          </a:r>
          <a:r>
            <a:rPr lang="fr-F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fr-FR" sz="2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Campanha</a:t>
          </a:r>
          <a:r>
            <a:rPr lang="fr-F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(MAPI)</a:t>
          </a: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2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50000"/>
            </a:lnSpc>
          </a:pPr>
          <a:endParaRPr lang="pt-PT" sz="4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endParaRPr lang="pt-PT" sz="24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</a:pP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</a:pP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BEACB-35EC-4BAC-8F5B-4DBB9BFE29A6}" type="sibTrans" cxnId="{8E7F7615-BA57-4F40-8553-3722CDF93592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pt-PT"/>
        </a:p>
      </dgm:t>
    </dgm:pt>
    <dgm:pt modelId="{9A114453-A8FA-4E4F-9AF6-1B4C46EB81CE}" type="parTrans" cxnId="{8E7F7615-BA57-4F40-8553-3722CDF93592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5BF467C9-F2B4-41FA-8C81-1D1F3359C26B}" type="pres">
      <dgm:prSet presAssocID="{4C2FB1F6-CCFE-4D7E-ACF6-2C74EB341D5C}" presName="TwoNodes_1" presStyleLbl="node1" presStyleIdx="0" presStyleCnt="2" custScaleX="104746" custScaleY="112690" custLinFactNeighborX="3300" custLinFactNeighborY="772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A79A2B-3A67-4A06-B445-81690A7772F1}" type="pres">
      <dgm:prSet presAssocID="{4C2FB1F6-CCFE-4D7E-ACF6-2C74EB341D5C}" presName="TwoNodes_2" presStyleLbl="node1" presStyleIdx="1" presStyleCnt="2" custScaleX="100320" custScaleY="90679" custLinFactNeighborX="-13743" custLinFactNeighborY="-466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45824D8-0129-4494-B9DF-AFD9DB11DD4B}" type="pres">
      <dgm:prSet presAssocID="{4C2FB1F6-CCFE-4D7E-ACF6-2C74EB341D5C}" presName="TwoConn_1-2" presStyleLbl="fgAccFollowNode1" presStyleIdx="0" presStyleCnt="1" custScaleX="29741" custScaleY="100000" custLinFactNeighborX="99741" custLinFactNeighborY="-2194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5AB0826-188F-414F-8CD8-FAC84AF99854}" type="pres">
      <dgm:prSet presAssocID="{4C2FB1F6-CCFE-4D7E-ACF6-2C74EB341D5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90CB95-7855-4652-A6E3-1C7AF1AEF26B}" type="pres">
      <dgm:prSet presAssocID="{4C2FB1F6-CCFE-4D7E-ACF6-2C74EB341D5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BDBABF0-DC27-46FF-9089-24840D85EF59}" srcId="{4C2FB1F6-CCFE-4D7E-ACF6-2C74EB341D5C}" destId="{4EA2E6DF-5938-4169-9716-0A4592C0236D}" srcOrd="0" destOrd="0" parTransId="{D6AEB26E-E54B-45CC-912F-E19F3B583D51}" sibTransId="{B461292F-405E-494B-AC36-C0022B55510D}"/>
    <dgm:cxn modelId="{E0250CFF-9048-407E-9FD2-B16B133B8173}" type="presOf" srcId="{4C2FB1F6-CCFE-4D7E-ACF6-2C74EB341D5C}" destId="{C2B2D17C-DABC-4357-AF18-7A9C89288578}" srcOrd="0" destOrd="0" presId="urn:microsoft.com/office/officeart/2005/8/layout/vProcess5"/>
    <dgm:cxn modelId="{8E7F7615-BA57-4F40-8553-3722CDF93592}" srcId="{4C2FB1F6-CCFE-4D7E-ACF6-2C74EB341D5C}" destId="{D52F3B39-4455-456F-9EBE-9D4DACA4A94C}" srcOrd="1" destOrd="0" parTransId="{9A114453-A8FA-4E4F-9AF6-1B4C46EB81CE}" sibTransId="{4E3BEACB-35EC-4BAC-8F5B-4DBB9BFE29A6}"/>
    <dgm:cxn modelId="{773BD758-8A72-4C8A-8656-3FD474607BEA}" type="presOf" srcId="{D52F3B39-4455-456F-9EBE-9D4DACA4A94C}" destId="{D2A79A2B-3A67-4A06-B445-81690A7772F1}" srcOrd="0" destOrd="0" presId="urn:microsoft.com/office/officeart/2005/8/layout/vProcess5"/>
    <dgm:cxn modelId="{0C1F55F7-BB7E-4E16-93F5-83C849C3F49D}" type="presOf" srcId="{4EA2E6DF-5938-4169-9716-0A4592C0236D}" destId="{5BF467C9-F2B4-41FA-8C81-1D1F3359C26B}" srcOrd="0" destOrd="0" presId="urn:microsoft.com/office/officeart/2005/8/layout/vProcess5"/>
    <dgm:cxn modelId="{83A5C9FC-3300-49D9-9597-636573BE1607}" type="presOf" srcId="{4EA2E6DF-5938-4169-9716-0A4592C0236D}" destId="{D5AB0826-188F-414F-8CD8-FAC84AF99854}" srcOrd="1" destOrd="0" presId="urn:microsoft.com/office/officeart/2005/8/layout/vProcess5"/>
    <dgm:cxn modelId="{BDFE61F0-E64B-487E-BD95-C95B2000E915}" type="presOf" srcId="{D52F3B39-4455-456F-9EBE-9D4DACA4A94C}" destId="{2E90CB95-7855-4652-A6E3-1C7AF1AEF26B}" srcOrd="1" destOrd="0" presId="urn:microsoft.com/office/officeart/2005/8/layout/vProcess5"/>
    <dgm:cxn modelId="{30B264C5-B86B-40A0-BDAA-CA1A4A9DAF2F}" type="presOf" srcId="{B461292F-405E-494B-AC36-C0022B55510D}" destId="{145824D8-0129-4494-B9DF-AFD9DB11DD4B}" srcOrd="0" destOrd="0" presId="urn:microsoft.com/office/officeart/2005/8/layout/vProcess5"/>
    <dgm:cxn modelId="{D6382AC7-92C8-4047-9F3C-3DC0A5AD6EB6}" type="presParOf" srcId="{C2B2D17C-DABC-4357-AF18-7A9C89288578}" destId="{C2782152-4FA2-43D9-990C-F0625CDBBB85}" srcOrd="0" destOrd="0" presId="urn:microsoft.com/office/officeart/2005/8/layout/vProcess5"/>
    <dgm:cxn modelId="{9C54324E-2C2F-4E05-93A8-0F9B50F80D36}" type="presParOf" srcId="{C2B2D17C-DABC-4357-AF18-7A9C89288578}" destId="{5BF467C9-F2B4-41FA-8C81-1D1F3359C26B}" srcOrd="1" destOrd="0" presId="urn:microsoft.com/office/officeart/2005/8/layout/vProcess5"/>
    <dgm:cxn modelId="{24AAC62A-6CA1-4B24-8BB4-E56793BD214C}" type="presParOf" srcId="{C2B2D17C-DABC-4357-AF18-7A9C89288578}" destId="{D2A79A2B-3A67-4A06-B445-81690A7772F1}" srcOrd="2" destOrd="0" presId="urn:microsoft.com/office/officeart/2005/8/layout/vProcess5"/>
    <dgm:cxn modelId="{D1ED2FEF-D35D-434D-921D-10BDA829B118}" type="presParOf" srcId="{C2B2D17C-DABC-4357-AF18-7A9C89288578}" destId="{145824D8-0129-4494-B9DF-AFD9DB11DD4B}" srcOrd="3" destOrd="0" presId="urn:microsoft.com/office/officeart/2005/8/layout/vProcess5"/>
    <dgm:cxn modelId="{286B79AC-25AA-4763-8A78-5B07BC6BFFCE}" type="presParOf" srcId="{C2B2D17C-DABC-4357-AF18-7A9C89288578}" destId="{D5AB0826-188F-414F-8CD8-FAC84AF99854}" srcOrd="4" destOrd="0" presId="urn:microsoft.com/office/officeart/2005/8/layout/vProcess5"/>
    <dgm:cxn modelId="{BDF5C4EB-C657-44A2-8E1F-E360338AE2B2}" type="presParOf" srcId="{C2B2D17C-DABC-4357-AF18-7A9C89288578}" destId="{2E90CB95-7855-4652-A6E3-1C7AF1AEF26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6EE85963-FC5E-4424-AAA1-53A2B80A3BDD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r>
            <a:rPr lang="pt-PT" sz="2400" dirty="0" smtClean="0">
              <a:solidFill>
                <a:schemeClr val="tx1"/>
              </a:solidFill>
            </a:rPr>
            <a:t> </a:t>
          </a:r>
          <a:r>
            <a:rPr lang="pt-PT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pagamento  de 50% dos incentivos antes do inicio de campanha</a:t>
          </a:r>
        </a:p>
        <a:p>
          <a:pPr algn="l">
            <a:lnSpc>
              <a:spcPct val="150000"/>
            </a:lnSpc>
          </a:pPr>
          <a:r>
            <a:rPr lang="pt-PT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Disponibilizar logística </a:t>
          </a: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antes do inicio de campanha ( credito de comunicação, combustível</a:t>
          </a:r>
        </a:p>
        <a:p>
          <a:pPr algn="l">
            <a:lnSpc>
              <a:spcPct val="15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Aluguer de viatura para  área sanitária com grande dimensão</a:t>
          </a:r>
        </a:p>
        <a:p>
          <a:pPr algn="l">
            <a:lnSpc>
              <a:spcPct val="15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inclusão dos  pontos focais de  SIVE como logístico das áreas sanitárias</a:t>
          </a:r>
        </a:p>
        <a:p>
          <a:pPr algn="l">
            <a:lnSpc>
              <a:spcPct val="15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Aumentar  equipa  de vacinação e números de supervisores regionais em caso de campanha integradas </a:t>
          </a:r>
        </a:p>
        <a:p>
          <a:pPr algn="l">
            <a:lnSpc>
              <a:spcPct val="150000"/>
            </a:lnSpc>
          </a:pPr>
          <a:r>
            <a:rPr lang="pt-P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Integração de comunicação na formação regional</a:t>
          </a:r>
        </a:p>
        <a:p>
          <a:pPr algn="l">
            <a:lnSpc>
              <a:spcPct val="150000"/>
            </a:lnSpc>
          </a:pPr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Reforçar advocacia antes do inicio de campanha com igrejas evangelica , assembleia de DEUS , comunidades de NANIAS para que agreditam em vacinas </a:t>
          </a:r>
          <a:endParaRPr lang="pt-PT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pt-PT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endParaRPr lang="pt-PT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r>
            <a:rPr lang="pt-PT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BEC51A9E-E24A-441A-BE93-D5883423D3CE}" type="pres">
      <dgm:prSet presAssocID="{4C2FB1F6-CCFE-4D7E-ACF6-2C74EB341D5C}" presName="OneNode_1" presStyleLbl="node1" presStyleIdx="0" presStyleCnt="1" custScaleY="200000" custLinFactNeighborX="-168" custLinFactNeighborY="21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6F8A42-B33B-4053-822E-FF073A4C5A91}" type="presOf" srcId="{45E34A98-0D8D-456E-BB8B-70B7CA5707B2}" destId="{BEC51A9E-E24A-441A-BE93-D5883423D3CE}" srcOrd="0" destOrd="0" presId="urn:microsoft.com/office/officeart/2005/8/layout/vProcess5"/>
    <dgm:cxn modelId="{57917493-8138-445F-9982-D852ADE5FE4A}" type="presOf" srcId="{4C2FB1F6-CCFE-4D7E-ACF6-2C74EB341D5C}" destId="{C2B2D17C-DABC-4357-AF18-7A9C89288578}" srcOrd="0" destOrd="0" presId="urn:microsoft.com/office/officeart/2005/8/layout/vProcess5"/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2D56EE8E-4F11-4B71-9D2B-AC40DF688FEC}" type="presParOf" srcId="{C2B2D17C-DABC-4357-AF18-7A9C89288578}" destId="{C2782152-4FA2-43D9-990C-F0625CDBBB85}" srcOrd="0" destOrd="0" presId="urn:microsoft.com/office/officeart/2005/8/layout/vProcess5"/>
    <dgm:cxn modelId="{741B50A1-5DBE-43EE-B8F5-6C0EC4EAA18C}" type="presParOf" srcId="{C2B2D17C-DABC-4357-AF18-7A9C89288578}" destId="{BEC51A9E-E24A-441A-BE93-D5883423D3CE}" srcOrd="1" destOrd="0" presId="urn:microsoft.com/office/officeart/2005/8/layout/vProcess5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C0250-B7A7-4624-A14A-1BCC716148C5}">
      <dsp:nvSpPr>
        <dsp:cNvPr id="0" name=""/>
        <dsp:cNvSpPr/>
      </dsp:nvSpPr>
      <dsp:spPr>
        <a:xfrm>
          <a:off x="0" y="0"/>
          <a:ext cx="9532384" cy="136912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Algumas recuas verificadas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Atraso na entrega de combustível e cartão de  recarga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00" y="40100"/>
        <a:ext cx="7939297" cy="1288928"/>
      </dsp:txXfrm>
    </dsp:sp>
    <dsp:sp modelId="{6C9A9D0C-3982-4E01-88E8-F0C33FD2497A}">
      <dsp:nvSpPr>
        <dsp:cNvPr id="0" name=""/>
        <dsp:cNvSpPr/>
      </dsp:nvSpPr>
      <dsp:spPr>
        <a:xfrm>
          <a:off x="798337" y="1618060"/>
          <a:ext cx="9532384" cy="136912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Integração de campanha (Sarampo rubéola e Suplementação –Desparasitação</a:t>
          </a:r>
          <a:endParaRPr lang="pt-PT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8437" y="1658160"/>
        <a:ext cx="7763913" cy="1288928"/>
      </dsp:txXfrm>
    </dsp:sp>
    <dsp:sp modelId="{CCB1F389-F9EC-46D2-9F2F-807693C06795}">
      <dsp:nvSpPr>
        <dsp:cNvPr id="0" name=""/>
        <dsp:cNvSpPr/>
      </dsp:nvSpPr>
      <dsp:spPr>
        <a:xfrm>
          <a:off x="1584758" y="3236121"/>
          <a:ext cx="9532384" cy="136912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4858" y="3276221"/>
        <a:ext cx="7775828" cy="1288928"/>
      </dsp:txXfrm>
    </dsp:sp>
    <dsp:sp modelId="{C17F4EF5-FD24-4B4F-B7EE-B7E27E733783}">
      <dsp:nvSpPr>
        <dsp:cNvPr id="0" name=""/>
        <dsp:cNvSpPr/>
      </dsp:nvSpPr>
      <dsp:spPr>
        <a:xfrm>
          <a:off x="1628321" y="3243101"/>
          <a:ext cx="9532384" cy="1369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Dados populacional  estimado não corresponde a realidade em algumas áreas sanitária</a:t>
          </a:r>
          <a:endParaRPr lang="pt-PT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8421" y="3283201"/>
        <a:ext cx="7763913" cy="1288928"/>
      </dsp:txXfrm>
    </dsp:sp>
    <dsp:sp modelId="{602013AF-07B9-47D0-80E1-9A524E3D9A8B}">
      <dsp:nvSpPr>
        <dsp:cNvPr id="0" name=""/>
        <dsp:cNvSpPr/>
      </dsp:nvSpPr>
      <dsp:spPr>
        <a:xfrm>
          <a:off x="8642450" y="1048627"/>
          <a:ext cx="889933" cy="889933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42685" y="1048627"/>
        <a:ext cx="489463" cy="669675"/>
      </dsp:txXfrm>
    </dsp:sp>
    <dsp:sp modelId="{B1FF3B3B-AF2A-4D0F-BD69-4FBF8089429F}">
      <dsp:nvSpPr>
        <dsp:cNvPr id="0" name=""/>
        <dsp:cNvSpPr/>
      </dsp:nvSpPr>
      <dsp:spPr>
        <a:xfrm>
          <a:off x="9440787" y="2666688"/>
          <a:ext cx="889933" cy="889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41022" y="2666688"/>
        <a:ext cx="489463" cy="669675"/>
      </dsp:txXfrm>
    </dsp:sp>
    <dsp:sp modelId="{DF56CC79-5D53-4A7C-99AD-C7FE3A7767C7}">
      <dsp:nvSpPr>
        <dsp:cNvPr id="0" name=""/>
        <dsp:cNvSpPr/>
      </dsp:nvSpPr>
      <dsp:spPr>
        <a:xfrm>
          <a:off x="10227209" y="4284748"/>
          <a:ext cx="889933" cy="889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27444" y="4284748"/>
        <a:ext cx="489463" cy="669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39751" y="1952567"/>
          <a:ext cx="2431337" cy="168967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0" kern="1200" dirty="0">
              <a:solidFill>
                <a:schemeClr val="tx1"/>
              </a:solidFill>
            </a:rPr>
            <a:t>Ameaças</a:t>
          </a:r>
        </a:p>
      </dsp:txBody>
      <dsp:txXfrm>
        <a:off x="289240" y="2002056"/>
        <a:ext cx="2332359" cy="1590695"/>
      </dsp:txXfrm>
    </dsp:sp>
    <dsp:sp modelId="{F7E0BC37-41CF-4FC0-9600-D8169FA3AFB7}">
      <dsp:nvSpPr>
        <dsp:cNvPr id="0" name=""/>
        <dsp:cNvSpPr/>
      </dsp:nvSpPr>
      <dsp:spPr>
        <a:xfrm rot="21505586">
          <a:off x="2673538" y="2244168"/>
          <a:ext cx="1685392" cy="99235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4200" kern="1200">
            <a:solidFill>
              <a:schemeClr val="tx1"/>
            </a:solidFill>
          </a:endParaRPr>
        </a:p>
      </dsp:txBody>
      <dsp:txXfrm>
        <a:off x="2673594" y="2446726"/>
        <a:ext cx="1387686" cy="595412"/>
      </dsp:txXfrm>
    </dsp:sp>
    <dsp:sp modelId="{2600F064-F7FA-4AEA-A23C-FFEA4C0686B1}">
      <dsp:nvSpPr>
        <dsp:cNvPr id="0" name=""/>
        <dsp:cNvSpPr/>
      </dsp:nvSpPr>
      <dsp:spPr>
        <a:xfrm>
          <a:off x="4343764" y="867628"/>
          <a:ext cx="6637646" cy="351852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err="1" smtClean="0">
              <a:solidFill>
                <a:srgbClr val="FF0000"/>
              </a:solidFill>
            </a:rPr>
            <a:t>xxxxxxxxxxxxxxxxxxxxxxxxxxxxxxx</a:t>
          </a:r>
          <a:endParaRPr lang="pt-PT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6818" y="970682"/>
        <a:ext cx="6431538" cy="3312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3AA1D-CA4E-44E6-AF95-42B4A795BC21}">
      <dsp:nvSpPr>
        <dsp:cNvPr id="0" name=""/>
        <dsp:cNvSpPr/>
      </dsp:nvSpPr>
      <dsp:spPr>
        <a:xfrm rot="16200000">
          <a:off x="351722" y="1278017"/>
          <a:ext cx="1077461" cy="168863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Pontos Fortes:</a:t>
          </a:r>
          <a:endParaRPr lang="pt-PT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6134" y="1583605"/>
        <a:ext cx="1688639" cy="808096"/>
      </dsp:txXfrm>
    </dsp:sp>
    <dsp:sp modelId="{B77DEB7C-ED15-44E2-9BB8-DB334E3AE569}">
      <dsp:nvSpPr>
        <dsp:cNvPr id="0" name=""/>
        <dsp:cNvSpPr/>
      </dsp:nvSpPr>
      <dsp:spPr>
        <a:xfrm>
          <a:off x="1603221" y="288694"/>
          <a:ext cx="10798645" cy="486023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Aderência  da população alvo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Disponibilidade de meios de comunicação  social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Disponibilidades</a:t>
          </a: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vacinas</a:t>
          </a: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, seringas </a:t>
          </a:r>
          <a:r>
            <a:rPr lang="fr-FR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deluentes</a:t>
          </a: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, </a:t>
          </a:r>
          <a:r>
            <a:rPr lang="fr-FR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insumos</a:t>
          </a: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quantidades</a:t>
          </a: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suficientes</a:t>
          </a: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PT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Envolvimento dos  diferentes atores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Estratégia dos supervisores  Central ,regionais e de Proximidade em formar equipas de vacinação nos últimos dias para resgatar crianças não vacinadas nas casas e escolas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Busca ativa dos alvos (porta a porta) nos últimos dias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Disponibilidade dos recursos económicos das áreas sanitárias na </a:t>
          </a:r>
          <a:r>
            <a:rPr lang="pt-PT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formaçao</a:t>
          </a: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 </a:t>
          </a:r>
          <a:r>
            <a:rPr lang="pt-PT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Mapi</a:t>
          </a: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 SOT)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>
              <a:solidFill>
                <a:schemeClr val="tx1"/>
              </a:solidFill>
            </a:rPr>
            <a:t>Colaboraçao</a:t>
          </a:r>
          <a:r>
            <a:rPr lang="fr-FR" sz="2000" kern="1200" dirty="0" smtClean="0">
              <a:solidFill>
                <a:schemeClr val="tx1"/>
              </a:solidFill>
            </a:rPr>
            <a:t> dos </a:t>
          </a:r>
          <a:r>
            <a:rPr lang="fr-FR" sz="2000" kern="1200" dirty="0" err="1" smtClean="0">
              <a:solidFill>
                <a:schemeClr val="tx1"/>
              </a:solidFill>
            </a:rPr>
            <a:t>professores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 err="1" smtClean="0">
              <a:solidFill>
                <a:schemeClr val="tx1"/>
              </a:solidFill>
            </a:rPr>
            <a:t>nas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 err="1" smtClean="0">
              <a:solidFill>
                <a:schemeClr val="tx1"/>
              </a:solidFill>
            </a:rPr>
            <a:t>escolas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 err="1" smtClean="0">
              <a:solidFill>
                <a:schemeClr val="tx1"/>
              </a:solidFill>
            </a:rPr>
            <a:t>facilitando</a:t>
          </a:r>
          <a:r>
            <a:rPr lang="fr-FR" sz="2000" kern="1200" dirty="0" smtClean="0">
              <a:solidFill>
                <a:schemeClr val="tx1"/>
              </a:solidFill>
            </a:rPr>
            <a:t> a </a:t>
          </a:r>
          <a:r>
            <a:rPr lang="fr-FR" sz="2000" kern="1200" dirty="0" err="1" smtClean="0">
              <a:solidFill>
                <a:schemeClr val="tx1"/>
              </a:solidFill>
            </a:rPr>
            <a:t>vacinaçao</a:t>
          </a:r>
          <a:r>
            <a:rPr lang="fr-FR" sz="2000" kern="1200" dirty="0" smtClean="0">
              <a:solidFill>
                <a:schemeClr val="tx1"/>
              </a:solidFill>
            </a:rPr>
            <a:t> dos </a:t>
          </a:r>
          <a:r>
            <a:rPr lang="fr-FR" sz="2000" kern="1200" dirty="0" err="1" smtClean="0">
              <a:solidFill>
                <a:schemeClr val="tx1"/>
              </a:solidFill>
            </a:rPr>
            <a:t>alunos</a:t>
          </a:r>
          <a:r>
            <a:rPr lang="fr-FR" sz="2000" kern="1200" dirty="0" smtClean="0">
              <a:solidFill>
                <a:schemeClr val="tx1"/>
              </a:solidFill>
            </a:rPr>
            <a:t> (</a:t>
          </a:r>
          <a:r>
            <a:rPr lang="fr-FR" sz="2000" kern="1200" dirty="0" err="1" smtClean="0">
              <a:solidFill>
                <a:schemeClr val="tx1"/>
              </a:solidFill>
            </a:rPr>
            <a:t>alvo</a:t>
          </a:r>
          <a:r>
            <a:rPr lang="fr-FR" sz="2000" kern="1200" dirty="0" smtClean="0">
              <a:solidFill>
                <a:schemeClr val="tx1"/>
              </a:solidFill>
            </a:rPr>
            <a:t> na </a:t>
          </a:r>
          <a:r>
            <a:rPr lang="fr-FR" sz="2000" kern="1200" dirty="0" err="1" smtClean="0">
              <a:solidFill>
                <a:schemeClr val="tx1"/>
              </a:solidFill>
            </a:rPr>
            <a:t>escola</a:t>
          </a:r>
          <a:r>
            <a:rPr lang="fr-FR" sz="2000" kern="1200" dirty="0" smtClean="0">
              <a:solidFill>
                <a:schemeClr val="tx1"/>
              </a:solidFill>
            </a:rPr>
            <a:t>)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>
              <a:solidFill>
                <a:schemeClr val="tx1"/>
              </a:solidFill>
            </a:rPr>
            <a:t>Recusas</a:t>
          </a:r>
          <a:r>
            <a:rPr lang="fr-FR" sz="2000" kern="1200" dirty="0" smtClean="0">
              <a:solidFill>
                <a:schemeClr val="tx1"/>
              </a:solidFill>
            </a:rPr>
            <a:t>/</a:t>
          </a:r>
          <a:r>
            <a:rPr lang="fr-FR" sz="2000" kern="1200" dirty="0" err="1" smtClean="0">
              <a:solidFill>
                <a:schemeClr val="tx1"/>
              </a:solidFill>
            </a:rPr>
            <a:t>resistencias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 err="1" smtClean="0">
              <a:solidFill>
                <a:schemeClr val="tx1"/>
              </a:solidFill>
            </a:rPr>
            <a:t>foram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 err="1" smtClean="0">
              <a:solidFill>
                <a:schemeClr val="tx1"/>
              </a:solidFill>
            </a:rPr>
            <a:t>geridos</a:t>
          </a:r>
          <a:r>
            <a:rPr lang="fr-FR" sz="2000" kern="1200" dirty="0" smtClean="0">
              <a:solidFill>
                <a:schemeClr val="tx1"/>
              </a:solidFill>
            </a:rPr>
            <a:t> e as </a:t>
          </a:r>
          <a:r>
            <a:rPr lang="fr-FR" sz="2000" kern="1200" dirty="0" err="1" smtClean="0">
              <a:solidFill>
                <a:schemeClr val="tx1"/>
              </a:solidFill>
            </a:rPr>
            <a:t>crianças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 err="1" smtClean="0">
              <a:solidFill>
                <a:schemeClr val="tx1"/>
              </a:solidFill>
            </a:rPr>
            <a:t>foram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 err="1" smtClean="0">
              <a:solidFill>
                <a:schemeClr val="tx1"/>
              </a:solidFill>
            </a:rPr>
            <a:t>vacinados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 err="1" smtClean="0">
              <a:solidFill>
                <a:schemeClr val="tx1"/>
              </a:solidFill>
            </a:rPr>
            <a:t>com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 err="1" smtClean="0">
              <a:solidFill>
                <a:schemeClr val="tx1"/>
              </a:solidFill>
            </a:rPr>
            <a:t>apoio</a:t>
          </a:r>
          <a:r>
            <a:rPr lang="fr-FR" sz="2000" kern="1200" dirty="0" smtClean="0">
              <a:solidFill>
                <a:schemeClr val="tx1"/>
              </a:solidFill>
            </a:rPr>
            <a:t> de </a:t>
          </a:r>
          <a:r>
            <a:rPr lang="fr-FR" sz="2000" kern="1200" dirty="0" err="1" smtClean="0">
              <a:solidFill>
                <a:schemeClr val="tx1"/>
              </a:solidFill>
            </a:rPr>
            <a:t>supervisores</a:t>
          </a:r>
          <a:r>
            <a:rPr lang="fr-FR" sz="2000" kern="1200" dirty="0" smtClean="0">
              <a:solidFill>
                <a:schemeClr val="tx1"/>
              </a:solidFill>
            </a:rPr>
            <a:t> de </a:t>
          </a:r>
          <a:r>
            <a:rPr lang="fr-FR" sz="2000" kern="1200" dirty="0" err="1" smtClean="0">
              <a:solidFill>
                <a:schemeClr val="tx1"/>
              </a:solidFill>
            </a:rPr>
            <a:t>todos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 err="1" smtClean="0">
              <a:solidFill>
                <a:schemeClr val="tx1"/>
              </a:solidFill>
            </a:rPr>
            <a:t>niveis</a:t>
          </a:r>
          <a:r>
            <a:rPr lang="fr-FR" sz="2000" kern="1200" dirty="0" smtClean="0">
              <a:solidFill>
                <a:schemeClr val="tx1"/>
              </a:solidFill>
            </a:rPr>
            <a:t> e  </a:t>
          </a:r>
          <a:r>
            <a:rPr lang="fr-FR" sz="2000" kern="1200" dirty="0" err="1" smtClean="0">
              <a:solidFill>
                <a:schemeClr val="tx1"/>
              </a:solidFill>
            </a:rPr>
            <a:t>delegado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r>
            <a:rPr lang="fr-FR" sz="2000" kern="1200" dirty="0" err="1" smtClean="0">
              <a:solidFill>
                <a:schemeClr val="tx1"/>
              </a:solidFill>
            </a:rPr>
            <a:t>regional</a:t>
          </a:r>
          <a:r>
            <a:rPr lang="fr-FR" sz="2000" kern="1200" dirty="0" smtClean="0">
              <a:solidFill>
                <a:schemeClr val="tx1"/>
              </a:solidFill>
            </a:rPr>
            <a:t> de </a:t>
          </a:r>
          <a:r>
            <a:rPr lang="fr-FR" sz="2000" kern="1200" dirty="0" err="1" smtClean="0">
              <a:solidFill>
                <a:schemeClr val="tx1"/>
              </a:solidFill>
            </a:rPr>
            <a:t>educaçao</a:t>
          </a:r>
          <a:r>
            <a:rPr lang="fr-FR" sz="2000" kern="1200" dirty="0" smtClean="0">
              <a:solidFill>
                <a:schemeClr val="tx1"/>
              </a:solidFill>
            </a:rPr>
            <a:t> de </a:t>
          </a:r>
          <a:r>
            <a:rPr lang="fr-FR" sz="2000" kern="1200" dirty="0" err="1" smtClean="0">
              <a:solidFill>
                <a:schemeClr val="tx1"/>
              </a:solidFill>
            </a:rPr>
            <a:t>Biombo</a:t>
          </a:r>
          <a:r>
            <a:rPr lang="fr-FR" sz="2000" kern="1200" dirty="0" smtClean="0">
              <a:solidFill>
                <a:schemeClr val="tx1"/>
              </a:solidFill>
            </a:rPr>
            <a:t> </a:t>
          </a:r>
          <a:endParaRPr lang="pt-PT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PT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3221" y="288694"/>
        <a:ext cx="10798645" cy="3645176"/>
      </dsp:txXfrm>
    </dsp:sp>
    <dsp:sp modelId="{4F33848B-A3B5-4054-B43B-3207955088E1}">
      <dsp:nvSpPr>
        <dsp:cNvPr id="0" name=""/>
        <dsp:cNvSpPr/>
      </dsp:nvSpPr>
      <dsp:spPr>
        <a:xfrm rot="10800000">
          <a:off x="76618" y="5493069"/>
          <a:ext cx="2244238" cy="90102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Oportunidade:</a:t>
          </a:r>
          <a:endParaRPr lang="pt-PT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6618" y="5718327"/>
        <a:ext cx="2244238" cy="675771"/>
      </dsp:txXfrm>
    </dsp:sp>
    <dsp:sp modelId="{42D12606-CB71-4C2E-BFD0-039631846769}">
      <dsp:nvSpPr>
        <dsp:cNvPr id="0" name=""/>
        <dsp:cNvSpPr/>
      </dsp:nvSpPr>
      <dsp:spPr>
        <a:xfrm rot="5400000">
          <a:off x="6618608" y="1034111"/>
          <a:ext cx="1193354" cy="998112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Apoio técnico dos parceiros ( GAVI,OMS  UNICEF)</a:t>
          </a: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Doaçao</a:t>
          </a:r>
          <a:r>
            <a:rPr lang="fr-F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novos</a:t>
          </a:r>
          <a:r>
            <a:rPr lang="fr-F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motocarro</a:t>
          </a:r>
          <a:r>
            <a:rPr lang="fr-F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para as </a:t>
          </a:r>
          <a:r>
            <a:rPr lang="fr-FR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regioes</a:t>
          </a:r>
          <a:r>
            <a:rPr lang="fr-F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fr-FR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donativo</a:t>
          </a:r>
          <a:r>
            <a:rPr lang="fr-F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REDISE)</a:t>
          </a: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224721" y="5726336"/>
        <a:ext cx="9981128" cy="895015"/>
      </dsp:txXfrm>
    </dsp:sp>
    <dsp:sp modelId="{948268AD-AEF7-4C8F-A867-40910DED95EC}">
      <dsp:nvSpPr>
        <dsp:cNvPr id="0" name=""/>
        <dsp:cNvSpPr/>
      </dsp:nvSpPr>
      <dsp:spPr>
        <a:xfrm>
          <a:off x="375920" y="3578167"/>
          <a:ext cx="850042" cy="125173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030" y="3584277"/>
        <a:ext cx="837822" cy="112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6595" y="2354053"/>
          <a:ext cx="2203319" cy="194399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Pontos a Melhorar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>
        <a:off x="63533" y="2410991"/>
        <a:ext cx="2089443" cy="1830118"/>
      </dsp:txXfrm>
    </dsp:sp>
    <dsp:sp modelId="{F7E0BC37-41CF-4FC0-9600-D8169FA3AFB7}">
      <dsp:nvSpPr>
        <dsp:cNvPr id="0" name=""/>
        <dsp:cNvSpPr/>
      </dsp:nvSpPr>
      <dsp:spPr>
        <a:xfrm rot="14492">
          <a:off x="2213806" y="2853209"/>
          <a:ext cx="937577" cy="91888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900" kern="1200">
            <a:solidFill>
              <a:schemeClr val="tx1"/>
            </a:solidFill>
          </a:endParaRPr>
        </a:p>
      </dsp:txBody>
      <dsp:txXfrm>
        <a:off x="2213807" y="3036405"/>
        <a:ext cx="661912" cy="551329"/>
      </dsp:txXfrm>
    </dsp:sp>
    <dsp:sp modelId="{2600F064-F7FA-4AEA-A23C-FFEA4C0686B1}">
      <dsp:nvSpPr>
        <dsp:cNvPr id="0" name=""/>
        <dsp:cNvSpPr/>
      </dsp:nvSpPr>
      <dsp:spPr>
        <a:xfrm>
          <a:off x="3400943" y="0"/>
          <a:ext cx="8478551" cy="670717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Atraso  no  </a:t>
          </a:r>
          <a:r>
            <a:rPr lang="pt-PT" sz="1800" kern="1200" dirty="0" smtClean="0">
              <a:solidFill>
                <a:schemeClr val="tx1"/>
              </a:solidFill>
            </a:rPr>
            <a:t>pagamento   dos </a:t>
          </a:r>
          <a:r>
            <a:rPr lang="pt-PT" sz="1800" kern="1200" dirty="0" smtClean="0">
              <a:solidFill>
                <a:schemeClr val="tx1"/>
              </a:solidFill>
            </a:rPr>
            <a:t>incentivos</a:t>
          </a: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Não Disponibilização de logística antes do inicio de campanha ( credito de comunicação, combustível)</a:t>
          </a: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Falta de Aluguer de viatura para  área sanitária com grande dimensão</a:t>
          </a: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Não inclusão dos  pontos focais de  SIVE como logístico das áreas sanitárias</a:t>
          </a: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Insuficiência de  equipa  de vacinação e números de supervisores regionais</a:t>
          </a: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>
              <a:solidFill>
                <a:schemeClr val="tx1"/>
              </a:solidFill>
            </a:rPr>
            <a:t>Pouco</a:t>
          </a:r>
          <a:r>
            <a:rPr lang="fr-FR" sz="1800" kern="1200" dirty="0" smtClean="0">
              <a:solidFill>
                <a:schemeClr val="tx1"/>
              </a:solidFill>
            </a:rPr>
            <a:t> </a:t>
          </a:r>
          <a:r>
            <a:rPr lang="fr-FR" sz="1800" kern="1200" dirty="0" err="1" smtClean="0">
              <a:solidFill>
                <a:schemeClr val="tx1"/>
              </a:solidFill>
            </a:rPr>
            <a:t>acompanhamento</a:t>
          </a:r>
          <a:r>
            <a:rPr lang="fr-FR" sz="1800" kern="1200" dirty="0" smtClean="0">
              <a:solidFill>
                <a:schemeClr val="tx1"/>
              </a:solidFill>
            </a:rPr>
            <a:t> dos pais e </a:t>
          </a:r>
          <a:r>
            <a:rPr lang="fr-FR" sz="1800" kern="1200" dirty="0" err="1" smtClean="0">
              <a:solidFill>
                <a:schemeClr val="tx1"/>
              </a:solidFill>
            </a:rPr>
            <a:t>encarregado</a:t>
          </a:r>
          <a:r>
            <a:rPr lang="fr-FR" sz="1800" kern="1200" dirty="0" smtClean="0">
              <a:solidFill>
                <a:schemeClr val="tx1"/>
              </a:solidFill>
            </a:rPr>
            <a:t> de </a:t>
          </a:r>
          <a:r>
            <a:rPr lang="fr-FR" sz="1800" kern="1200" dirty="0" err="1" smtClean="0">
              <a:solidFill>
                <a:schemeClr val="tx1"/>
              </a:solidFill>
            </a:rPr>
            <a:t>educaçao</a:t>
          </a:r>
          <a:r>
            <a:rPr lang="fr-FR" sz="1800" kern="1200" dirty="0" smtClean="0">
              <a:solidFill>
                <a:schemeClr val="tx1"/>
              </a:solidFill>
            </a:rPr>
            <a:t> </a:t>
          </a:r>
          <a:r>
            <a:rPr lang="fr-FR" sz="1800" kern="1200" dirty="0" err="1" smtClean="0">
              <a:solidFill>
                <a:schemeClr val="tx1"/>
              </a:solidFill>
            </a:rPr>
            <a:t>das</a:t>
          </a:r>
          <a:r>
            <a:rPr lang="fr-FR" sz="1800" kern="1200" dirty="0" smtClean="0">
              <a:solidFill>
                <a:schemeClr val="tx1"/>
              </a:solidFill>
            </a:rPr>
            <a:t> </a:t>
          </a:r>
          <a:r>
            <a:rPr lang="fr-FR" sz="1800" kern="1200" dirty="0" err="1" smtClean="0">
              <a:solidFill>
                <a:schemeClr val="tx1"/>
              </a:solidFill>
            </a:rPr>
            <a:t>crianças</a:t>
          </a:r>
          <a:r>
            <a:rPr lang="fr-FR" sz="1800" kern="1200" dirty="0" smtClean="0">
              <a:solidFill>
                <a:schemeClr val="tx1"/>
              </a:solidFill>
            </a:rPr>
            <a:t>  as mesas de </a:t>
          </a:r>
          <a:r>
            <a:rPr lang="fr-FR" sz="1800" kern="1200" dirty="0" err="1" smtClean="0">
              <a:solidFill>
                <a:schemeClr val="tx1"/>
              </a:solidFill>
            </a:rPr>
            <a:t>vacinaçao</a:t>
          </a:r>
          <a:r>
            <a:rPr lang="fr-FR" sz="1800" kern="1200" dirty="0" smtClean="0">
              <a:solidFill>
                <a:schemeClr val="tx1"/>
              </a:solidFill>
            </a:rPr>
            <a:t> </a:t>
          </a: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>
              <a:solidFill>
                <a:schemeClr val="tx1"/>
              </a:solidFill>
            </a:rPr>
            <a:t>Verificados</a:t>
          </a:r>
          <a:r>
            <a:rPr lang="fr-FR" sz="1800" kern="1200" dirty="0" smtClean="0">
              <a:solidFill>
                <a:schemeClr val="tx1"/>
              </a:solidFill>
            </a:rPr>
            <a:t> </a:t>
          </a:r>
          <a:r>
            <a:rPr lang="fr-FR" sz="1800" kern="1200" dirty="0" err="1" smtClean="0">
              <a:solidFill>
                <a:schemeClr val="tx1"/>
              </a:solidFill>
            </a:rPr>
            <a:t>certas</a:t>
          </a:r>
          <a:r>
            <a:rPr lang="fr-FR" sz="1800" kern="1200" dirty="0" smtClean="0">
              <a:solidFill>
                <a:schemeClr val="tx1"/>
              </a:solidFill>
            </a:rPr>
            <a:t> </a:t>
          </a:r>
          <a:r>
            <a:rPr lang="fr-FR" sz="1800" kern="1200" dirty="0" err="1" smtClean="0">
              <a:solidFill>
                <a:schemeClr val="tx1"/>
              </a:solidFill>
            </a:rPr>
            <a:t>recusas</a:t>
          </a:r>
          <a:r>
            <a:rPr lang="fr-FR" sz="1800" kern="1200" dirty="0" smtClean="0">
              <a:solidFill>
                <a:schemeClr val="tx1"/>
              </a:solidFill>
            </a:rPr>
            <a:t> </a:t>
          </a:r>
          <a:r>
            <a:rPr lang="fr-FR" sz="1800" kern="1200" dirty="0" err="1" smtClean="0">
              <a:solidFill>
                <a:schemeClr val="tx1"/>
              </a:solidFill>
            </a:rPr>
            <a:t>por</a:t>
          </a:r>
          <a:r>
            <a:rPr lang="fr-FR" sz="1800" kern="1200" dirty="0" smtClean="0">
              <a:solidFill>
                <a:schemeClr val="tx1"/>
              </a:solidFill>
            </a:rPr>
            <a:t> parte </a:t>
          </a:r>
          <a:r>
            <a:rPr lang="fr-FR" sz="1800" kern="1200" dirty="0" err="1" smtClean="0">
              <a:solidFill>
                <a:schemeClr val="tx1"/>
              </a:solidFill>
            </a:rPr>
            <a:t>pessoas</a:t>
          </a:r>
          <a:r>
            <a:rPr lang="fr-FR" sz="1800" kern="1200" dirty="0" smtClean="0">
              <a:solidFill>
                <a:schemeClr val="tx1"/>
              </a:solidFill>
            </a:rPr>
            <a:t> de </a:t>
          </a:r>
          <a:r>
            <a:rPr lang="fr-FR" sz="1800" kern="1200" dirty="0" err="1" smtClean="0">
              <a:solidFill>
                <a:schemeClr val="tx1"/>
              </a:solidFill>
            </a:rPr>
            <a:t>igrejas</a:t>
          </a:r>
          <a:r>
            <a:rPr lang="fr-FR" sz="1800" kern="1200" dirty="0" smtClean="0">
              <a:solidFill>
                <a:schemeClr val="tx1"/>
              </a:solidFill>
            </a:rPr>
            <a:t> </a:t>
          </a:r>
          <a:r>
            <a:rPr lang="fr-FR" sz="1800" kern="1200" dirty="0" err="1" smtClean="0">
              <a:solidFill>
                <a:schemeClr val="tx1"/>
              </a:solidFill>
            </a:rPr>
            <a:t>evangelicos</a:t>
          </a:r>
          <a:r>
            <a:rPr lang="fr-FR" sz="1800" kern="1200" dirty="0" smtClean="0">
              <a:solidFill>
                <a:schemeClr val="tx1"/>
              </a:solidFill>
            </a:rPr>
            <a:t>  e </a:t>
          </a:r>
          <a:r>
            <a:rPr lang="fr-FR" sz="1800" kern="1200" dirty="0" err="1" smtClean="0">
              <a:solidFill>
                <a:schemeClr val="tx1"/>
              </a:solidFill>
            </a:rPr>
            <a:t>irmãos</a:t>
          </a:r>
          <a:r>
            <a:rPr lang="fr-FR" sz="1800" kern="1200" dirty="0" smtClean="0">
              <a:solidFill>
                <a:schemeClr val="tx1"/>
              </a:solidFill>
            </a:rPr>
            <a:t> de </a:t>
          </a:r>
          <a:r>
            <a:rPr lang="fr-FR" sz="1800" kern="1200" dirty="0" err="1" smtClean="0">
              <a:solidFill>
                <a:schemeClr val="tx1"/>
              </a:solidFill>
            </a:rPr>
            <a:t>Guine</a:t>
          </a:r>
          <a:r>
            <a:rPr lang="fr-FR" sz="1800" kern="1200" dirty="0" smtClean="0">
              <a:solidFill>
                <a:schemeClr val="tx1"/>
              </a:solidFill>
            </a:rPr>
            <a:t> Conakry  </a:t>
          </a: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Não integração de comunicação na formação regional</a:t>
          </a: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err="1" smtClean="0">
              <a:solidFill>
                <a:schemeClr val="tx1"/>
              </a:solidFill>
            </a:rPr>
            <a:t>Insuficiencia</a:t>
          </a:r>
          <a:r>
            <a:rPr lang="pt-PT" sz="1800" kern="1200" dirty="0" smtClean="0">
              <a:solidFill>
                <a:schemeClr val="tx1"/>
              </a:solidFill>
            </a:rPr>
            <a:t>  de notificação de </a:t>
          </a:r>
          <a:r>
            <a:rPr lang="pt-PT" sz="1800" kern="1200" dirty="0" err="1" smtClean="0">
              <a:solidFill>
                <a:schemeClr val="tx1"/>
              </a:solidFill>
            </a:rPr>
            <a:t>Mapi</a:t>
          </a: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>
            <a:solidFill>
              <a:schemeClr val="tx1"/>
            </a:solidFill>
          </a:endParaRPr>
        </a:p>
      </dsp:txBody>
      <dsp:txXfrm>
        <a:off x="3597389" y="196446"/>
        <a:ext cx="8085659" cy="6314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467C9-F2B4-41FA-8C81-1D1F3359C26B}">
      <dsp:nvSpPr>
        <dsp:cNvPr id="0" name=""/>
        <dsp:cNvSpPr/>
      </dsp:nvSpPr>
      <dsp:spPr>
        <a:xfrm>
          <a:off x="202339" y="127830"/>
          <a:ext cx="10422532" cy="316215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 Sanitária: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Colaboração ativa dos diferentes atores comunitários  nas atividades de campanha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Continuar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vigillacia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efeitos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adversos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pos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vacinaçao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ate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dias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apos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Campanha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(MAPI)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Reforçar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comunicaçao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pais e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ancarregado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educaçao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das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crianças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sobre a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importancia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vacinaçao</a:t>
          </a:r>
          <a:r>
            <a:rPr lang="fr-FR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PT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955" y="220446"/>
        <a:ext cx="7371539" cy="2976923"/>
      </dsp:txXfrm>
    </dsp:sp>
    <dsp:sp modelId="{D2A79A2B-3A67-4A06-B445-81690A7772F1}">
      <dsp:nvSpPr>
        <dsp:cNvPr id="0" name=""/>
        <dsp:cNvSpPr/>
      </dsp:nvSpPr>
      <dsp:spPr>
        <a:xfrm>
          <a:off x="482644" y="3518475"/>
          <a:ext cx="9982132" cy="254451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algn="l">
            <a:lnSpc>
              <a:spcPct val="150000"/>
            </a:lnSpc>
            <a:spcBef>
              <a:spcPct val="0"/>
            </a:spcBef>
          </a:pP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Nível </a:t>
          </a:r>
          <a:r>
            <a:rPr lang="pt-PT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Regional: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Colaboração ativa dos diferentes atores  regionais  nas atividades de campanha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Continuar</a:t>
          </a:r>
          <a:r>
            <a:rPr lang="fr-F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fr-FR" sz="2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vigillacia</a:t>
          </a:r>
          <a:r>
            <a:rPr lang="fr-F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2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efeitos</a:t>
          </a:r>
          <a:r>
            <a:rPr lang="fr-F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adversos</a:t>
          </a:r>
          <a:r>
            <a:rPr lang="fr-F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pos </a:t>
          </a:r>
          <a:r>
            <a:rPr lang="fr-FR" sz="2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vacinaçao</a:t>
          </a:r>
          <a:r>
            <a:rPr lang="fr-F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ate</a:t>
          </a:r>
          <a:r>
            <a:rPr lang="fr-F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fr-FR" sz="2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dias</a:t>
          </a:r>
          <a:r>
            <a:rPr lang="fr-F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apos</a:t>
          </a:r>
          <a:r>
            <a:rPr lang="fr-F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fr-FR" sz="20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Campanha</a:t>
          </a:r>
          <a:r>
            <a:rPr lang="fr-F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(MAPI)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2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  <a:spcBef>
              <a:spcPct val="0"/>
            </a:spcBef>
          </a:pPr>
          <a:endParaRPr lang="pt-PT" sz="4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  <a:spcBef>
              <a:spcPct val="0"/>
            </a:spcBef>
          </a:pPr>
          <a:endParaRPr lang="pt-PT" sz="24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  <a:spcBef>
              <a:spcPct val="0"/>
            </a:spcBef>
          </a:pP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  <a:spcBef>
              <a:spcPct val="0"/>
            </a:spcBef>
          </a:pP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170" y="3593001"/>
        <a:ext cx="6241748" cy="2395460"/>
      </dsp:txXfrm>
    </dsp:sp>
    <dsp:sp modelId="{145824D8-0129-4494-B9DF-AFD9DB11DD4B}">
      <dsp:nvSpPr>
        <dsp:cNvPr id="0" name=""/>
        <dsp:cNvSpPr/>
      </dsp:nvSpPr>
      <dsp:spPr>
        <a:xfrm>
          <a:off x="10696409" y="1894728"/>
          <a:ext cx="542458" cy="182394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>
        <a:off x="10818462" y="1894728"/>
        <a:ext cx="298352" cy="1689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51A9E-E24A-441A-BE93-D5883423D3CE}">
      <dsp:nvSpPr>
        <dsp:cNvPr id="0" name=""/>
        <dsp:cNvSpPr/>
      </dsp:nvSpPr>
      <dsp:spPr>
        <a:xfrm>
          <a:off x="0" y="0"/>
          <a:ext cx="11759667" cy="597340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tx1"/>
              </a:solidFill>
            </a:rPr>
            <a:t> </a:t>
          </a:r>
          <a:r>
            <a:rPr lang="pt-PT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pagamento  de 50% dos incentivos antes do inicio de campanha</a:t>
          </a:r>
        </a:p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Disponibilizar logística </a:t>
          </a: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antes do inicio de campanha ( credito de comunicação, combustível</a:t>
          </a:r>
        </a:p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Aluguer de viatura para  área sanitária com grande dimensão</a:t>
          </a:r>
        </a:p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inclusão dos  pontos focais de  SIVE como logístico das áreas sanitárias</a:t>
          </a:r>
        </a:p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Aumentar  equipa  de vacinação e números de supervisores regionais em caso de campanha integradas </a:t>
          </a:r>
        </a:p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Integração de comunicação na formação regional</a:t>
          </a:r>
        </a:p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Reforçar advocacia antes do inicio de campanha com igrejas evangelica , assembleia de DEUS , comunidades de NANIAS para que agreditam em vacinas </a:t>
          </a:r>
          <a:endParaRPr lang="pt-PT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74955" y="174955"/>
        <a:ext cx="11409757" cy="5623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0.35191</cdr:x>
      <cdr:y>0.81609</cdr:y>
    </cdr:from>
    <cdr:to>
      <cdr:x>0.62553</cdr:x>
      <cdr:y>0.96894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="" xmlns:a16="http://schemas.microsoft.com/office/drawing/2014/main" id="{5800C707-021D-DE59-8218-B8B0B484CCC6}"/>
            </a:ext>
          </a:extLst>
        </cdr:cNvPr>
        <cdr:cNvSpPr/>
      </cdr:nvSpPr>
      <cdr:spPr>
        <a:xfrm xmlns:a="http://schemas.openxmlformats.org/drawingml/2006/main">
          <a:off x="4146321" y="4741683"/>
          <a:ext cx="3223967" cy="88810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RESUMO REGIÃO:</a:t>
          </a:r>
        </a:p>
        <a:p xmlns:a="http://schemas.openxmlformats.org/drawingml/2006/main">
          <a:pPr algn="l"/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en-US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Masculino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= 50%</a:t>
          </a:r>
        </a:p>
        <a:p xmlns:a="http://schemas.openxmlformats.org/drawingml/2006/main">
          <a:pPr algn="l"/>
          <a:r>
            <a:rPr lang="en-US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Feminino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= 50 %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0.00813</cdr:x>
      <cdr:y>0.88009</cdr:y>
    </cdr:from>
    <cdr:to>
      <cdr:x>0.20724</cdr:x>
      <cdr:y>0.95222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="" xmlns:a16="http://schemas.microsoft.com/office/drawing/2014/main" id="{60A79E6B-3220-BB90-4392-2F185B2324F5}"/>
            </a:ext>
          </a:extLst>
        </cdr:cNvPr>
        <cdr:cNvSpPr/>
      </cdr:nvSpPr>
      <cdr:spPr>
        <a:xfrm xmlns:a="http://schemas.openxmlformats.org/drawingml/2006/main">
          <a:off x="95761" y="5113554"/>
          <a:ext cx="2345999" cy="41909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DADO : Cobo </a:t>
          </a:r>
          <a:r>
            <a:rPr kumimoji="0" lang="pt-BR" sz="7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Collet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0.69443</cdr:x>
      <cdr:y>0.92131</cdr:y>
    </cdr:from>
    <cdr:to>
      <cdr:x>1</cdr:x>
      <cdr:y>1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="" xmlns:a16="http://schemas.microsoft.com/office/drawing/2014/main" id="{F0E11C9B-1759-0405-9EDC-9296590EF9CF}"/>
            </a:ext>
          </a:extLst>
        </cdr:cNvPr>
        <cdr:cNvSpPr/>
      </cdr:nvSpPr>
      <cdr:spPr>
        <a:xfrm xmlns:a="http://schemas.openxmlformats.org/drawingml/2006/main">
          <a:off x="8182025" y="5353051"/>
          <a:ext cx="3600400" cy="457199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INFORMAÇAO: GESTORES DE DADOS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F3C1-2AD6-41DA-AD6E-1A6CC06FDAAE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E0B4-4CCD-427F-8427-76809F2C7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297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911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488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154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40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6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2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36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39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1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409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7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73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94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48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84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98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2925" y="1164657"/>
            <a:ext cx="10519085" cy="16293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Campanha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acional Integrada de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acinação Sarampo 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ubéola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Suplementação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Vit. “A” e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Desparasitação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Albendazol.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Direção </a:t>
            </a:r>
            <a:r>
              <a:rPr lang="pt-P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de</a:t>
            </a:r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 Biombo</a:t>
            </a:r>
            <a:endParaRPr lang="pt-P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Data: </a:t>
            </a:r>
            <a: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12/ 2024</a:t>
            </a:r>
            <a:endParaRPr lang="pt-P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9" y="151287"/>
            <a:ext cx="1140051" cy="9144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26" y="151287"/>
            <a:ext cx="110956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>
            <a:extLst>
              <a:ext uri="{FF2B5EF4-FFF2-40B4-BE49-F238E27FC236}">
                <a16:creationId xmlns=""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61256" y="634136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=""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108159" y="6341364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78256"/>
              </p:ext>
            </p:extLst>
          </p:nvPr>
        </p:nvGraphicFramePr>
        <p:xfrm>
          <a:off x="216311" y="776747"/>
          <a:ext cx="11754910" cy="5427408"/>
        </p:xfrm>
        <a:graphic>
          <a:graphicData uri="http://schemas.openxmlformats.org/drawingml/2006/table">
            <a:tbl>
              <a:tblPr/>
              <a:tblGrid>
                <a:gridCol w="1781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4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43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5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38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17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447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213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824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4257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Sanitarias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Pop. Total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meses a 14 anos  41,7%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Nutriçao 6- 59 Meses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SIVE 9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 a 14 Anos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12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6 -11 meses  1,85%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12- 59 MESES  13,3%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 meses 1 %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12- 23 meses  3,3 %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24- 59 meses  10 %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5 - 14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26,7 %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285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285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23 830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285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285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9285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9285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9285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23 782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785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9285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17 447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9285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117 547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1176</a:t>
                      </a:r>
                      <a:endParaRPr lang="pt-P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3879</a:t>
                      </a:r>
                      <a:endParaRPr lang="pt-P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11754,7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C55D87D1-3C2F-089E-32C0-B1079F8603FE}"/>
              </a:ext>
            </a:extLst>
          </p:cNvPr>
          <p:cNvSpPr/>
          <p:nvPr/>
        </p:nvSpPr>
        <p:spPr>
          <a:xfrm>
            <a:off x="247650" y="59438"/>
            <a:ext cx="11820523" cy="7490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TABELA:1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Alvos a Vacinar de 6 Meses a 14 Anos Durante a Campanha Nacional Integrada de Vacinaçao Sarampo e Rubéola, Suplementação </a:t>
            </a:r>
            <a:r>
              <a:rPr lang="pt-P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  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CCD143-6977-0F4A-417E-E1CD1B93E1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b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51268"/>
              </p:ext>
            </p:extLst>
          </p:nvPr>
        </p:nvGraphicFramePr>
        <p:xfrm>
          <a:off x="88489" y="64008"/>
          <a:ext cx="11875712" cy="5560043"/>
        </p:xfrm>
        <a:graphic>
          <a:graphicData uri="http://schemas.openxmlformats.org/drawingml/2006/table">
            <a:tbl>
              <a:tblPr/>
              <a:tblGrid>
                <a:gridCol w="1622941">
                  <a:extLst>
                    <a:ext uri="{9D8B030D-6E8A-4147-A177-3AD203B41FA5}">
                      <a16:colId xmlns="" xmlns:a16="http://schemas.microsoft.com/office/drawing/2014/main" val="4027187683"/>
                    </a:ext>
                  </a:extLst>
                </a:gridCol>
                <a:gridCol w="1540993">
                  <a:extLst>
                    <a:ext uri="{9D8B030D-6E8A-4147-A177-3AD203B41FA5}">
                      <a16:colId xmlns="" xmlns:a16="http://schemas.microsoft.com/office/drawing/2014/main" val="2735489064"/>
                    </a:ext>
                  </a:extLst>
                </a:gridCol>
                <a:gridCol w="1608304">
                  <a:extLst>
                    <a:ext uri="{9D8B030D-6E8A-4147-A177-3AD203B41FA5}">
                      <a16:colId xmlns="" xmlns:a16="http://schemas.microsoft.com/office/drawing/2014/main" val="2241509271"/>
                    </a:ext>
                  </a:extLst>
                </a:gridCol>
                <a:gridCol w="21148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16997">
                  <a:extLst>
                    <a:ext uri="{9D8B030D-6E8A-4147-A177-3AD203B41FA5}">
                      <a16:colId xmlns="" xmlns:a16="http://schemas.microsoft.com/office/drawing/2014/main" val="1539236502"/>
                    </a:ext>
                  </a:extLst>
                </a:gridCol>
                <a:gridCol w="1485789">
                  <a:extLst>
                    <a:ext uri="{9D8B030D-6E8A-4147-A177-3AD203B41FA5}">
                      <a16:colId xmlns="" xmlns:a16="http://schemas.microsoft.com/office/drawing/2014/main" val="2613441572"/>
                    </a:ext>
                  </a:extLst>
                </a:gridCol>
                <a:gridCol w="1485789">
                  <a:extLst>
                    <a:ext uri="{9D8B030D-6E8A-4147-A177-3AD203B41FA5}">
                      <a16:colId xmlns="" xmlns:a16="http://schemas.microsoft.com/office/drawing/2014/main" val="3408224156"/>
                    </a:ext>
                  </a:extLst>
                </a:gridCol>
              </a:tblGrid>
              <a:tr h="812266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pt-BR" sz="2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Alvos </a:t>
                      </a:r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Registados pelos ASC </a:t>
                      </a:r>
                      <a:r>
                        <a:rPr lang="pt-BR" sz="2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por</a:t>
                      </a:r>
                      <a:r>
                        <a:rPr lang="pt-BR" sz="20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Dezembro </a:t>
                      </a:r>
                      <a:r>
                        <a:rPr lang="pt-BR" sz="2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8451754"/>
                  </a:ext>
                </a:extLst>
              </a:tr>
              <a:tr h="846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r>
                        <a:rPr lang="en-US" sz="1800" b="1" i="0" u="none" strike="noStrike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Vacinados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6 -11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12- 23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24- 59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5 - 14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8848654"/>
                  </a:ext>
                </a:extLst>
              </a:tr>
              <a:tr h="43345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5638281"/>
                  </a:ext>
                </a:extLst>
              </a:tr>
              <a:tr h="43345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0156967"/>
                  </a:ext>
                </a:extLst>
              </a:tr>
              <a:tr h="43345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069501"/>
                  </a:ext>
                </a:extLst>
              </a:tr>
              <a:tr h="43345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2413092"/>
                  </a:ext>
                </a:extLst>
              </a:tr>
              <a:tr h="43345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9326604"/>
                  </a:ext>
                </a:extLst>
              </a:tr>
              <a:tr h="43345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17784105"/>
                  </a:ext>
                </a:extLst>
              </a:tr>
              <a:tr h="43345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5282034"/>
                  </a:ext>
                </a:extLst>
              </a:tr>
              <a:tr h="43345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9990574"/>
                  </a:ext>
                </a:extLst>
              </a:tr>
              <a:tr h="43345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571026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=""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E5CB8289-7CE7-84F4-4AE9-B7DECBE08105}"/>
              </a:ext>
            </a:extLst>
          </p:cNvPr>
          <p:cNvSpPr/>
          <p:nvPr/>
        </p:nvSpPr>
        <p:spPr>
          <a:xfrm>
            <a:off x="2810577" y="5775158"/>
            <a:ext cx="5124383" cy="1032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OBS: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06A6F6-99CC-13C6-C231-3F8C7174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7" y="96253"/>
            <a:ext cx="11239882" cy="5201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Tabela: 3 Cobertura Vacinal dos Alvos Esperados e Registados por </a:t>
            </a:r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ASC e por A.S, Dezembro 2024</a:t>
            </a:r>
            <a:endParaRPr lang="pt-P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0FA1AFBE-EC6B-692A-072D-6303E7BBE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08975"/>
              </p:ext>
            </p:extLst>
          </p:nvPr>
        </p:nvGraphicFramePr>
        <p:xfrm>
          <a:off x="167148" y="670388"/>
          <a:ext cx="11852028" cy="5602592"/>
        </p:xfrm>
        <a:graphic>
          <a:graphicData uri="http://schemas.openxmlformats.org/drawingml/2006/table">
            <a:tbl>
              <a:tblPr/>
              <a:tblGrid>
                <a:gridCol w="2091534">
                  <a:extLst>
                    <a:ext uri="{9D8B030D-6E8A-4147-A177-3AD203B41FA5}">
                      <a16:colId xmlns="" xmlns:a16="http://schemas.microsoft.com/office/drawing/2014/main" val="2767777658"/>
                    </a:ext>
                  </a:extLst>
                </a:gridCol>
                <a:gridCol w="1969807">
                  <a:extLst>
                    <a:ext uri="{9D8B030D-6E8A-4147-A177-3AD203B41FA5}">
                      <a16:colId xmlns="" xmlns:a16="http://schemas.microsoft.com/office/drawing/2014/main" val="4183340767"/>
                    </a:ext>
                  </a:extLst>
                </a:gridCol>
                <a:gridCol w="1900651">
                  <a:extLst>
                    <a:ext uri="{9D8B030D-6E8A-4147-A177-3AD203B41FA5}">
                      <a16:colId xmlns="" xmlns:a16="http://schemas.microsoft.com/office/drawing/2014/main" val="1100525298"/>
                    </a:ext>
                  </a:extLst>
                </a:gridCol>
                <a:gridCol w="1900650">
                  <a:extLst>
                    <a:ext uri="{9D8B030D-6E8A-4147-A177-3AD203B41FA5}">
                      <a16:colId xmlns="" xmlns:a16="http://schemas.microsoft.com/office/drawing/2014/main" val="1721969649"/>
                    </a:ext>
                  </a:extLst>
                </a:gridCol>
                <a:gridCol w="1851154">
                  <a:extLst>
                    <a:ext uri="{9D8B030D-6E8A-4147-A177-3AD203B41FA5}">
                      <a16:colId xmlns="" xmlns:a16="http://schemas.microsoft.com/office/drawing/2014/main" val="1886925729"/>
                    </a:ext>
                  </a:extLst>
                </a:gridCol>
                <a:gridCol w="2138232">
                  <a:extLst>
                    <a:ext uri="{9D8B030D-6E8A-4147-A177-3AD203B41FA5}">
                      <a16:colId xmlns="" xmlns:a16="http://schemas.microsoft.com/office/drawing/2014/main" val="1328416308"/>
                    </a:ext>
                  </a:extLst>
                </a:gridCol>
              </a:tblGrid>
              <a:tr h="4660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Pop.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Estimado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 Rubeola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0487372"/>
                  </a:ext>
                </a:extLst>
              </a:tr>
              <a:tr h="9418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Vacinados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(ASC)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6826853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6952054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167,5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2710794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4857489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93,3</a:t>
                      </a:r>
                      <a:endParaRPr lang="en-US" sz="1600" b="0" i="0" u="none" strike="noStrike" dirty="0">
                        <a:solidFill>
                          <a:srgbClr val="54823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1621671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221,8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3617382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3919441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235,9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1367841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152,8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4317627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29873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2893296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B23E0BF4-306F-D90B-715F-DDF33EB7C500}"/>
              </a:ext>
            </a:extLst>
          </p:cNvPr>
          <p:cNvSpPr/>
          <p:nvPr/>
        </p:nvSpPr>
        <p:spPr>
          <a:xfrm>
            <a:off x="406686" y="6349428"/>
            <a:ext cx="7925656" cy="390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OBS: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863F0DD1-DFCC-2490-B8D4-73C6DC2C3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98194"/>
              </p:ext>
            </p:extLst>
          </p:nvPr>
        </p:nvGraphicFramePr>
        <p:xfrm>
          <a:off x="256541" y="99847"/>
          <a:ext cx="11376136" cy="4660688"/>
        </p:xfrm>
        <a:graphic>
          <a:graphicData uri="http://schemas.openxmlformats.org/drawingml/2006/table">
            <a:tbl>
              <a:tblPr/>
              <a:tblGrid>
                <a:gridCol w="1578193">
                  <a:extLst>
                    <a:ext uri="{9D8B030D-6E8A-4147-A177-3AD203B41FA5}">
                      <a16:colId xmlns="" xmlns:a16="http://schemas.microsoft.com/office/drawing/2014/main" val="270920240"/>
                    </a:ext>
                  </a:extLst>
                </a:gridCol>
                <a:gridCol w="1410409">
                  <a:extLst>
                    <a:ext uri="{9D8B030D-6E8A-4147-A177-3AD203B41FA5}">
                      <a16:colId xmlns="" xmlns:a16="http://schemas.microsoft.com/office/drawing/2014/main" val="3432100841"/>
                    </a:ext>
                  </a:extLst>
                </a:gridCol>
                <a:gridCol w="1219910">
                  <a:extLst>
                    <a:ext uri="{9D8B030D-6E8A-4147-A177-3AD203B41FA5}">
                      <a16:colId xmlns="" xmlns:a16="http://schemas.microsoft.com/office/drawing/2014/main" val="1735076074"/>
                    </a:ext>
                  </a:extLst>
                </a:gridCol>
                <a:gridCol w="1578193">
                  <a:extLst>
                    <a:ext uri="{9D8B030D-6E8A-4147-A177-3AD203B41FA5}">
                      <a16:colId xmlns="" xmlns:a16="http://schemas.microsoft.com/office/drawing/2014/main" val="3345705519"/>
                    </a:ext>
                  </a:extLst>
                </a:gridCol>
                <a:gridCol w="1578193">
                  <a:extLst>
                    <a:ext uri="{9D8B030D-6E8A-4147-A177-3AD203B41FA5}">
                      <a16:colId xmlns="" xmlns:a16="http://schemas.microsoft.com/office/drawing/2014/main" val="1302004808"/>
                    </a:ext>
                  </a:extLst>
                </a:gridCol>
                <a:gridCol w="2005619">
                  <a:extLst>
                    <a:ext uri="{9D8B030D-6E8A-4147-A177-3AD203B41FA5}">
                      <a16:colId xmlns="" xmlns:a16="http://schemas.microsoft.com/office/drawing/2014/main" val="2892054671"/>
                    </a:ext>
                  </a:extLst>
                </a:gridCol>
                <a:gridCol w="20056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5061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: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Recusa e  Casos 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Doenças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munopreveniveis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otificados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Visitas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Agregados Familiares por A.S,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 2024</a:t>
                      </a:r>
                      <a:endParaRPr lang="pt-B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 Dose Identificado </a:t>
                      </a:r>
                      <a:endParaRPr lang="pt-BR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4840561"/>
                  </a:ext>
                </a:extLst>
              </a:tr>
              <a:tr h="5111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F.AMARELA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2648502"/>
                  </a:ext>
                </a:extLst>
              </a:tr>
              <a:tr h="34432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7061689"/>
                  </a:ext>
                </a:extLst>
              </a:tr>
              <a:tr h="34432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4162759"/>
                  </a:ext>
                </a:extLst>
              </a:tr>
              <a:tr h="34432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9557337"/>
                  </a:ext>
                </a:extLst>
              </a:tr>
              <a:tr h="34432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443847"/>
                  </a:ext>
                </a:extLst>
              </a:tr>
              <a:tr h="34432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7048670"/>
                  </a:ext>
                </a:extLst>
              </a:tr>
              <a:tr h="34432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597179"/>
                  </a:ext>
                </a:extLst>
              </a:tr>
              <a:tr h="34432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7723011"/>
                  </a:ext>
                </a:extLst>
              </a:tr>
              <a:tr h="34432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3521222"/>
                  </a:ext>
                </a:extLst>
              </a:tr>
              <a:tr h="34432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388012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38F16D7-38BC-FF8E-E555-4EFAD31C1753}"/>
              </a:ext>
            </a:extLst>
          </p:cNvPr>
          <p:cNvSpPr/>
          <p:nvPr/>
        </p:nvSpPr>
        <p:spPr>
          <a:xfrm>
            <a:off x="285751" y="4836160"/>
            <a:ext cx="5734049" cy="1921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Visitas Realizadas por Tipos de Supervisor: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1- Supervisor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A.S=11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2- Supervisor Regional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=03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3- Supervisor Nacional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=02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Parceiros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3767" y="0"/>
            <a:ext cx="11290435" cy="962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Grafico:1 Fonte ou Canais de Informação Sobre a Campanha Nacional Integrada de Vacinaçao Sarampo e Rubéola, Suplementação </a:t>
            </a:r>
            <a:r>
              <a:rPr lang="pt-P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Albendazol, Dezembro-2024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083313"/>
              </p:ext>
            </p:extLst>
          </p:nvPr>
        </p:nvGraphicFramePr>
        <p:xfrm>
          <a:off x="176980" y="1170039"/>
          <a:ext cx="11946193" cy="507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50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39A096-5597-F5B1-F11C-532C5E12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1709738"/>
            <a:ext cx="10515600" cy="28527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Sarampo e Rubéola</a:t>
            </a:r>
            <a:b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19580"/>
              </p:ext>
            </p:extLst>
          </p:nvPr>
        </p:nvGraphicFramePr>
        <p:xfrm>
          <a:off x="147487" y="105157"/>
          <a:ext cx="11854012" cy="6128492"/>
        </p:xfrm>
        <a:graphic>
          <a:graphicData uri="http://schemas.openxmlformats.org/drawingml/2006/table">
            <a:tbl>
              <a:tblPr/>
              <a:tblGrid>
                <a:gridCol w="1576286">
                  <a:extLst>
                    <a:ext uri="{9D8B030D-6E8A-4147-A177-3AD203B41FA5}">
                      <a16:colId xmlns="" xmlns:a16="http://schemas.microsoft.com/office/drawing/2014/main" val="4027187683"/>
                    </a:ext>
                  </a:extLst>
                </a:gridCol>
                <a:gridCol w="862110">
                  <a:extLst>
                    <a:ext uri="{9D8B030D-6E8A-4147-A177-3AD203B41FA5}">
                      <a16:colId xmlns="" xmlns:a16="http://schemas.microsoft.com/office/drawing/2014/main" val="2241509271"/>
                    </a:ext>
                  </a:extLst>
                </a:gridCol>
                <a:gridCol w="749618">
                  <a:extLst>
                    <a:ext uri="{9D8B030D-6E8A-4147-A177-3AD203B41FA5}">
                      <a16:colId xmlns="" xmlns:a16="http://schemas.microsoft.com/office/drawing/2014/main" val="1080792578"/>
                    </a:ext>
                  </a:extLst>
                </a:gridCol>
                <a:gridCol w="972866">
                  <a:extLst>
                    <a:ext uri="{9D8B030D-6E8A-4147-A177-3AD203B41FA5}">
                      <a16:colId xmlns="" xmlns:a16="http://schemas.microsoft.com/office/drawing/2014/main" val="1539236502"/>
                    </a:ext>
                  </a:extLst>
                </a:gridCol>
                <a:gridCol w="972866">
                  <a:extLst>
                    <a:ext uri="{9D8B030D-6E8A-4147-A177-3AD203B41FA5}">
                      <a16:colId xmlns="" xmlns:a16="http://schemas.microsoft.com/office/drawing/2014/main" val="2613441572"/>
                    </a:ext>
                  </a:extLst>
                </a:gridCol>
                <a:gridCol w="972866">
                  <a:extLst>
                    <a:ext uri="{9D8B030D-6E8A-4147-A177-3AD203B41FA5}">
                      <a16:colId xmlns="" xmlns:a16="http://schemas.microsoft.com/office/drawing/2014/main" val="1482194000"/>
                    </a:ext>
                  </a:extLst>
                </a:gridCol>
                <a:gridCol w="957900">
                  <a:extLst>
                    <a:ext uri="{9D8B030D-6E8A-4147-A177-3AD203B41FA5}">
                      <a16:colId xmlns="" xmlns:a16="http://schemas.microsoft.com/office/drawing/2014/main" val="3713654323"/>
                    </a:ext>
                  </a:extLst>
                </a:gridCol>
                <a:gridCol w="957900">
                  <a:extLst>
                    <a:ext uri="{9D8B030D-6E8A-4147-A177-3AD203B41FA5}">
                      <a16:colId xmlns="" xmlns:a16="http://schemas.microsoft.com/office/drawing/2014/main" val="3314360797"/>
                    </a:ext>
                  </a:extLst>
                </a:gridCol>
                <a:gridCol w="9579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579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579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9579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847094"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Tabela:5 Número de Crianças Vacinadas Sarampo e </a:t>
                      </a:r>
                      <a:r>
                        <a:rPr lang="pt-BR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Rubiola </a:t>
                      </a:r>
                      <a:r>
                        <a:rPr lang="pt-BR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 por Faixa Etária  e Sexo por</a:t>
                      </a:r>
                      <a:r>
                        <a:rPr lang="pt-BR" sz="16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Area Sanitaria</a:t>
                      </a:r>
                      <a:r>
                        <a:rPr lang="pt-BR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, Dezembro  2024</a:t>
                      </a:r>
                    </a:p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8451754"/>
                  </a:ext>
                </a:extLst>
              </a:tr>
              <a:tr h="7609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600" b="1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– 23 Meses</a:t>
                      </a:r>
                      <a:endParaRPr lang="en-US" sz="1600" b="1" i="0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24-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59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–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14 Anos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9-Meses a 14 Anos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0364302"/>
                  </a:ext>
                </a:extLst>
              </a:tr>
              <a:tr h="452047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3257376"/>
                  </a:ext>
                </a:extLst>
              </a:tr>
              <a:tr h="452047">
                <a:tc>
                  <a:txBody>
                    <a:bodyPr/>
                    <a:lstStyle/>
                    <a:p>
                      <a:r>
                        <a:rPr lang="pt-PT" dirty="0" smtClean="0"/>
                        <a:t>Bijimita</a:t>
                      </a:r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5638281"/>
                  </a:ext>
                </a:extLst>
              </a:tr>
              <a:tr h="452047">
                <a:tc>
                  <a:txBody>
                    <a:bodyPr/>
                    <a:lstStyle/>
                    <a:p>
                      <a:r>
                        <a:rPr lang="pt-PT" dirty="0" smtClean="0"/>
                        <a:t>Cumura</a:t>
                      </a:r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0156967"/>
                  </a:ext>
                </a:extLst>
              </a:tr>
              <a:tr h="452047">
                <a:tc>
                  <a:txBody>
                    <a:bodyPr/>
                    <a:lstStyle/>
                    <a:p>
                      <a:r>
                        <a:rPr lang="pt-PT" dirty="0" smtClean="0"/>
                        <a:t>Dorse</a:t>
                      </a:r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69501"/>
                  </a:ext>
                </a:extLst>
              </a:tr>
              <a:tr h="452047">
                <a:tc>
                  <a:txBody>
                    <a:bodyPr/>
                    <a:lstStyle/>
                    <a:p>
                      <a:r>
                        <a:rPr lang="pt-PT" dirty="0" smtClean="0"/>
                        <a:t>Ilonde</a:t>
                      </a:r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2413092"/>
                  </a:ext>
                </a:extLst>
              </a:tr>
              <a:tr h="452047">
                <a:tc>
                  <a:txBody>
                    <a:bodyPr/>
                    <a:lstStyle/>
                    <a:p>
                      <a:r>
                        <a:rPr lang="pt-PT" dirty="0" smtClean="0"/>
                        <a:t>Ondame</a:t>
                      </a:r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326604"/>
                  </a:ext>
                </a:extLst>
              </a:tr>
              <a:tr h="452047">
                <a:tc>
                  <a:txBody>
                    <a:bodyPr/>
                    <a:lstStyle/>
                    <a:p>
                      <a:r>
                        <a:rPr lang="pt-PT" dirty="0" smtClean="0"/>
                        <a:t>Prabis</a:t>
                      </a:r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7784105"/>
                  </a:ext>
                </a:extLst>
              </a:tr>
              <a:tr h="452047">
                <a:tc>
                  <a:txBody>
                    <a:bodyPr/>
                    <a:lstStyle/>
                    <a:p>
                      <a:r>
                        <a:rPr lang="pt-PT" dirty="0" smtClean="0"/>
                        <a:t>Quinhamel</a:t>
                      </a:r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5282034"/>
                  </a:ext>
                </a:extLst>
              </a:tr>
              <a:tr h="452047">
                <a:tc>
                  <a:txBody>
                    <a:bodyPr/>
                    <a:lstStyle/>
                    <a:p>
                      <a:r>
                        <a:rPr lang="pt-PT" dirty="0" smtClean="0"/>
                        <a:t>Safim</a:t>
                      </a:r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1341452"/>
                  </a:ext>
                </a:extLst>
              </a:tr>
              <a:tr h="452047">
                <a:tc>
                  <a:txBody>
                    <a:bodyPr/>
                    <a:lstStyle/>
                    <a:p>
                      <a:r>
                        <a:rPr lang="pt-PT" dirty="0" smtClean="0"/>
                        <a:t>Regiao</a:t>
                      </a:r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571026"/>
                  </a:ext>
                </a:extLst>
              </a:tr>
            </a:tbl>
          </a:graphicData>
        </a:graphic>
      </p:graphicFrame>
      <p:sp>
        <p:nvSpPr>
          <p:cNvPr id="4" name="Oval 4">
            <a:extLst>
              <a:ext uri="{FF2B5EF4-FFF2-40B4-BE49-F238E27FC236}">
                <a16:creationId xmlns=""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=""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D97162-EAE6-734B-E25D-DB111DAB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8" y="149225"/>
            <a:ext cx="11721192" cy="5207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2: Cobertura Vacinal,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Sarampo Rubeola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Sanitaria, Dezembro -2024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F2101EE9-88B8-6DBF-A79C-01469BE24B5E}"/>
              </a:ext>
            </a:extLst>
          </p:cNvPr>
          <p:cNvSpPr/>
          <p:nvPr/>
        </p:nvSpPr>
        <p:spPr>
          <a:xfrm>
            <a:off x="7191376" y="669925"/>
            <a:ext cx="4676774" cy="447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Cobertura=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vac/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esperado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100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3EE2BC74-3D92-2492-0D7C-E1E025A6ED02}"/>
              </a:ext>
            </a:extLst>
          </p:cNvPr>
          <p:cNvSpPr/>
          <p:nvPr/>
        </p:nvSpPr>
        <p:spPr>
          <a:xfrm>
            <a:off x="9725025" y="5780088"/>
            <a:ext cx="2143125" cy="560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Biombo:96 %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3">
            <a:extLst>
              <a:ext uri="{FF2B5EF4-FFF2-40B4-BE49-F238E27FC236}">
                <a16:creationId xmlns="" xmlns:a16="http://schemas.microsoft.com/office/drawing/2014/main" id="{B4F77FE6-D139-06AF-0C83-BC257CA5B542}"/>
              </a:ext>
            </a:extLst>
          </p:cNvPr>
          <p:cNvSpPr/>
          <p:nvPr/>
        </p:nvSpPr>
        <p:spPr>
          <a:xfrm>
            <a:off x="374904" y="6340474"/>
            <a:ext cx="2345994" cy="41237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715711"/>
              </p:ext>
            </p:extLst>
          </p:nvPr>
        </p:nvGraphicFramePr>
        <p:xfrm>
          <a:off x="146958" y="1117601"/>
          <a:ext cx="11966384" cy="466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3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BFA456-9E1F-6A6D-FE47-C6CF8A46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307975"/>
            <a:ext cx="11201400" cy="6064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3: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Vicinal Sarampo Rubeola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Por Sexo,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Sanitaria Dezembro -2024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="" xmlns:a16="http://schemas.microsoft.com/office/drawing/2014/main" id="{C56B2E13-49B7-1307-8BDE-D9B42B55E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322415"/>
              </p:ext>
            </p:extLst>
          </p:nvPr>
        </p:nvGraphicFramePr>
        <p:xfrm>
          <a:off x="142875" y="914400"/>
          <a:ext cx="11782425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952404"/>
              </p:ext>
            </p:extLst>
          </p:nvPr>
        </p:nvGraphicFramePr>
        <p:xfrm>
          <a:off x="142875" y="1055802"/>
          <a:ext cx="11932861" cy="469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68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6419BB-BABB-8AB0-247C-A9448448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69851"/>
            <a:ext cx="5729839" cy="71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Plano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de Apresentação</a:t>
            </a:r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D7C45A83-197D-38F9-80F5-AC42B8E229EA}"/>
              </a:ext>
            </a:extLst>
          </p:cNvPr>
          <p:cNvSpPr/>
          <p:nvPr/>
        </p:nvSpPr>
        <p:spPr>
          <a:xfrm>
            <a:off x="402043" y="940673"/>
            <a:ext cx="116102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Contexto e 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Justificação;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Estratégias utilizada (Fixa, Avançada e Móvel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Comunicação;</a:t>
            </a:r>
            <a:endParaRPr lang="pt-PT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 Sarampo e Rubéola;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Vigilancia MAPI;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Categorização 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Região e Áreas Sanitária;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Logística;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Constrangimento;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fortes;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a melhorar;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Recomendações.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140255"/>
            <a:ext cx="11525697" cy="5046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Tabela:6 MAPI </a:t>
            </a:r>
            <a:r>
              <a:rPr lang="pt-P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otificados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A. Sanitaria Dezembro -</a:t>
            </a:r>
            <a:r>
              <a:rPr lang="pt-P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(I)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3">
            <a:extLst>
              <a:ext uri="{FF2B5EF4-FFF2-40B4-BE49-F238E27FC236}">
                <a16:creationId xmlns=""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0" y="6583680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=""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85388"/>
              </p:ext>
            </p:extLst>
          </p:nvPr>
        </p:nvGraphicFramePr>
        <p:xfrm>
          <a:off x="273377" y="848417"/>
          <a:ext cx="11666990" cy="5542955"/>
        </p:xfrm>
        <a:graphic>
          <a:graphicData uri="http://schemas.openxmlformats.org/drawingml/2006/table">
            <a:tbl>
              <a:tblPr/>
              <a:tblGrid>
                <a:gridCol w="2588001">
                  <a:extLst>
                    <a:ext uri="{9D8B030D-6E8A-4147-A177-3AD203B41FA5}">
                      <a16:colId xmlns="" xmlns:a16="http://schemas.microsoft.com/office/drawing/2014/main" val="3311009788"/>
                    </a:ext>
                  </a:extLst>
                </a:gridCol>
                <a:gridCol w="1636735">
                  <a:extLst>
                    <a:ext uri="{9D8B030D-6E8A-4147-A177-3AD203B41FA5}">
                      <a16:colId xmlns="" xmlns:a16="http://schemas.microsoft.com/office/drawing/2014/main" val="1725890923"/>
                    </a:ext>
                  </a:extLst>
                </a:gridCol>
                <a:gridCol w="1846575">
                  <a:extLst>
                    <a:ext uri="{9D8B030D-6E8A-4147-A177-3AD203B41FA5}">
                      <a16:colId xmlns="" xmlns:a16="http://schemas.microsoft.com/office/drawing/2014/main" val="1497296434"/>
                    </a:ext>
                  </a:extLst>
                </a:gridCol>
                <a:gridCol w="1867558">
                  <a:extLst>
                    <a:ext uri="{9D8B030D-6E8A-4147-A177-3AD203B41FA5}">
                      <a16:colId xmlns="" xmlns:a16="http://schemas.microsoft.com/office/drawing/2014/main" val="243999209"/>
                    </a:ext>
                  </a:extLst>
                </a:gridCol>
                <a:gridCol w="1594769">
                  <a:extLst>
                    <a:ext uri="{9D8B030D-6E8A-4147-A177-3AD203B41FA5}">
                      <a16:colId xmlns="" xmlns:a16="http://schemas.microsoft.com/office/drawing/2014/main" val="1739390710"/>
                    </a:ext>
                  </a:extLst>
                </a:gridCol>
                <a:gridCol w="2133352">
                  <a:extLst>
                    <a:ext uri="{9D8B030D-6E8A-4147-A177-3AD203B41FA5}">
                      <a16:colId xmlns="" xmlns:a16="http://schemas.microsoft.com/office/drawing/2014/main" val="2826632995"/>
                    </a:ext>
                  </a:extLst>
                </a:gridCol>
              </a:tblGrid>
              <a:tr h="12791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Sanitárias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 Rubeola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Albendazol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S.R e Vit. A </a:t>
                      </a:r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Albendazol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2566101"/>
                  </a:ext>
                </a:extLst>
              </a:tr>
              <a:tr h="426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 Grave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 Grave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8013636"/>
                  </a:ext>
                </a:extLst>
              </a:tr>
              <a:tr h="426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4524652"/>
                  </a:ext>
                </a:extLst>
              </a:tr>
              <a:tr h="426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9433555"/>
                  </a:ext>
                </a:extLst>
              </a:tr>
              <a:tr h="426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8151498"/>
                  </a:ext>
                </a:extLst>
              </a:tr>
              <a:tr h="426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6228216"/>
                  </a:ext>
                </a:extLst>
              </a:tr>
              <a:tr h="426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3160248"/>
                  </a:ext>
                </a:extLst>
              </a:tr>
              <a:tr h="426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5714654"/>
                  </a:ext>
                </a:extLst>
              </a:tr>
              <a:tr h="426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7403055"/>
                  </a:ext>
                </a:extLst>
              </a:tr>
              <a:tr h="426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1701529"/>
                  </a:ext>
                </a:extLst>
              </a:tr>
              <a:tr h="426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7944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5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3" y="140256"/>
            <a:ext cx="11808673" cy="5046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Tabela:7 MAPI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Investigado </a:t>
            </a:r>
            <a:r>
              <a:rPr lang="pt-P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Sanitária, Dezembro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-2024 (II)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0455"/>
              </p:ext>
            </p:extLst>
          </p:nvPr>
        </p:nvGraphicFramePr>
        <p:xfrm>
          <a:off x="117988" y="793516"/>
          <a:ext cx="11902558" cy="5548289"/>
        </p:xfrm>
        <a:graphic>
          <a:graphicData uri="http://schemas.openxmlformats.org/drawingml/2006/table">
            <a:tbl>
              <a:tblPr/>
              <a:tblGrid>
                <a:gridCol w="2898076">
                  <a:extLst>
                    <a:ext uri="{9D8B030D-6E8A-4147-A177-3AD203B41FA5}">
                      <a16:colId xmlns="" xmlns:a16="http://schemas.microsoft.com/office/drawing/2014/main" val="2988195041"/>
                    </a:ext>
                  </a:extLst>
                </a:gridCol>
                <a:gridCol w="1812178">
                  <a:extLst>
                    <a:ext uri="{9D8B030D-6E8A-4147-A177-3AD203B41FA5}">
                      <a16:colId xmlns="" xmlns:a16="http://schemas.microsoft.com/office/drawing/2014/main" val="2020621752"/>
                    </a:ext>
                  </a:extLst>
                </a:gridCol>
                <a:gridCol w="1798076">
                  <a:extLst>
                    <a:ext uri="{9D8B030D-6E8A-4147-A177-3AD203B41FA5}">
                      <a16:colId xmlns="" xmlns:a16="http://schemas.microsoft.com/office/drawing/2014/main" val="2410869559"/>
                    </a:ext>
                  </a:extLst>
                </a:gridCol>
                <a:gridCol w="1798076">
                  <a:extLst>
                    <a:ext uri="{9D8B030D-6E8A-4147-A177-3AD203B41FA5}">
                      <a16:colId xmlns="" xmlns:a16="http://schemas.microsoft.com/office/drawing/2014/main" val="2743674056"/>
                    </a:ext>
                  </a:extLst>
                </a:gridCol>
                <a:gridCol w="1798076">
                  <a:extLst>
                    <a:ext uri="{9D8B030D-6E8A-4147-A177-3AD203B41FA5}">
                      <a16:colId xmlns="" xmlns:a16="http://schemas.microsoft.com/office/drawing/2014/main" val="1734210966"/>
                    </a:ext>
                  </a:extLst>
                </a:gridCol>
                <a:gridCol w="1798076">
                  <a:extLst>
                    <a:ext uri="{9D8B030D-6E8A-4147-A177-3AD203B41FA5}">
                      <a16:colId xmlns="" xmlns:a16="http://schemas.microsoft.com/office/drawing/2014/main" val="2002573355"/>
                    </a:ext>
                  </a:extLst>
                </a:gridCol>
              </a:tblGrid>
              <a:tr h="5960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Vit-A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0598329"/>
                  </a:ext>
                </a:extLst>
              </a:tr>
              <a:tr h="682294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0237455"/>
                  </a:ext>
                </a:extLst>
              </a:tr>
              <a:tr h="49252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7397809"/>
                  </a:ext>
                </a:extLst>
              </a:tr>
              <a:tr h="44526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4789449"/>
                  </a:ext>
                </a:extLst>
              </a:tr>
              <a:tr h="44526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7936411"/>
                  </a:ext>
                </a:extLst>
              </a:tr>
              <a:tr h="498794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4314883"/>
                  </a:ext>
                </a:extLst>
              </a:tr>
              <a:tr h="453000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9930300"/>
                  </a:ext>
                </a:extLst>
              </a:tr>
              <a:tr h="44526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8277927"/>
                  </a:ext>
                </a:extLst>
              </a:tr>
              <a:tr h="44526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2040798"/>
                  </a:ext>
                </a:extLst>
              </a:tr>
              <a:tr h="49692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5381249"/>
                  </a:ext>
                </a:extLst>
              </a:tr>
              <a:tr h="54763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8193366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=""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0" y="6583680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=""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="" xmlns:a16="http://schemas.microsoft.com/office/drawing/2014/main" id="{047464FD-9F45-E70D-0A7D-F588EE547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15940"/>
              </p:ext>
            </p:extLst>
          </p:nvPr>
        </p:nvGraphicFramePr>
        <p:xfrm>
          <a:off x="117987" y="-2"/>
          <a:ext cx="11855841" cy="5772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711">
                  <a:extLst>
                    <a:ext uri="{9D8B030D-6E8A-4147-A177-3AD203B41FA5}">
                      <a16:colId xmlns="" xmlns:a16="http://schemas.microsoft.com/office/drawing/2014/main" val="1748439192"/>
                    </a:ext>
                  </a:extLst>
                </a:gridCol>
                <a:gridCol w="2358279">
                  <a:extLst>
                    <a:ext uri="{9D8B030D-6E8A-4147-A177-3AD203B41FA5}">
                      <a16:colId xmlns="" xmlns:a16="http://schemas.microsoft.com/office/drawing/2014/main" val="1204419993"/>
                    </a:ext>
                  </a:extLst>
                </a:gridCol>
                <a:gridCol w="2291624">
                  <a:extLst>
                    <a:ext uri="{9D8B030D-6E8A-4147-A177-3AD203B41FA5}">
                      <a16:colId xmlns="" xmlns:a16="http://schemas.microsoft.com/office/drawing/2014/main" val="125742147"/>
                    </a:ext>
                  </a:extLst>
                </a:gridCol>
                <a:gridCol w="2263507">
                  <a:extLst>
                    <a:ext uri="{9D8B030D-6E8A-4147-A177-3AD203B41FA5}">
                      <a16:colId xmlns="" xmlns:a16="http://schemas.microsoft.com/office/drawing/2014/main" val="1567332791"/>
                    </a:ext>
                  </a:extLst>
                </a:gridCol>
                <a:gridCol w="2135720">
                  <a:extLst>
                    <a:ext uri="{9D8B030D-6E8A-4147-A177-3AD203B41FA5}">
                      <a16:colId xmlns="" xmlns:a16="http://schemas.microsoft.com/office/drawing/2014/main" val="3418138204"/>
                    </a:ext>
                  </a:extLst>
                </a:gridCol>
              </a:tblGrid>
              <a:tr h="1143931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Tabela:8 Categorização: Cobertura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Vicinal Sarampo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0236505"/>
                  </a:ext>
                </a:extLst>
              </a:tr>
              <a:tr h="52280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0 - 49 %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50 - 79 %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80 - 100 %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+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1404820"/>
                  </a:ext>
                </a:extLst>
              </a:tr>
              <a:tr h="45615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177373298"/>
                  </a:ext>
                </a:extLst>
              </a:tr>
              <a:tr h="45615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9094227"/>
                  </a:ext>
                </a:extLst>
              </a:tr>
              <a:tr h="45615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25209450"/>
                  </a:ext>
                </a:extLst>
              </a:tr>
              <a:tr h="45615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1095954"/>
                  </a:ext>
                </a:extLst>
              </a:tr>
              <a:tr h="45615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92191830"/>
                  </a:ext>
                </a:extLst>
              </a:tr>
              <a:tr h="45615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390334706"/>
                  </a:ext>
                </a:extLst>
              </a:tr>
              <a:tr h="45615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773096102"/>
                  </a:ext>
                </a:extLst>
              </a:tr>
              <a:tr h="45615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8874497"/>
                  </a:ext>
                </a:extLst>
              </a:tr>
              <a:tr h="456158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Região</a:t>
                      </a:r>
                      <a:endParaRPr lang="pt-PT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10771860"/>
                  </a:ext>
                </a:extLst>
              </a:tr>
            </a:tbl>
          </a:graphicData>
        </a:graphic>
      </p:graphicFrame>
      <p:sp>
        <p:nvSpPr>
          <p:cNvPr id="6" name="Oval 3">
            <a:extLst>
              <a:ext uri="{FF2B5EF4-FFF2-40B4-BE49-F238E27FC236}">
                <a16:creationId xmlns=""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=""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15627C99-C581-B1BF-8471-CDE99C7EEC5C}"/>
              </a:ext>
            </a:extLst>
          </p:cNvPr>
          <p:cNvSpPr/>
          <p:nvPr/>
        </p:nvSpPr>
        <p:spPr>
          <a:xfrm>
            <a:off x="2686099" y="5772150"/>
            <a:ext cx="4105225" cy="10001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0-49%=  </a:t>
            </a:r>
            <a:r>
              <a:rPr lang="pt-P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 =  %</a:t>
            </a:r>
            <a:endParaRPr lang="pt-P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50-79%=  </a:t>
            </a:r>
            <a:r>
              <a:rPr lang="pt-PT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   =  %</a:t>
            </a:r>
            <a:endParaRPr lang="pt-PT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80-100% </a:t>
            </a:r>
            <a:r>
              <a:rPr lang="pt-PT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/     =   %</a:t>
            </a:r>
            <a:endParaRPr lang="pt-PT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870" y="996044"/>
            <a:ext cx="11179629" cy="42127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Nutrição</a:t>
            </a:r>
            <a:endParaRPr lang="pt-PT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4684"/>
              </p:ext>
            </p:extLst>
          </p:nvPr>
        </p:nvGraphicFramePr>
        <p:xfrm>
          <a:off x="122548" y="207390"/>
          <a:ext cx="11915480" cy="5929454"/>
        </p:xfrm>
        <a:graphic>
          <a:graphicData uri="http://schemas.openxmlformats.org/drawingml/2006/table">
            <a:tbl>
              <a:tblPr/>
              <a:tblGrid>
                <a:gridCol w="1191548">
                  <a:extLst>
                    <a:ext uri="{9D8B030D-6E8A-4147-A177-3AD203B41FA5}">
                      <a16:colId xmlns="" xmlns:a16="http://schemas.microsoft.com/office/drawing/2014/main" val="3842626010"/>
                    </a:ext>
                  </a:extLst>
                </a:gridCol>
                <a:gridCol w="1191548">
                  <a:extLst>
                    <a:ext uri="{9D8B030D-6E8A-4147-A177-3AD203B41FA5}">
                      <a16:colId xmlns="" xmlns:a16="http://schemas.microsoft.com/office/drawing/2014/main" val="74704635"/>
                    </a:ext>
                  </a:extLst>
                </a:gridCol>
                <a:gridCol w="1191548">
                  <a:extLst>
                    <a:ext uri="{9D8B030D-6E8A-4147-A177-3AD203B41FA5}">
                      <a16:colId xmlns="" xmlns:a16="http://schemas.microsoft.com/office/drawing/2014/main" val="1826088313"/>
                    </a:ext>
                  </a:extLst>
                </a:gridCol>
                <a:gridCol w="1191548">
                  <a:extLst>
                    <a:ext uri="{9D8B030D-6E8A-4147-A177-3AD203B41FA5}">
                      <a16:colId xmlns="" xmlns:a16="http://schemas.microsoft.com/office/drawing/2014/main" val="3791033095"/>
                    </a:ext>
                  </a:extLst>
                </a:gridCol>
                <a:gridCol w="1191548">
                  <a:extLst>
                    <a:ext uri="{9D8B030D-6E8A-4147-A177-3AD203B41FA5}">
                      <a16:colId xmlns="" xmlns:a16="http://schemas.microsoft.com/office/drawing/2014/main" val="3360925673"/>
                    </a:ext>
                  </a:extLst>
                </a:gridCol>
                <a:gridCol w="1191548">
                  <a:extLst>
                    <a:ext uri="{9D8B030D-6E8A-4147-A177-3AD203B41FA5}">
                      <a16:colId xmlns="" xmlns:a16="http://schemas.microsoft.com/office/drawing/2014/main" val="949008981"/>
                    </a:ext>
                  </a:extLst>
                </a:gridCol>
                <a:gridCol w="1191548">
                  <a:extLst>
                    <a:ext uri="{9D8B030D-6E8A-4147-A177-3AD203B41FA5}">
                      <a16:colId xmlns="" xmlns:a16="http://schemas.microsoft.com/office/drawing/2014/main" val="3611049652"/>
                    </a:ext>
                  </a:extLst>
                </a:gridCol>
                <a:gridCol w="1191548">
                  <a:extLst>
                    <a:ext uri="{9D8B030D-6E8A-4147-A177-3AD203B41FA5}">
                      <a16:colId xmlns="" xmlns:a16="http://schemas.microsoft.com/office/drawing/2014/main" val="3440597053"/>
                    </a:ext>
                  </a:extLst>
                </a:gridCol>
                <a:gridCol w="1191548">
                  <a:extLst>
                    <a:ext uri="{9D8B030D-6E8A-4147-A177-3AD203B41FA5}">
                      <a16:colId xmlns="" xmlns:a16="http://schemas.microsoft.com/office/drawing/2014/main" val="3639075322"/>
                    </a:ext>
                  </a:extLst>
                </a:gridCol>
                <a:gridCol w="1191548">
                  <a:extLst>
                    <a:ext uri="{9D8B030D-6E8A-4147-A177-3AD203B41FA5}">
                      <a16:colId xmlns="" xmlns:a16="http://schemas.microsoft.com/office/drawing/2014/main" val="3170250428"/>
                    </a:ext>
                  </a:extLst>
                </a:gridCol>
              </a:tblGrid>
              <a:tr h="643762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Tabela:9 Número de Crianças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Suplimentada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Vit.A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Desparazitaçao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com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Albendazol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Faixa Etária  e Sexo por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A.Sanitaria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Dezembro 2024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9109553"/>
                  </a:ext>
                </a:extLst>
              </a:tr>
              <a:tr h="64376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ASanitaria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Vit.A 6 – 11 Meses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Vit.A 12 – 59  Meses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Albendazol 12- 59 Meses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6 a 59 meses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5412404"/>
                  </a:ext>
                </a:extLst>
              </a:tr>
              <a:tr h="429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4396654"/>
                  </a:ext>
                </a:extLst>
              </a:tr>
              <a:tr h="46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2779617"/>
                  </a:ext>
                </a:extLst>
              </a:tr>
              <a:tr h="46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5780148"/>
                  </a:ext>
                </a:extLst>
              </a:tr>
              <a:tr h="46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3845820"/>
                  </a:ext>
                </a:extLst>
              </a:tr>
              <a:tr h="46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9936012"/>
                  </a:ext>
                </a:extLst>
              </a:tr>
              <a:tr h="506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6413486"/>
                  </a:ext>
                </a:extLst>
              </a:tr>
              <a:tr h="46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0631363"/>
                  </a:ext>
                </a:extLst>
              </a:tr>
              <a:tr h="444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6991488"/>
                  </a:ext>
                </a:extLst>
              </a:tr>
              <a:tr h="46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5019137"/>
                  </a:ext>
                </a:extLst>
              </a:tr>
              <a:tr h="46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</a:p>
                  </a:txBody>
                  <a:tcPr marL="4343" marR="4343" marT="4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9624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1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5989" y="103695"/>
            <a:ext cx="11990894" cy="135839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4 Proporção das Crianças Suplementação </a:t>
            </a:r>
            <a:r>
              <a:rPr lang="pt-P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Vit.A</a:t>
            </a:r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6-11 meses  por </a:t>
            </a:r>
            <a:r>
              <a:rPr lang="pt-P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Dezembro- 2024</a:t>
            </a:r>
            <a:endParaRPr lang="pt-P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11714" y="972231"/>
            <a:ext cx="2656572" cy="62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% Regiao=59 </a:t>
            </a:r>
            <a:endParaRPr lang="pt-PT" dirty="0"/>
          </a:p>
        </p:txBody>
      </p:sp>
      <p:sp>
        <p:nvSpPr>
          <p:cNvPr id="6" name="Oval 3">
            <a:extLst>
              <a:ext uri="{FF2B5EF4-FFF2-40B4-BE49-F238E27FC236}">
                <a16:creationId xmlns=""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=""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571186"/>
              </p:ext>
            </p:extLst>
          </p:nvPr>
        </p:nvGraphicFramePr>
        <p:xfrm>
          <a:off x="65989" y="1597873"/>
          <a:ext cx="11990894" cy="453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136525"/>
            <a:ext cx="12085162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5 Proporção das Crianças Suplementada </a:t>
            </a:r>
            <a:r>
              <a:rPr lang="pt-P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 e Desparasitaçao com Albendazol por </a:t>
            </a:r>
            <a:r>
              <a:rPr lang="pt-P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Dezembro-2024 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12419" y="1004888"/>
            <a:ext cx="192505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% Região=79 </a:t>
            </a:r>
            <a:endParaRPr lang="pt-PT" dirty="0"/>
          </a:p>
        </p:txBody>
      </p:sp>
      <p:sp>
        <p:nvSpPr>
          <p:cNvPr id="6" name="Oval 3">
            <a:extLst>
              <a:ext uri="{FF2B5EF4-FFF2-40B4-BE49-F238E27FC236}">
                <a16:creationId xmlns=""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=""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815611"/>
              </p:ext>
            </p:extLst>
          </p:nvPr>
        </p:nvGraphicFramePr>
        <p:xfrm>
          <a:off x="84841" y="1536569"/>
          <a:ext cx="12000322" cy="473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7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0255" y="365126"/>
            <a:ext cx="11924907" cy="10228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 Proporção das Crianças Suplementada </a:t>
            </a:r>
            <a:r>
              <a:rPr lang="pt-P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 e Desparasitaçao com Albendazol por Sexo nas  A. Sanitária, Dezembro-2024 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855242" y="1068405"/>
            <a:ext cx="2338940" cy="500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smtClean="0"/>
              <a:t>% Região =79 </a:t>
            </a:r>
            <a:endParaRPr lang="pt-PT" dirty="0"/>
          </a:p>
        </p:txBody>
      </p:sp>
      <p:sp>
        <p:nvSpPr>
          <p:cNvPr id="6" name="Oval 3">
            <a:extLst>
              <a:ext uri="{FF2B5EF4-FFF2-40B4-BE49-F238E27FC236}">
                <a16:creationId xmlns=""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=""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800C707-021D-DE59-8218-B8B0B484CCC6}"/>
              </a:ext>
            </a:extLst>
          </p:cNvPr>
          <p:cNvSpPr/>
          <p:nvPr/>
        </p:nvSpPr>
        <p:spPr>
          <a:xfrm>
            <a:off x="3582186" y="5949724"/>
            <a:ext cx="3978111" cy="888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RESUMO REGIÃO:</a:t>
            </a:r>
          </a:p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Masculino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49%</a:t>
            </a:r>
          </a:p>
          <a:p>
            <a:pPr algn="l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Feminino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50 %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923844"/>
              </p:ext>
            </p:extLst>
          </p:nvPr>
        </p:nvGraphicFramePr>
        <p:xfrm>
          <a:off x="160255" y="1574275"/>
          <a:ext cx="11924908" cy="427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9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5DD335-78FB-4C93-0342-7C70D3330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40" y="1122362"/>
            <a:ext cx="10576560" cy="368331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 SIVE e Nutrição</a:t>
            </a:r>
            <a:b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040174"/>
              </p:ext>
            </p:extLst>
          </p:nvPr>
        </p:nvGraphicFramePr>
        <p:xfrm>
          <a:off x="157316" y="200025"/>
          <a:ext cx="11797261" cy="6181112"/>
        </p:xfrm>
        <a:graphic>
          <a:graphicData uri="http://schemas.openxmlformats.org/drawingml/2006/table">
            <a:tbl>
              <a:tblPr/>
              <a:tblGrid>
                <a:gridCol w="3932419">
                  <a:extLst>
                    <a:ext uri="{9D8B030D-6E8A-4147-A177-3AD203B41FA5}">
                      <a16:colId xmlns="" xmlns:a16="http://schemas.microsoft.com/office/drawing/2014/main" val="1333994831"/>
                    </a:ext>
                  </a:extLst>
                </a:gridCol>
                <a:gridCol w="2621614">
                  <a:extLst>
                    <a:ext uri="{9D8B030D-6E8A-4147-A177-3AD203B41FA5}">
                      <a16:colId xmlns="" xmlns:a16="http://schemas.microsoft.com/office/drawing/2014/main" val="3434746753"/>
                    </a:ext>
                  </a:extLst>
                </a:gridCol>
                <a:gridCol w="2621614">
                  <a:extLst>
                    <a:ext uri="{9D8B030D-6E8A-4147-A177-3AD203B41FA5}">
                      <a16:colId xmlns="" xmlns:a16="http://schemas.microsoft.com/office/drawing/2014/main" val="2598344459"/>
                    </a:ext>
                  </a:extLst>
                </a:gridCol>
                <a:gridCol w="2621614">
                  <a:extLst>
                    <a:ext uri="{9D8B030D-6E8A-4147-A177-3AD203B41FA5}">
                      <a16:colId xmlns="" xmlns:a16="http://schemas.microsoft.com/office/drawing/2014/main" val="3844708998"/>
                    </a:ext>
                  </a:extLst>
                </a:gridCol>
              </a:tblGrid>
              <a:tr h="99073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:10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Numero de Doses Recebidos, Utilizados e Stock area Sanitaria, Dezembro-2024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7074082"/>
                  </a:ext>
                </a:extLst>
              </a:tr>
              <a:tr h="34897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6503723"/>
                  </a:ext>
                </a:extLst>
              </a:tr>
              <a:tr h="502238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9820013"/>
                  </a:ext>
                </a:extLst>
              </a:tr>
              <a:tr h="417091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1780126"/>
                  </a:ext>
                </a:extLst>
              </a:tr>
              <a:tr h="465484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10490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620995"/>
                  </a:ext>
                </a:extLst>
              </a:tr>
              <a:tr h="5022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6068687"/>
                  </a:ext>
                </a:extLst>
              </a:tr>
              <a:tr h="5022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9907081"/>
                  </a:ext>
                </a:extLst>
              </a:tr>
              <a:tr h="5022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8901702"/>
                  </a:ext>
                </a:extLst>
              </a:tr>
              <a:tr h="5022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4969109"/>
                  </a:ext>
                </a:extLst>
              </a:tr>
              <a:tr h="5022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176752"/>
                  </a:ext>
                </a:extLst>
              </a:tr>
              <a:tr h="5022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11050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11050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2509108"/>
                  </a:ext>
                </a:extLst>
              </a:tr>
              <a:tr h="443156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130380"/>
                  </a:ext>
                </a:extLst>
              </a:tr>
            </a:tbl>
          </a:graphicData>
        </a:graphic>
      </p:graphicFrame>
      <p:sp>
        <p:nvSpPr>
          <p:cNvPr id="2" name="Oval 3">
            <a:extLst>
              <a:ext uri="{FF2B5EF4-FFF2-40B4-BE49-F238E27FC236}">
                <a16:creationId xmlns=""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=""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" y="178314"/>
            <a:ext cx="7374156" cy="81973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 Contexto e Justificativo </a:t>
            </a: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276F000-2016-84EF-249B-C53A49C8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2013374"/>
            <a:ext cx="11928474" cy="52313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campanha de vacinação contra o sarampo e a rubéola está planeada como parte da introdução da vacina combinada contra o sarampo e a rubéola na imunização de rotina. Como mencionado em secções anteriores, foi observado um aumento do número de casos de rubéola e o país seguirá as recomendações da OMS para introduzir a vacina combinada contra o sarampo e a rubéola, com o objetivo de controlar e, eventualmente, eliminar a rubéola e a síndrome da rubéola congénita.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457200" algn="l"/>
              </a:tabLs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81895"/>
              </p:ext>
            </p:extLst>
          </p:nvPr>
        </p:nvGraphicFramePr>
        <p:xfrm>
          <a:off x="226144" y="200025"/>
          <a:ext cx="11757308" cy="6083377"/>
        </p:xfrm>
        <a:graphic>
          <a:graphicData uri="http://schemas.openxmlformats.org/drawingml/2006/table">
            <a:tbl>
              <a:tblPr/>
              <a:tblGrid>
                <a:gridCol w="1455172">
                  <a:extLst>
                    <a:ext uri="{9D8B030D-6E8A-4147-A177-3AD203B41FA5}">
                      <a16:colId xmlns="" xmlns:a16="http://schemas.microsoft.com/office/drawing/2014/main" val="1333994831"/>
                    </a:ext>
                  </a:extLst>
                </a:gridCol>
                <a:gridCol w="1238865">
                  <a:extLst>
                    <a:ext uri="{9D8B030D-6E8A-4147-A177-3AD203B41FA5}">
                      <a16:colId xmlns="" xmlns:a16="http://schemas.microsoft.com/office/drawing/2014/main" val="3434746753"/>
                    </a:ext>
                  </a:extLst>
                </a:gridCol>
                <a:gridCol w="1258529">
                  <a:extLst>
                    <a:ext uri="{9D8B030D-6E8A-4147-A177-3AD203B41FA5}">
                      <a16:colId xmlns="" xmlns:a16="http://schemas.microsoft.com/office/drawing/2014/main" val="2598344459"/>
                    </a:ext>
                  </a:extLst>
                </a:gridCol>
                <a:gridCol w="1280290">
                  <a:extLst>
                    <a:ext uri="{9D8B030D-6E8A-4147-A177-3AD203B41FA5}">
                      <a16:colId xmlns="" xmlns:a16="http://schemas.microsoft.com/office/drawing/2014/main" val="3844708998"/>
                    </a:ext>
                  </a:extLst>
                </a:gridCol>
                <a:gridCol w="1255072">
                  <a:extLst>
                    <a:ext uri="{9D8B030D-6E8A-4147-A177-3AD203B41FA5}">
                      <a16:colId xmlns="" xmlns:a16="http://schemas.microsoft.com/office/drawing/2014/main" val="1984204475"/>
                    </a:ext>
                  </a:extLst>
                </a:gridCol>
                <a:gridCol w="1207167">
                  <a:extLst>
                    <a:ext uri="{9D8B030D-6E8A-4147-A177-3AD203B41FA5}">
                      <a16:colId xmlns="" xmlns:a16="http://schemas.microsoft.com/office/drawing/2014/main" val="985972210"/>
                    </a:ext>
                  </a:extLst>
                </a:gridCol>
                <a:gridCol w="871843">
                  <a:extLst>
                    <a:ext uri="{9D8B030D-6E8A-4147-A177-3AD203B41FA5}">
                      <a16:colId xmlns="" xmlns:a16="http://schemas.microsoft.com/office/drawing/2014/main" val="2732423736"/>
                    </a:ext>
                  </a:extLst>
                </a:gridCol>
                <a:gridCol w="130804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9670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8561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9538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:11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Gestao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Insumos por R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egiao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-2024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7074082"/>
                  </a:ext>
                </a:extLst>
              </a:tr>
              <a:tr h="33506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0,5 ml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 de 5 ml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 de segurança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6503723"/>
                  </a:ext>
                </a:extLst>
              </a:tr>
              <a:tr h="635959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9820013"/>
                  </a:ext>
                </a:extLst>
              </a:tr>
              <a:tr h="442470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</a:p>
                    <a:p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1780126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10490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620995"/>
                  </a:ext>
                </a:extLst>
              </a:tr>
              <a:tr h="4817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6068687"/>
                  </a:ext>
                </a:extLst>
              </a:tr>
              <a:tr h="4817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9907081"/>
                  </a:ext>
                </a:extLst>
              </a:tr>
              <a:tr h="4817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8901702"/>
                  </a:ext>
                </a:extLst>
              </a:tr>
              <a:tr h="4817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4969109"/>
                  </a:ext>
                </a:extLst>
              </a:tr>
              <a:tr h="4817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176752"/>
                  </a:ext>
                </a:extLst>
              </a:tr>
              <a:tr h="481738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11050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11050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2509108"/>
                  </a:ext>
                </a:extLst>
              </a:tr>
              <a:tr h="42506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130380"/>
                  </a:ext>
                </a:extLst>
              </a:tr>
            </a:tbl>
          </a:graphicData>
        </a:graphic>
      </p:graphicFrame>
      <p:sp>
        <p:nvSpPr>
          <p:cNvPr id="2" name="Oval 3">
            <a:extLst>
              <a:ext uri="{FF2B5EF4-FFF2-40B4-BE49-F238E27FC236}">
                <a16:creationId xmlns=""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=""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6151EA85-4B4E-9167-E553-1AC5CB6B3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63118"/>
              </p:ext>
            </p:extLst>
          </p:nvPr>
        </p:nvGraphicFramePr>
        <p:xfrm>
          <a:off x="98324" y="88490"/>
          <a:ext cx="11718772" cy="6154995"/>
        </p:xfrm>
        <a:graphic>
          <a:graphicData uri="http://schemas.openxmlformats.org/drawingml/2006/table">
            <a:tbl>
              <a:tblPr firstRow="1" bandRow="1"/>
              <a:tblGrid>
                <a:gridCol w="5445460">
                  <a:extLst>
                    <a:ext uri="{9D8B030D-6E8A-4147-A177-3AD203B41FA5}">
                      <a16:colId xmlns="" xmlns:a16="http://schemas.microsoft.com/office/drawing/2014/main" val="1682973157"/>
                    </a:ext>
                  </a:extLst>
                </a:gridCol>
                <a:gridCol w="6273312">
                  <a:extLst>
                    <a:ext uri="{9D8B030D-6E8A-4147-A177-3AD203B41FA5}">
                      <a16:colId xmlns="" xmlns:a16="http://schemas.microsoft.com/office/drawing/2014/main" val="3441675351"/>
                    </a:ext>
                  </a:extLst>
                </a:gridCol>
              </a:tblGrid>
              <a:tr h="11263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Tabela:12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Perda de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VASR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Sanitária,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37222172"/>
                  </a:ext>
                </a:extLst>
              </a:tr>
              <a:tr h="6697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perda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8785011"/>
                  </a:ext>
                </a:extLst>
              </a:tr>
              <a:tr h="48432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8416500"/>
                  </a:ext>
                </a:extLst>
              </a:tr>
              <a:tr h="48432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0,81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5491587"/>
                  </a:ext>
                </a:extLst>
              </a:tr>
              <a:tr h="48432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0647843"/>
                  </a:ext>
                </a:extLst>
              </a:tr>
              <a:tr h="48432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1,45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2775644"/>
                  </a:ext>
                </a:extLst>
              </a:tr>
              <a:tr h="48432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1,36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4169959"/>
                  </a:ext>
                </a:extLst>
              </a:tr>
              <a:tr h="48432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1,26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4998898"/>
                  </a:ext>
                </a:extLst>
              </a:tr>
              <a:tr h="48432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1,34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6257285"/>
                  </a:ext>
                </a:extLst>
              </a:tr>
              <a:tr h="48432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6944751"/>
                  </a:ext>
                </a:extLst>
              </a:tr>
              <a:tr h="484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Regiao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686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26" y="174056"/>
            <a:ext cx="12005187" cy="7539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Tabela:13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Cadeia de Frio Funcionais e Não Funcionais/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Sanitaria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urante a Campanha, Dezembro-2024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65087"/>
              </p:ext>
            </p:extLst>
          </p:nvPr>
        </p:nvGraphicFramePr>
        <p:xfrm>
          <a:off x="68826" y="845571"/>
          <a:ext cx="12015019" cy="5319254"/>
        </p:xfrm>
        <a:graphic>
          <a:graphicData uri="http://schemas.openxmlformats.org/drawingml/2006/table">
            <a:tbl>
              <a:tblPr/>
              <a:tblGrid>
                <a:gridCol w="40353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4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052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8903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pt-BR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Não 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681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2681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2681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2681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2681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2681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2681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2681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890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2880" y="0"/>
            <a:ext cx="11810198" cy="59740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Tabela: 14 Stock dos Medicamentos (Vit.A 100, 200 e Albendazol 400 mg 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65915"/>
              </p:ext>
            </p:extLst>
          </p:nvPr>
        </p:nvGraphicFramePr>
        <p:xfrm>
          <a:off x="282796" y="669306"/>
          <a:ext cx="11710281" cy="5760926"/>
        </p:xfrm>
        <a:graphic>
          <a:graphicData uri="http://schemas.openxmlformats.org/drawingml/2006/table">
            <a:tbl>
              <a:tblPr/>
              <a:tblGrid>
                <a:gridCol w="1133049">
                  <a:extLst>
                    <a:ext uri="{9D8B030D-6E8A-4147-A177-3AD203B41FA5}">
                      <a16:colId xmlns="" xmlns:a16="http://schemas.microsoft.com/office/drawing/2014/main" val="2393370280"/>
                    </a:ext>
                  </a:extLst>
                </a:gridCol>
                <a:gridCol w="694268">
                  <a:extLst>
                    <a:ext uri="{9D8B030D-6E8A-4147-A177-3AD203B41FA5}">
                      <a16:colId xmlns="" xmlns:a16="http://schemas.microsoft.com/office/drawing/2014/main" val="537200730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4105750506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2437075437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2119943828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1628159658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1363796878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2038236210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942742604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3631070018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1405752700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3017032484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1931454886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194540629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4279486352"/>
                    </a:ext>
                  </a:extLst>
                </a:gridCol>
                <a:gridCol w="705926">
                  <a:extLst>
                    <a:ext uri="{9D8B030D-6E8A-4147-A177-3AD203B41FA5}">
                      <a16:colId xmlns="" xmlns:a16="http://schemas.microsoft.com/office/drawing/2014/main" val="4016072722"/>
                    </a:ext>
                  </a:extLst>
                </a:gridCol>
              </a:tblGrid>
              <a:tr h="5308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VIT.A 100.000 UI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VIT.A 200.000 UI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AIBENDAZOL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 mg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8047266"/>
                  </a:ext>
                </a:extLst>
              </a:tr>
              <a:tr h="5308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066346"/>
                  </a:ext>
                </a:extLst>
              </a:tr>
              <a:tr h="53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0597729"/>
                  </a:ext>
                </a:extLst>
              </a:tr>
              <a:tr h="53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9607119"/>
                  </a:ext>
                </a:extLst>
              </a:tr>
              <a:tr h="530877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109017"/>
                  </a:ext>
                </a:extLst>
              </a:tr>
              <a:tr h="530877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4699477"/>
                  </a:ext>
                </a:extLst>
              </a:tr>
              <a:tr h="53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5677505"/>
                  </a:ext>
                </a:extLst>
              </a:tr>
              <a:tr h="530877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8071416"/>
                  </a:ext>
                </a:extLst>
              </a:tr>
              <a:tr h="53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Qmel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08799652"/>
                  </a:ext>
                </a:extLst>
              </a:tr>
              <a:tr h="452156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3136401"/>
                  </a:ext>
                </a:extLst>
              </a:tr>
              <a:tr h="53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409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7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Tabela:15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Gestão de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Kits Durante a Campanha, Dezembro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MAPI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39531"/>
              </p:ext>
            </p:extLst>
          </p:nvPr>
        </p:nvGraphicFramePr>
        <p:xfrm>
          <a:off x="219075" y="745062"/>
          <a:ext cx="11810999" cy="5626865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894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557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Paracetamol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comp 500mg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3200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3130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Latato Ringer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500ml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Glucose 5%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pt-P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Soro Fisiológico 0,9%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pt-P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pt-P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Hidrocortisona Injetável 100ml /1g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64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pt-P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64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Adrenalina 2ml Injetável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32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pt-P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32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5ml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57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pt-P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57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10ml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63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pt-P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63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 22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pt-P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Cateter24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pt-P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Adesivo N’12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05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pt-P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05</a:t>
                      </a:r>
                      <a:endParaRPr lang="pt-PT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2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Tabela:16 Gestão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Kits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MAPI Durante a Campanha, Dezembro 2024(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28700"/>
              </p:ext>
            </p:extLst>
          </p:nvPr>
        </p:nvGraphicFramePr>
        <p:xfrm>
          <a:off x="132448" y="625179"/>
          <a:ext cx="11811000" cy="5362693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894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02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administração de soro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Luvas N’7,5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 u-</a:t>
                      </a:r>
                      <a:r>
                        <a:rPr lang="pt-PT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</a:t>
                      </a:r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PT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500mg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Diazepam injetável 2ml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Paracetamol 120mg Suspensão Xarope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Dobutamol injetável 100mg/ml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Salbutamol</a:t>
                      </a:r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100mg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Aparelho de Glicemia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Fita de aparelho de Glicemia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Esfigmomanometro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Estetoscopio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Oximetro</a:t>
                      </a:r>
                      <a:r>
                        <a:rPr lang="pt-P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pulso digital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39138"/>
              </p:ext>
            </p:extLst>
          </p:nvPr>
        </p:nvGraphicFramePr>
        <p:xfrm>
          <a:off x="88489" y="1278195"/>
          <a:ext cx="11769804" cy="5171765"/>
        </p:xfrm>
        <a:graphic>
          <a:graphicData uri="http://schemas.openxmlformats.org/drawingml/2006/table">
            <a:tbl>
              <a:tblPr/>
              <a:tblGrid>
                <a:gridCol w="2310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2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0309">
                  <a:extLst>
                    <a:ext uri="{9D8B030D-6E8A-4147-A177-3AD203B41FA5}">
                      <a16:colId xmlns="" xmlns:a16="http://schemas.microsoft.com/office/drawing/2014/main" val="3288294396"/>
                    </a:ext>
                  </a:extLst>
                </a:gridCol>
                <a:gridCol w="1573162">
                  <a:extLst>
                    <a:ext uri="{9D8B030D-6E8A-4147-A177-3AD203B41FA5}">
                      <a16:colId xmlns="" xmlns:a16="http://schemas.microsoft.com/office/drawing/2014/main" val="62372870"/>
                    </a:ext>
                  </a:extLst>
                </a:gridCol>
                <a:gridCol w="1553497">
                  <a:extLst>
                    <a:ext uri="{9D8B030D-6E8A-4147-A177-3AD203B41FA5}">
                      <a16:colId xmlns="" xmlns:a16="http://schemas.microsoft.com/office/drawing/2014/main" val="537055950"/>
                    </a:ext>
                  </a:extLst>
                </a:gridCol>
                <a:gridCol w="13371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229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4113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Viaturas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Motorizadas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Botes/Pirogas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3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267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67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67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57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67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267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267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267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2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91067"/>
            <a:ext cx="11928142" cy="9447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Tabela:17 Disponibilidade de Meios de Transportes por </a:t>
            </a:r>
            <a:r>
              <a:rPr lang="pt-PT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durante a Campanha Dezembro-2024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858" y="160409"/>
            <a:ext cx="11606170" cy="54444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Tabela:18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Combustivel e Lubrificante/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A.Sanitaria Sanitaria-2024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83111"/>
              </p:ext>
            </p:extLst>
          </p:nvPr>
        </p:nvGraphicFramePr>
        <p:xfrm>
          <a:off x="206476" y="838201"/>
          <a:ext cx="11692609" cy="5542934"/>
        </p:xfrm>
        <a:graphic>
          <a:graphicData uri="http://schemas.openxmlformats.org/drawingml/2006/table">
            <a:tbl>
              <a:tblPr/>
              <a:tblGrid>
                <a:gridCol w="2509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24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49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99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1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49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794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6441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Gasolina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77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28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28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28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28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628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r>
                        <a:rPr lang="pt-P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628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628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r>
                        <a:rPr lang="pt-P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6287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4444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2.430 </a:t>
                      </a:r>
                      <a:r>
                        <a:rPr lang="pt-P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2.430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945 litros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9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99" y="163773"/>
            <a:ext cx="11696699" cy="63632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Tabela:19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Credito de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Comunicação/Area Sanitaria-2024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A0792AFC-5938-EF1F-02E8-E98C80CCE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22021"/>
              </p:ext>
            </p:extLst>
          </p:nvPr>
        </p:nvGraphicFramePr>
        <p:xfrm>
          <a:off x="196646" y="845575"/>
          <a:ext cx="11683870" cy="5692876"/>
        </p:xfrm>
        <a:graphic>
          <a:graphicData uri="http://schemas.openxmlformats.org/drawingml/2006/table">
            <a:tbl>
              <a:tblPr/>
              <a:tblGrid>
                <a:gridCol w="4545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4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6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37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9538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Orange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74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 Orange/MTN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08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Bijimita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9.000</a:t>
                      </a:r>
                      <a:r>
                        <a:rPr lang="pt-P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08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Cumura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208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9.000</a:t>
                      </a:r>
                      <a:r>
                        <a:rPr lang="pt-P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208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Ilonde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9.000</a:t>
                      </a:r>
                      <a:r>
                        <a:rPr lang="pt-P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r>
                        <a:rPr lang="pt-P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208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Ondame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9.000</a:t>
                      </a:r>
                      <a:r>
                        <a:rPr lang="pt-P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208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Prabis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r>
                        <a:rPr lang="pt-P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208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Quinhamel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r>
                        <a:rPr lang="pt-P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208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Safim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2083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 XOF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3331"/>
            <a:ext cx="8793018" cy="549275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Constrangimentos 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606180"/>
              </p:ext>
            </p:extLst>
          </p:nvPr>
        </p:nvGraphicFramePr>
        <p:xfrm>
          <a:off x="1" y="556182"/>
          <a:ext cx="11915480" cy="622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90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05" y="168540"/>
            <a:ext cx="6949441" cy="5841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2. Contexto e Justificação (</a:t>
            </a:r>
            <a:r>
              <a:rPr lang="pt-P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32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00318" y="1155922"/>
            <a:ext cx="11461124" cy="530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90311" y="1840777"/>
            <a:ext cx="11681137" cy="53902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Guiné-Bissau registou a segunda maior incidência de rubéola a nível mundial nos últimos 12 meses, com 154 novos casos e uma incidência de 71.60 entre Junho e Novembro de 2023, de acordo com os números da OMS. Os casos de rubéola registados são a ponta do icebergue, visto que 50% dos casos são subclínicas (sem sintomas, embora possam ser confirmados através de teste).</a:t>
            </a:r>
          </a:p>
          <a:p>
            <a:pPr marL="342900" indent="-342900" algn="just">
              <a:lnSpc>
                <a:spcPct val="135000"/>
              </a:lnSpc>
              <a:tabLst>
                <a:tab pos="457200" algn="l"/>
              </a:tabLst>
            </a:pPr>
            <a:endParaRPr lang="pt-BR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013873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7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C70CBCD8-B0F8-8EDC-72E1-462F47600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467797"/>
              </p:ext>
            </p:extLst>
          </p:nvPr>
        </p:nvGraphicFramePr>
        <p:xfrm>
          <a:off x="0" y="120072"/>
          <a:ext cx="12481169" cy="673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8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052254"/>
              </p:ext>
            </p:extLst>
          </p:nvPr>
        </p:nvGraphicFramePr>
        <p:xfrm>
          <a:off x="0" y="571443"/>
          <a:ext cx="12192000" cy="670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8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3024"/>
            <a:ext cx="10515600" cy="549275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I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754515"/>
              </p:ext>
            </p:extLst>
          </p:nvPr>
        </p:nvGraphicFramePr>
        <p:xfrm>
          <a:off x="485774" y="622299"/>
          <a:ext cx="11706225" cy="623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72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3024"/>
            <a:ext cx="10515600" cy="305667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998431"/>
              </p:ext>
            </p:extLst>
          </p:nvPr>
        </p:nvGraphicFramePr>
        <p:xfrm>
          <a:off x="196644" y="788347"/>
          <a:ext cx="11759667" cy="597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/>
          <p:cNvSpPr/>
          <p:nvPr/>
        </p:nvSpPr>
        <p:spPr>
          <a:xfrm>
            <a:off x="820632" y="308216"/>
            <a:ext cx="271183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Nível Central:</a:t>
            </a:r>
          </a:p>
        </p:txBody>
      </p:sp>
    </p:spTree>
    <p:extLst>
      <p:ext uri="{BB962C8B-B14F-4D97-AF65-F5344CB8AC3E}">
        <p14:creationId xmlns:p14="http://schemas.microsoft.com/office/powerpoint/2010/main" val="6474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3024"/>
            <a:ext cx="10515600" cy="305667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  <a:endParaRPr 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467244"/>
              </p:ext>
            </p:extLst>
          </p:nvPr>
        </p:nvGraphicFramePr>
        <p:xfrm>
          <a:off x="333375" y="1394531"/>
          <a:ext cx="11632769" cy="459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/>
          <p:cNvSpPr/>
          <p:nvPr/>
        </p:nvSpPr>
        <p:spPr>
          <a:xfrm>
            <a:off x="447007" y="858822"/>
            <a:ext cx="271183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Parceiros:</a:t>
            </a:r>
            <a:endParaRPr 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4073"/>
            <a:ext cx="10515600" cy="277090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MINSAP E DSIVE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PARCEIROS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REGIONAL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PODER LOCAL E RELIGIOSO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TECNICOS DE DIFERENTES NIVEIS 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8B917C2-D0DC-B3CB-D994-89713340C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1" y="924560"/>
            <a:ext cx="3896360" cy="5933440"/>
          </a:xfrm>
          <a:prstGeom prst="rect">
            <a:avLst/>
          </a:prstGeom>
        </p:spPr>
      </p:pic>
      <p:pic>
        <p:nvPicPr>
          <p:cNvPr id="5" name="Imagem 4" descr="Pessoas ao redor de uma árvore&#10;&#10;Descrição gerada automaticamente com confiança baixa">
            <a:extLst>
              <a:ext uri="{FF2B5EF4-FFF2-40B4-BE49-F238E27FC236}">
                <a16:creationId xmlns="" xmlns:a16="http://schemas.microsoft.com/office/drawing/2014/main" id="{A76E6451-AE55-6881-27F8-0D13146E3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924560"/>
            <a:ext cx="3637280" cy="59334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49C21BFC-545D-1445-9153-0AAD68340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0" y="924560"/>
            <a:ext cx="4318000" cy="593344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43967980-2A93-1962-5036-F9912C041EAF}"/>
              </a:ext>
            </a:extLst>
          </p:cNvPr>
          <p:cNvSpPr txBox="1">
            <a:spLocks/>
          </p:cNvSpPr>
          <p:nvPr/>
        </p:nvSpPr>
        <p:spPr>
          <a:xfrm>
            <a:off x="157481" y="121920"/>
            <a:ext cx="11953240" cy="67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Muito Obrigado – Grato pela vossa Atenção</a:t>
            </a:r>
          </a:p>
        </p:txBody>
      </p:sp>
    </p:spTree>
    <p:extLst>
      <p:ext uri="{BB962C8B-B14F-4D97-AF65-F5344CB8AC3E}">
        <p14:creationId xmlns:p14="http://schemas.microsoft.com/office/powerpoint/2010/main" val="29507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771526"/>
            <a:ext cx="11790052" cy="5885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</a:p>
          <a:p>
            <a:pPr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O objetivo geral da campanha (e da sua introdução) é contribuir para a eliminação do sarampo, da rubéola e da síndrome da rubéola congénita, reforçando a imunidade das crianças com idades compreendidas entre os 9 meses e os 14 anos, com vista a reduzir a morbilidade e a mortalidade devidas a estas doenças, bem como as deficiências nutricionais e os parasitas intestinais em crianças com menos de 59 meses, através da administração de vitamina A e de mebendazol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Especifico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Vacinar todas as crianças com idades compreendidas entre os 9 meses e os 14 anos (um total 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 48.194 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crianças) com uma dose de ESAV, independentemente do seu estado de vacinação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na Região de Biombo;</a:t>
            </a:r>
            <a:endParaRPr lang="pt-P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Fornecer vitamina A </a:t>
            </a:r>
            <a:r>
              <a:rPr lang="pt-PT" sz="21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 todas as crianças com idades compreendidas entre os 6 e os 59 meses (um total de 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17.809 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crianças);</a:t>
            </a:r>
          </a:p>
          <a:p>
            <a:pPr marL="457200" lvl="1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932688"/>
            <a:ext cx="11790052" cy="5669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Desparasitar todas as crianças com idades compreendidas entre os 12 e os 59 meses com mebendazol (total de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15.633 crianças);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Durante a campanha, efetuar controlos rápidos de conveniência para identificar as crianças não vacinadas durante a campanha e efetuar vacinações de repescagem quando indicado (critérios indicados na secção seguinte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vacinação de rotina, identificando as crianças não vacinadas ou insuficientemente vacinadas no âmbito da vacinação de rotina, atualizar o mapa das crianças sem dose e vaciná-las após a campanha durante a semana de aceleração;</a:t>
            </a: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1200150"/>
            <a:ext cx="11790052" cy="52463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vigilância epidemiológica, nomeadamente do sarampo e da rubéola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Garantir a segurança das injeções e a eliminação de resíduos em 100% das regiões de saúde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60000"/>
              </a:lnSpc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Assegurar a vigilância, a notificação, a investigação e a gestão dos casos de IBD nas regiões de saúde </a:t>
            </a:r>
            <a: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just">
              <a:lnSpc>
                <a:spcPct val="160000"/>
              </a:lnSpc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Informar e sensibilizar para a campanha todos os pais ou tutores de crianças com idades compreendidas entre os 6 meses e os 14 anos</a:t>
            </a:r>
            <a: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0" algn="just">
              <a:lnSpc>
                <a:spcPct val="160000"/>
              </a:lnSpc>
              <a:buNone/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Avaliar a campanha em termos qualitativos e quantitativos através de um inquérito de cobertura pós-campanha.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6CEF13-8FD2-FBA8-D07B-4118399F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3318"/>
            <a:ext cx="3095625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Destaques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A31EDC3-F724-2F21-9535-AEAE3F9E727A}"/>
              </a:ext>
            </a:extLst>
          </p:cNvPr>
          <p:cNvSpPr/>
          <p:nvPr/>
        </p:nvSpPr>
        <p:spPr>
          <a:xfrm>
            <a:off x="1628775" y="3343275"/>
            <a:ext cx="45719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608C723-392F-2CC1-7DF7-AA32DF15EFCA}"/>
              </a:ext>
            </a:extLst>
          </p:cNvPr>
          <p:cNvSpPr/>
          <p:nvPr/>
        </p:nvSpPr>
        <p:spPr>
          <a:xfrm>
            <a:off x="257571" y="2487051"/>
            <a:ext cx="8185788" cy="26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Coordenadores                =02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Supervisores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=05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Gestores de Dados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=02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Pontos Focais 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MAPI       =09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Logisticos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=02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Equipas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Vacinação   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=32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Vacinadores                     =64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Mobilizadores                   =189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Sensibilizadores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=32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74D4C4C1-76FB-06CE-D3A1-83544CA6C4ED}"/>
              </a:ext>
            </a:extLst>
          </p:cNvPr>
          <p:cNvSpPr/>
          <p:nvPr/>
        </p:nvSpPr>
        <p:spPr>
          <a:xfrm>
            <a:off x="173353" y="565311"/>
            <a:ext cx="11951972" cy="179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3ACDA5EE-6644-3CA4-9D65-F66294DC4F25}"/>
              </a:ext>
            </a:extLst>
          </p:cNvPr>
          <p:cNvSpPr txBox="1">
            <a:spLocks/>
          </p:cNvSpPr>
          <p:nvPr/>
        </p:nvSpPr>
        <p:spPr>
          <a:xfrm>
            <a:off x="257571" y="5130140"/>
            <a:ext cx="11768671" cy="1135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Estratégias utilizada na campanha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AVANÇADA 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MOVEL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647800C6-2063-6F95-709F-6C47B2C7311C}"/>
              </a:ext>
            </a:extLst>
          </p:cNvPr>
          <p:cNvSpPr/>
          <p:nvPr/>
        </p:nvSpPr>
        <p:spPr>
          <a:xfrm>
            <a:off x="8443359" y="5855397"/>
            <a:ext cx="466725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7E575FDA-E9BC-746C-BF3D-DA5E909B2D2B}"/>
              </a:ext>
            </a:extLst>
          </p:cNvPr>
          <p:cNvSpPr/>
          <p:nvPr/>
        </p:nvSpPr>
        <p:spPr>
          <a:xfrm>
            <a:off x="1198244" y="5786516"/>
            <a:ext cx="476250" cy="419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6ED42BF4-C25A-2256-338D-510F5887BF9B}"/>
              </a:ext>
            </a:extLst>
          </p:cNvPr>
          <p:cNvSpPr/>
          <p:nvPr/>
        </p:nvSpPr>
        <p:spPr>
          <a:xfrm>
            <a:off x="5048330" y="5786515"/>
            <a:ext cx="476250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443359" y="2510060"/>
            <a:ext cx="3582883" cy="26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NB: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Ex: Cobertura de alvo registado: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Registado/Estimado*100=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Ex: Cobertura vacinal: 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CV=Vacinado/Registado*100=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94881E30-3E98-5BBC-6067-2E52039A0921}"/>
              </a:ext>
            </a:extLst>
          </p:cNvPr>
          <p:cNvSpPr/>
          <p:nvPr/>
        </p:nvSpPr>
        <p:spPr>
          <a:xfrm>
            <a:off x="318604" y="626800"/>
            <a:ext cx="5935239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Alvo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Estimado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Sarampo/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Rubiola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= 48195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defRPr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Alvo Registado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36062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Vacinados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=46325</a:t>
            </a:r>
            <a:endParaRPr lang="pt-PT" dirty="0"/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5AE277FE-0C64-88BA-2A3A-863648090E5E}"/>
              </a:ext>
            </a:extLst>
          </p:cNvPr>
          <p:cNvSpPr/>
          <p:nvPr/>
        </p:nvSpPr>
        <p:spPr>
          <a:xfrm>
            <a:off x="5221364" y="1083976"/>
            <a:ext cx="788187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DDED139B-3983-257F-3C3D-D97B2335F25C}"/>
              </a:ext>
            </a:extLst>
          </p:cNvPr>
          <p:cNvSpPr/>
          <p:nvPr/>
        </p:nvSpPr>
        <p:spPr>
          <a:xfrm>
            <a:off x="5242776" y="1696463"/>
            <a:ext cx="766775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128%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de Seta Reta 26">
            <a:extLst>
              <a:ext uri="{FF2B5EF4-FFF2-40B4-BE49-F238E27FC236}">
                <a16:creationId xmlns="" xmlns:a16="http://schemas.microsoft.com/office/drawing/2014/main" id="{795F081A-001A-57EE-8C5D-4DCAB71E513B}"/>
              </a:ext>
            </a:extLst>
          </p:cNvPr>
          <p:cNvCxnSpPr>
            <a:cxnSpLocks/>
          </p:cNvCxnSpPr>
          <p:nvPr/>
        </p:nvCxnSpPr>
        <p:spPr>
          <a:xfrm>
            <a:off x="4411498" y="13466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="" xmlns:a16="http://schemas.microsoft.com/office/drawing/2014/main" id="{66B0C802-9F9A-B094-F4B8-77F35CA1C755}"/>
              </a:ext>
            </a:extLst>
          </p:cNvPr>
          <p:cNvCxnSpPr>
            <a:cxnSpLocks/>
          </p:cNvCxnSpPr>
          <p:nvPr/>
        </p:nvCxnSpPr>
        <p:spPr>
          <a:xfrm>
            <a:off x="4252951" y="19168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568719" y="2510060"/>
            <a:ext cx="3874640" cy="26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smtClean="0"/>
              <a:t>OBS:</a:t>
            </a:r>
            <a:endParaRPr lang="pt-PT" dirty="0"/>
          </a:p>
        </p:txBody>
      </p:sp>
      <p:sp>
        <p:nvSpPr>
          <p:cNvPr id="12" name="Retângulo 11"/>
          <p:cNvSpPr/>
          <p:nvPr/>
        </p:nvSpPr>
        <p:spPr>
          <a:xfrm rot="10800000" flipV="1">
            <a:off x="6930189" y="626800"/>
            <a:ext cx="5096050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Alvo Estimado Vit.A e </a:t>
            </a:r>
            <a:r>
              <a:rPr lang="pt-P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Albendazol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=17809</a:t>
            </a:r>
          </a:p>
          <a:p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Alvo Registado=11278</a:t>
            </a:r>
          </a:p>
          <a:p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Administrado =13566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10031756" y="1446920"/>
            <a:ext cx="1073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xão reta unidirecional 17"/>
          <p:cNvCxnSpPr/>
          <p:nvPr/>
        </p:nvCxnSpPr>
        <p:spPr>
          <a:xfrm>
            <a:off x="10031756" y="2063355"/>
            <a:ext cx="1073217" cy="2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1244711" y="1251284"/>
            <a:ext cx="748803" cy="49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1178016" y="1810352"/>
            <a:ext cx="815498" cy="508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120,2%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647800C6-2063-6F95-709F-6C47B2C7311C}"/>
              </a:ext>
            </a:extLst>
          </p:cNvPr>
          <p:cNvSpPr/>
          <p:nvPr/>
        </p:nvSpPr>
        <p:spPr>
          <a:xfrm>
            <a:off x="11104973" y="5734680"/>
            <a:ext cx="466725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014016" y="5811399"/>
            <a:ext cx="209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 A PORTA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4495"/>
            <a:ext cx="10515600" cy="8187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Imagens da Campanha: Lançamento e Durante a Vacinaçao</a:t>
            </a:r>
            <a:endParaRPr 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90158" y="1101868"/>
            <a:ext cx="1823185" cy="137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76187" y="416794"/>
            <a:ext cx="1838425" cy="137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18124" y="1187041"/>
            <a:ext cx="1722920" cy="137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prstClr val="white"/>
                </a:solidFill>
              </a:rPr>
              <a:t>Pelo menos 10 imagens</a:t>
            </a:r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257448" y="280095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597414" y="29405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96000" y="53708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4539" y="51495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1000" y="31378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808143" y="53468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36732" y="31378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08" y="238042"/>
            <a:ext cx="2728208" cy="335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238041"/>
            <a:ext cx="2374900" cy="315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38041"/>
            <a:ext cx="2400300" cy="31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25" y="238042"/>
            <a:ext cx="2826618" cy="335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47" y="-1"/>
            <a:ext cx="2458053" cy="339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718"/>
            <a:ext cx="2819400" cy="314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97718"/>
            <a:ext cx="2990289" cy="37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89" y="3397718"/>
            <a:ext cx="3392061" cy="376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18" y="3397719"/>
            <a:ext cx="2990250" cy="416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32055</TotalTime>
  <Words>3457</Words>
  <Application>Microsoft Office PowerPoint</Application>
  <PresentationFormat>Personalizados</PresentationFormat>
  <Paragraphs>1585</Paragraphs>
  <Slides>47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47</vt:i4>
      </vt:variant>
    </vt:vector>
  </HeadingPairs>
  <TitlesOfParts>
    <vt:vector size="49" baseType="lpstr">
      <vt:lpstr>Tema do Office</vt:lpstr>
      <vt:lpstr>4_Custom Design</vt:lpstr>
      <vt:lpstr>Campanha Nacional Integrada de Vacinação Sarampo e Rubéola, Suplementação Vit. “A” e Desparasitação Albendazol. </vt:lpstr>
      <vt:lpstr>Plano de Apresentação</vt:lpstr>
      <vt:lpstr>1. Contexto e Justificativo </vt:lpstr>
      <vt:lpstr>2. Contexto e Justificação (cont) </vt:lpstr>
      <vt:lpstr>2. Objetivos</vt:lpstr>
      <vt:lpstr>2. Objetivos</vt:lpstr>
      <vt:lpstr>2. Objetivos</vt:lpstr>
      <vt:lpstr>Destaques</vt:lpstr>
      <vt:lpstr>Imagens da Campanha: Lançamento e Durante a Vacinaçao</vt:lpstr>
      <vt:lpstr>Apresentação do PowerPoint</vt:lpstr>
      <vt:lpstr>Comunicação  </vt:lpstr>
      <vt:lpstr>Apresentação do PowerPoint</vt:lpstr>
      <vt:lpstr>Tabela: 3 Cobertura Vacinal dos Alvos Esperados e Registados por ASC e por A.S, Dezembro 2024</vt:lpstr>
      <vt:lpstr>Apresentação do PowerPoint</vt:lpstr>
      <vt:lpstr>Grafico:1 Fonte ou Canais de Informação Sobre a Campanha Nacional Integrada de Vacinaçao Sarampo e Rubéola, Suplementação Vit-A e Desparasitaçao com Albendazol, Dezembro-2024</vt:lpstr>
      <vt:lpstr>Resultados Sarampo e Rubéola </vt:lpstr>
      <vt:lpstr>Apresentação do PowerPoint</vt:lpstr>
      <vt:lpstr>Gráfico 2: Cobertura Vacinal, Sarampo Rubeola Por A. Sanitaria, Dezembro -2024</vt:lpstr>
      <vt:lpstr>Gráfico 3: Proporção  Vicinal Sarampo Rubeola Por Sexo, A. Sanitaria Dezembro -2024</vt:lpstr>
      <vt:lpstr>Tabela:6 MAPI Notificados por A. Sanitaria Dezembro -2024 (I)</vt:lpstr>
      <vt:lpstr>Tabela:7 MAPI Investigado por A. Sanitária, Dezembro -2024 (II)</vt:lpstr>
      <vt:lpstr>Apresentação do PowerPoint</vt:lpstr>
      <vt:lpstr>Nutrição</vt:lpstr>
      <vt:lpstr>Apresentação do PowerPoint</vt:lpstr>
      <vt:lpstr>Grafico: 4 Proporção das Crianças Suplementação Vit.A  DE 6-11 meses  por A.Sanitaria, Dezembro- 2024</vt:lpstr>
      <vt:lpstr>Grafico: 5 Proporção das Crianças Suplementada Vit. A e Desparasitaçao com Albendazol por A.Sanitaria, Dezembro-2024 </vt:lpstr>
      <vt:lpstr>Grafico: 6 Proporção das Crianças Suplementada Vit. A e Desparasitaçao com Albendazol por Sexo nas  A. Sanitária, Dezembro-2024 </vt:lpstr>
      <vt:lpstr>Logística SIVE e Nutrição  </vt:lpstr>
      <vt:lpstr>Apresentação do PowerPoint</vt:lpstr>
      <vt:lpstr>Apresentação do PowerPoint</vt:lpstr>
      <vt:lpstr>Apresentação do PowerPoint</vt:lpstr>
      <vt:lpstr>Tabela:13 Cadeia de Frio Funcionais e Não Funcionais/ A. Sanitaria Durante a Campanha, Dezembro-2024</vt:lpstr>
      <vt:lpstr>Tabela: 14 Stock dos Medicamentos (Vit.A 100, 200 e Albendazol 400 mg </vt:lpstr>
      <vt:lpstr>Tabela:15 Gestão de Kits Durante a Campanha, Dezembro MAPI</vt:lpstr>
      <vt:lpstr>Tabela:16 Gestão de Kits MAPI Durante a Campanha, Dezembro 2024(Cont)</vt:lpstr>
      <vt:lpstr>Tabela:17 Disponibilidade de Meios de Transportes por A.Sanitaria, durante a Campanha Dezembro-2024</vt:lpstr>
      <vt:lpstr>Tabela:18 Combustivel e Lubrificante/ A.Sanitaria Sanitaria-2024</vt:lpstr>
      <vt:lpstr>Tabela:19 Credito de Comunicação/Area Sanitaria-2024</vt:lpstr>
      <vt:lpstr>Constrangimentos I</vt:lpstr>
      <vt:lpstr> </vt:lpstr>
      <vt:lpstr>Apresentação do PowerPoint</vt:lpstr>
      <vt:lpstr>Apresentação do PowerPoint</vt:lpstr>
      <vt:lpstr>Recomendações I</vt:lpstr>
      <vt:lpstr>Recomendações </vt:lpstr>
      <vt:lpstr>Recomendações</vt:lpstr>
      <vt:lpstr>AGRADECIMENTOS MINSAP E DSIVE PARCEIROS GOVERNO REGIONAL PODER LOCAL E RELIGIOSO TECNICOS DE DIFERENTES NIVEIS  ASC 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lenoo</cp:lastModifiedBy>
  <cp:revision>979</cp:revision>
  <dcterms:created xsi:type="dcterms:W3CDTF">2023-06-28T16:14:28Z</dcterms:created>
  <dcterms:modified xsi:type="dcterms:W3CDTF">2024-12-27T10:16:41Z</dcterms:modified>
</cp:coreProperties>
</file>