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265" r:id="rId3"/>
    <p:sldId id="287" r:id="rId4"/>
    <p:sldId id="372" r:id="rId5"/>
    <p:sldId id="373" r:id="rId6"/>
    <p:sldId id="314" r:id="rId7"/>
    <p:sldId id="323" r:id="rId8"/>
    <p:sldId id="325" r:id="rId9"/>
    <p:sldId id="359" r:id="rId10"/>
    <p:sldId id="360" r:id="rId11"/>
    <p:sldId id="263" r:id="rId12"/>
    <p:sldId id="358" r:id="rId13"/>
    <p:sldId id="375" r:id="rId14"/>
    <p:sldId id="376" r:id="rId15"/>
    <p:sldId id="338" r:id="rId16"/>
    <p:sldId id="377" r:id="rId17"/>
    <p:sldId id="378" r:id="rId18"/>
    <p:sldId id="379" r:id="rId19"/>
    <p:sldId id="344" r:id="rId20"/>
    <p:sldId id="339" r:id="rId21"/>
    <p:sldId id="380" r:id="rId22"/>
    <p:sldId id="279" r:id="rId23"/>
    <p:sldId id="269" r:id="rId24"/>
    <p:sldId id="390" r:id="rId25"/>
    <p:sldId id="381" r:id="rId26"/>
    <p:sldId id="382" r:id="rId27"/>
    <p:sldId id="383" r:id="rId28"/>
    <p:sldId id="352" r:id="rId29"/>
    <p:sldId id="384" r:id="rId30"/>
    <p:sldId id="354" r:id="rId31"/>
    <p:sldId id="355" r:id="rId32"/>
    <p:sldId id="356" r:id="rId33"/>
    <p:sldId id="391" r:id="rId34"/>
    <p:sldId id="340" r:id="rId35"/>
    <p:sldId id="386" r:id="rId36"/>
    <p:sldId id="387" r:id="rId37"/>
    <p:sldId id="388" r:id="rId38"/>
    <p:sldId id="398" r:id="rId39"/>
    <p:sldId id="350" r:id="rId40"/>
    <p:sldId id="389" r:id="rId41"/>
    <p:sldId id="316" r:id="rId42"/>
    <p:sldId id="397" r:id="rId43"/>
    <p:sldId id="317" r:id="rId44"/>
    <p:sldId id="319" r:id="rId45"/>
    <p:sldId id="320" r:id="rId46"/>
    <p:sldId id="329" r:id="rId47"/>
    <p:sldId id="403" r:id="rId48"/>
    <p:sldId id="394" r:id="rId49"/>
    <p:sldId id="392" r:id="rId50"/>
    <p:sldId id="393" r:id="rId51"/>
    <p:sldId id="395" r:id="rId52"/>
    <p:sldId id="399" r:id="rId53"/>
    <p:sldId id="400" r:id="rId54"/>
    <p:sldId id="401" r:id="rId55"/>
    <p:sldId id="402" r:id="rId56"/>
    <p:sldId id="33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78674" autoAdjust="0"/>
  </p:normalViewPr>
  <p:slideViewPr>
    <p:cSldViewPr snapToGrid="0">
      <p:cViewPr varScale="1">
        <p:scale>
          <a:sx n="69" d="100"/>
          <a:sy n="69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P\Downloads\CANIVA%20DE%20AVALIA&#199;&#195;O%20DA%20CAMPANHA%20SR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EC374F4BCB511CA/Documents/CANIVA%20DE%20AVALIA&#199;&#195;O%20DA%20CAMPANHA%20SR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HP\Downloads\CANIVA%20DE%20AVALIA&#199;&#195;O%20DA%20CAMPANHA%20SR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EC374F4BCB511CA/Documents/CANIVA%20DE%20AVALIA&#199;&#195;O%20DA%20CAMPANHA%20SR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EC374F4BCB511CA/Documents/CANIVA%20DE%20AVALIA&#199;&#195;O%20DA%20CAMPANHA%20SR%20(1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EC374F4BCB511CA/Documents/CANIVA%20DE%20AVALIA&#199;&#195;O%20DA%20CAMPANHA%20SR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HP\Downloads\CANIVA%20DE%20AVALIA&#199;&#195;O%20DA%20CAMPANHA%20SR%20(1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HP\Downloads\CANIVA%20DE%20AVALIA&#199;&#195;O%20DA%20CAMPANHA%20SR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95445555667268"/>
          <c:y val="5.5709517615131911E-2"/>
          <c:w val="0.88182038745651781"/>
          <c:h val="0.62481315134648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5 Crianças Vacinadas SR'!$O$64:$O$75</c:f>
              <c:strCache>
                <c:ptCount val="12"/>
                <c:pt idx="0">
                  <c:v>Sensibilizador</c:v>
                </c:pt>
                <c:pt idx="1">
                  <c:v>Mobilizadores</c:v>
                </c:pt>
                <c:pt idx="2">
                  <c:v>Trabalhadores de saude</c:v>
                </c:pt>
                <c:pt idx="3">
                  <c:v>Radio</c:v>
                </c:pt>
                <c:pt idx="4">
                  <c:v>Outros</c:v>
                </c:pt>
                <c:pt idx="5">
                  <c:v>Equipa de Vacinação</c:v>
                </c:pt>
                <c:pt idx="6">
                  <c:v>Vizinhos</c:v>
                </c:pt>
                <c:pt idx="7">
                  <c:v>SMS Orange</c:v>
                </c:pt>
                <c:pt idx="8">
                  <c:v>Bandeira</c:v>
                </c:pt>
                <c:pt idx="9">
                  <c:v>Televisão</c:v>
                </c:pt>
                <c:pt idx="10">
                  <c:v>Lideres Religiosos</c:v>
                </c:pt>
                <c:pt idx="11">
                  <c:v>SMS MTN</c:v>
                </c:pt>
              </c:strCache>
            </c:strRef>
          </c:cat>
          <c:val>
            <c:numRef>
              <c:f>'Tabela 5 Crianças Vacinadas SR'!$P$64:$P$75</c:f>
              <c:numCache>
                <c:formatCode>0.0%</c:formatCode>
                <c:ptCount val="12"/>
                <c:pt idx="0">
                  <c:v>0.57699999999999996</c:v>
                </c:pt>
                <c:pt idx="1">
                  <c:v>0.24399999999999999</c:v>
                </c:pt>
                <c:pt idx="2">
                  <c:v>7.6999999999999999E-2</c:v>
                </c:pt>
                <c:pt idx="3">
                  <c:v>3.7999999999999999E-2</c:v>
                </c:pt>
                <c:pt idx="4">
                  <c:v>2.8000000000000001E-2</c:v>
                </c:pt>
                <c:pt idx="5">
                  <c:v>2.5999999999999999E-2</c:v>
                </c:pt>
                <c:pt idx="6">
                  <c:v>2.1000000000000001E-2</c:v>
                </c:pt>
                <c:pt idx="7">
                  <c:v>1.0999999999999999E-2</c:v>
                </c:pt>
                <c:pt idx="8">
                  <c:v>7.0000000000000001E-3</c:v>
                </c:pt>
                <c:pt idx="9">
                  <c:v>4.0000000000000001E-3</c:v>
                </c:pt>
                <c:pt idx="10">
                  <c:v>3.0000000000000001E-3</c:v>
                </c:pt>
                <c:pt idx="11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7-4BE4-AF96-06D108614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256928"/>
        <c:axId val="282414768"/>
      </c:barChart>
      <c:catAx>
        <c:axId val="28225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282414768"/>
        <c:crosses val="autoZero"/>
        <c:auto val="1"/>
        <c:lblAlgn val="ctr"/>
        <c:lblOffset val="100"/>
        <c:noMultiLvlLbl val="0"/>
      </c:catAx>
      <c:valAx>
        <c:axId val="28241476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82256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5394258629901E-2"/>
          <c:y val="4.8819668681767785E-2"/>
          <c:w val="0.88896099925732552"/>
          <c:h val="0.74984239319559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 3 Cobertura Vacinal '!$K$4</c:f>
              <c:strCache>
                <c:ptCount val="1"/>
                <c:pt idx="0">
                  <c:v>COB%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82-48DC-AA87-451D9FBB213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82-48DC-AA87-451D9FBB213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82-48DC-AA87-451D9FBB2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 3 Cobertura Vacinal '!$J$5:$J$24</c:f>
              <c:strCache>
                <c:ptCount val="20"/>
                <c:pt idx="1">
                  <c:v>Bara</c:v>
                </c:pt>
                <c:pt idx="2">
                  <c:v>Barro</c:v>
                </c:pt>
                <c:pt idx="3">
                  <c:v>Batucar</c:v>
                </c:pt>
                <c:pt idx="4">
                  <c:v>Bigene</c:v>
                </c:pt>
                <c:pt idx="5">
                  <c:v>Bula</c:v>
                </c:pt>
                <c:pt idx="6">
                  <c:v>Cacheu</c:v>
                </c:pt>
                <c:pt idx="7">
                  <c:v>Caio</c:v>
                </c:pt>
                <c:pt idx="8">
                  <c:v>Calequisse</c:v>
                </c:pt>
                <c:pt idx="9">
                  <c:v>Cantchungo</c:v>
                </c:pt>
                <c:pt idx="10">
                  <c:v>Carenque</c:v>
                </c:pt>
                <c:pt idx="11">
                  <c:v>Có</c:v>
                </c:pt>
                <c:pt idx="12">
                  <c:v>Ingore</c:v>
                </c:pt>
                <c:pt idx="13">
                  <c:v>Jeta</c:v>
                </c:pt>
                <c:pt idx="14">
                  <c:v>Pecixe</c:v>
                </c:pt>
                <c:pt idx="15">
                  <c:v>Pelundo</c:v>
                </c:pt>
                <c:pt idx="16">
                  <c:v>S. Domingos</c:v>
                </c:pt>
                <c:pt idx="17">
                  <c:v>Sedengal</c:v>
                </c:pt>
                <c:pt idx="18">
                  <c:v>Suzana</c:v>
                </c:pt>
                <c:pt idx="19">
                  <c:v>Varela</c:v>
                </c:pt>
              </c:strCache>
            </c:strRef>
          </c:cat>
          <c:val>
            <c:numRef>
              <c:f>'Tabela  3 Cobertura Vacinal '!$K$5:$K$24</c:f>
              <c:numCache>
                <c:formatCode>General</c:formatCode>
                <c:ptCount val="20"/>
                <c:pt idx="1">
                  <c:v>62</c:v>
                </c:pt>
                <c:pt idx="2">
                  <c:v>84</c:v>
                </c:pt>
                <c:pt idx="3">
                  <c:v>61</c:v>
                </c:pt>
                <c:pt idx="4">
                  <c:v>88</c:v>
                </c:pt>
                <c:pt idx="5">
                  <c:v>114</c:v>
                </c:pt>
                <c:pt idx="6">
                  <c:v>75</c:v>
                </c:pt>
                <c:pt idx="7">
                  <c:v>60</c:v>
                </c:pt>
                <c:pt idx="8">
                  <c:v>57</c:v>
                </c:pt>
                <c:pt idx="9">
                  <c:v>76</c:v>
                </c:pt>
                <c:pt idx="10">
                  <c:v>33</c:v>
                </c:pt>
                <c:pt idx="11">
                  <c:v>88</c:v>
                </c:pt>
                <c:pt idx="12">
                  <c:v>95</c:v>
                </c:pt>
                <c:pt idx="13">
                  <c:v>84</c:v>
                </c:pt>
                <c:pt idx="14">
                  <c:v>56</c:v>
                </c:pt>
                <c:pt idx="15">
                  <c:v>94</c:v>
                </c:pt>
                <c:pt idx="16">
                  <c:v>81</c:v>
                </c:pt>
                <c:pt idx="17">
                  <c:v>94</c:v>
                </c:pt>
                <c:pt idx="18">
                  <c:v>85</c:v>
                </c:pt>
                <c:pt idx="19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2-48DC-AA87-451D9FBB2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144192"/>
        <c:axId val="310578904"/>
      </c:barChart>
      <c:catAx>
        <c:axId val="3111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578904"/>
        <c:crosses val="autoZero"/>
        <c:auto val="1"/>
        <c:lblAlgn val="ctr"/>
        <c:lblOffset val="100"/>
        <c:noMultiLvlLbl val="0"/>
      </c:catAx>
      <c:valAx>
        <c:axId val="310578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1144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11882272"/>
        <c:axId val="311882656"/>
      </c:barChart>
      <c:catAx>
        <c:axId val="311882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REGIOES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1882656"/>
        <c:crosses val="autoZero"/>
        <c:auto val="1"/>
        <c:lblAlgn val="ctr"/>
        <c:lblOffset val="100"/>
        <c:noMultiLvlLbl val="0"/>
      </c:catAx>
      <c:valAx>
        <c:axId val="311882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11882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60660503224542E-2"/>
          <c:y val="0.13813779284983094"/>
          <c:w val="0.89041856610029013"/>
          <c:h val="0.5831997536620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5 Crianças Vacinadas SR'!$X$6:$X$7</c:f>
              <c:strCache>
                <c:ptCount val="1"/>
                <c:pt idx="0">
                  <c:v>Sexo Masculino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'Tabela 5 Crianças Vacinadas SR'!$W$8:$W$26</c:f>
              <c:strCache>
                <c:ptCount val="19"/>
                <c:pt idx="0">
                  <c:v>Bara</c:v>
                </c:pt>
                <c:pt idx="1">
                  <c:v>Barro</c:v>
                </c:pt>
                <c:pt idx="2">
                  <c:v>Batucar</c:v>
                </c:pt>
                <c:pt idx="3">
                  <c:v>Bigene</c:v>
                </c:pt>
                <c:pt idx="4">
                  <c:v>Bula</c:v>
                </c:pt>
                <c:pt idx="5">
                  <c:v>Cacheu</c:v>
                </c:pt>
                <c:pt idx="6">
                  <c:v>Caio</c:v>
                </c:pt>
                <c:pt idx="7">
                  <c:v>Calequisse</c:v>
                </c:pt>
                <c:pt idx="8">
                  <c:v>Canchungo</c:v>
                </c:pt>
                <c:pt idx="9">
                  <c:v>Carenque</c:v>
                </c:pt>
                <c:pt idx="10">
                  <c:v>Có</c:v>
                </c:pt>
                <c:pt idx="11">
                  <c:v>Ingore</c:v>
                </c:pt>
                <c:pt idx="12">
                  <c:v>Jeta</c:v>
                </c:pt>
                <c:pt idx="13">
                  <c:v>Pecixe</c:v>
                </c:pt>
                <c:pt idx="14">
                  <c:v>Pelundo</c:v>
                </c:pt>
                <c:pt idx="15">
                  <c:v>S. Domingos</c:v>
                </c:pt>
                <c:pt idx="16">
                  <c:v>Sedengal</c:v>
                </c:pt>
                <c:pt idx="17">
                  <c:v>Suzana</c:v>
                </c:pt>
                <c:pt idx="18">
                  <c:v>Varela</c:v>
                </c:pt>
              </c:strCache>
            </c:strRef>
          </c:cat>
          <c:val>
            <c:numRef>
              <c:f>'Tabela 5 Crianças Vacinadas SR'!$X$8:$X$26</c:f>
              <c:numCache>
                <c:formatCode>0</c:formatCode>
                <c:ptCount val="19"/>
                <c:pt idx="0">
                  <c:v>49.692412850307591</c:v>
                </c:pt>
                <c:pt idx="1">
                  <c:v>49.321865696328146</c:v>
                </c:pt>
                <c:pt idx="2">
                  <c:v>50.057208237986274</c:v>
                </c:pt>
                <c:pt idx="3">
                  <c:v>51.665766252476139</c:v>
                </c:pt>
                <c:pt idx="4">
                  <c:v>50.968390279554178</c:v>
                </c:pt>
                <c:pt idx="5">
                  <c:v>50.060139523694971</c:v>
                </c:pt>
                <c:pt idx="6">
                  <c:v>50.844793713163064</c:v>
                </c:pt>
                <c:pt idx="7">
                  <c:v>52.859778597785976</c:v>
                </c:pt>
                <c:pt idx="8">
                  <c:v>49.864272290666115</c:v>
                </c:pt>
                <c:pt idx="9">
                  <c:v>51.089108910891092</c:v>
                </c:pt>
                <c:pt idx="10">
                  <c:v>45.91836734693878</c:v>
                </c:pt>
                <c:pt idx="11">
                  <c:v>50.64031180400891</c:v>
                </c:pt>
                <c:pt idx="12">
                  <c:v>50.625</c:v>
                </c:pt>
                <c:pt idx="13">
                  <c:v>54.114906832298139</c:v>
                </c:pt>
                <c:pt idx="14">
                  <c:v>50.009938382031407</c:v>
                </c:pt>
                <c:pt idx="15">
                  <c:v>49.789566408926298</c:v>
                </c:pt>
                <c:pt idx="16">
                  <c:v>50.281363786825551</c:v>
                </c:pt>
                <c:pt idx="17">
                  <c:v>49.707602339181285</c:v>
                </c:pt>
                <c:pt idx="18">
                  <c:v>51.010101010101003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D-431A-B5AC-9013407F6160}"/>
            </c:ext>
          </c:extLst>
        </c:ser>
        <c:ser>
          <c:idx val="1"/>
          <c:order val="1"/>
          <c:tx>
            <c:strRef>
              <c:f>'Tabela 5 Crianças Vacinadas SR'!$Y$6:$Y$7</c:f>
              <c:strCache>
                <c:ptCount val="1"/>
                <c:pt idx="0">
                  <c:v>Sexo Feminino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'Tabela 5 Crianças Vacinadas SR'!$W$8:$W$26</c:f>
              <c:strCache>
                <c:ptCount val="19"/>
                <c:pt idx="0">
                  <c:v>Bara</c:v>
                </c:pt>
                <c:pt idx="1">
                  <c:v>Barro</c:v>
                </c:pt>
                <c:pt idx="2">
                  <c:v>Batucar</c:v>
                </c:pt>
                <c:pt idx="3">
                  <c:v>Bigene</c:v>
                </c:pt>
                <c:pt idx="4">
                  <c:v>Bula</c:v>
                </c:pt>
                <c:pt idx="5">
                  <c:v>Cacheu</c:v>
                </c:pt>
                <c:pt idx="6">
                  <c:v>Caio</c:v>
                </c:pt>
                <c:pt idx="7">
                  <c:v>Calequisse</c:v>
                </c:pt>
                <c:pt idx="8">
                  <c:v>Canchungo</c:v>
                </c:pt>
                <c:pt idx="9">
                  <c:v>Carenque</c:v>
                </c:pt>
                <c:pt idx="10">
                  <c:v>Có</c:v>
                </c:pt>
                <c:pt idx="11">
                  <c:v>Ingore</c:v>
                </c:pt>
                <c:pt idx="12">
                  <c:v>Jeta</c:v>
                </c:pt>
                <c:pt idx="13">
                  <c:v>Pecixe</c:v>
                </c:pt>
                <c:pt idx="14">
                  <c:v>Pelundo</c:v>
                </c:pt>
                <c:pt idx="15">
                  <c:v>S. Domingos</c:v>
                </c:pt>
                <c:pt idx="16">
                  <c:v>Sedengal</c:v>
                </c:pt>
                <c:pt idx="17">
                  <c:v>Suzana</c:v>
                </c:pt>
                <c:pt idx="18">
                  <c:v>Varela</c:v>
                </c:pt>
              </c:strCache>
            </c:strRef>
          </c:cat>
          <c:val>
            <c:numRef>
              <c:f>'Tabela 5 Crianças Vacinadas SR'!$Y$8:$Y$26</c:f>
              <c:numCache>
                <c:formatCode>0</c:formatCode>
                <c:ptCount val="19"/>
                <c:pt idx="0">
                  <c:v>50.307587149692409</c:v>
                </c:pt>
                <c:pt idx="1">
                  <c:v>50.678134303671854</c:v>
                </c:pt>
                <c:pt idx="2">
                  <c:v>49.942791762013726</c:v>
                </c:pt>
                <c:pt idx="3">
                  <c:v>48.334233747523861</c:v>
                </c:pt>
                <c:pt idx="4">
                  <c:v>49.031609720445822</c:v>
                </c:pt>
                <c:pt idx="5">
                  <c:v>49.939860476305029</c:v>
                </c:pt>
                <c:pt idx="6">
                  <c:v>49.155206286836936</c:v>
                </c:pt>
                <c:pt idx="7">
                  <c:v>47.140221402214024</c:v>
                </c:pt>
                <c:pt idx="8">
                  <c:v>50.135727709333885</c:v>
                </c:pt>
                <c:pt idx="9">
                  <c:v>48.910891089108908</c:v>
                </c:pt>
                <c:pt idx="10">
                  <c:v>54.081632653061227</c:v>
                </c:pt>
                <c:pt idx="11">
                  <c:v>49.35968819599109</c:v>
                </c:pt>
                <c:pt idx="12">
                  <c:v>49.375</c:v>
                </c:pt>
                <c:pt idx="13">
                  <c:v>45.885093167701861</c:v>
                </c:pt>
                <c:pt idx="14">
                  <c:v>49.990061617968593</c:v>
                </c:pt>
                <c:pt idx="15">
                  <c:v>50.210433591073702</c:v>
                </c:pt>
                <c:pt idx="16">
                  <c:v>49.718636213174442</c:v>
                </c:pt>
                <c:pt idx="17">
                  <c:v>50.292397660818708</c:v>
                </c:pt>
                <c:pt idx="18">
                  <c:v>48.98989898989899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5D-431A-B5AC-9013407F6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144592"/>
        <c:axId val="310142240"/>
      </c:barChart>
      <c:catAx>
        <c:axId val="3101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142240"/>
        <c:crosses val="autoZero"/>
        <c:auto val="1"/>
        <c:lblAlgn val="ctr"/>
        <c:lblOffset val="100"/>
        <c:noMultiLvlLbl val="0"/>
      </c:catAx>
      <c:valAx>
        <c:axId val="3101422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14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38303805774273"/>
          <c:y val="0.90267209815808935"/>
          <c:w val="0.20994225721784776"/>
          <c:h val="8.4206083495404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46443253600485E-2"/>
          <c:y val="3.9831602262132088E-2"/>
          <c:w val="0.94492888394427355"/>
          <c:h val="0.74328149619924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9 C Suplementadas'!$P$6</c:f>
              <c:strCache>
                <c:ptCount val="1"/>
                <c:pt idx="0">
                  <c:v>%12-59 M Vit.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42-4CB2-8338-121DD2AC9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9 C Suplementadas'!$O$7:$O$25</c:f>
              <c:strCache>
                <c:ptCount val="19"/>
                <c:pt idx="0">
                  <c:v>Bara</c:v>
                </c:pt>
                <c:pt idx="1">
                  <c:v>Barro</c:v>
                </c:pt>
                <c:pt idx="2">
                  <c:v>Batucar</c:v>
                </c:pt>
                <c:pt idx="3">
                  <c:v>Bigene</c:v>
                </c:pt>
                <c:pt idx="4">
                  <c:v>Bula</c:v>
                </c:pt>
                <c:pt idx="5">
                  <c:v>Cacheu</c:v>
                </c:pt>
                <c:pt idx="6">
                  <c:v>Caio</c:v>
                </c:pt>
                <c:pt idx="7">
                  <c:v>Calequisse</c:v>
                </c:pt>
                <c:pt idx="8">
                  <c:v>Cantchungo</c:v>
                </c:pt>
                <c:pt idx="9">
                  <c:v>Carenque</c:v>
                </c:pt>
                <c:pt idx="10">
                  <c:v>Có</c:v>
                </c:pt>
                <c:pt idx="11">
                  <c:v>Ingore</c:v>
                </c:pt>
                <c:pt idx="12">
                  <c:v>Jeta</c:v>
                </c:pt>
                <c:pt idx="13">
                  <c:v>Pecixe</c:v>
                </c:pt>
                <c:pt idx="14">
                  <c:v>Pelundo</c:v>
                </c:pt>
                <c:pt idx="15">
                  <c:v>S. Domingos</c:v>
                </c:pt>
                <c:pt idx="16">
                  <c:v>Sedengal</c:v>
                </c:pt>
                <c:pt idx="17">
                  <c:v>Suzana</c:v>
                </c:pt>
                <c:pt idx="18">
                  <c:v>Varela</c:v>
                </c:pt>
              </c:strCache>
            </c:strRef>
          </c:cat>
          <c:val>
            <c:numRef>
              <c:f>'Tabela 9 C Suplementadas'!$P$7:$P$25</c:f>
              <c:numCache>
                <c:formatCode>General</c:formatCode>
                <c:ptCount val="19"/>
                <c:pt idx="0">
                  <c:v>49</c:v>
                </c:pt>
                <c:pt idx="1">
                  <c:v>75</c:v>
                </c:pt>
                <c:pt idx="2">
                  <c:v>45</c:v>
                </c:pt>
                <c:pt idx="3">
                  <c:v>79</c:v>
                </c:pt>
                <c:pt idx="4">
                  <c:v>79</c:v>
                </c:pt>
                <c:pt idx="5">
                  <c:v>68</c:v>
                </c:pt>
                <c:pt idx="6">
                  <c:v>38</c:v>
                </c:pt>
                <c:pt idx="7">
                  <c:v>42</c:v>
                </c:pt>
                <c:pt idx="8">
                  <c:v>41</c:v>
                </c:pt>
                <c:pt idx="9">
                  <c:v>27</c:v>
                </c:pt>
                <c:pt idx="10">
                  <c:v>62</c:v>
                </c:pt>
                <c:pt idx="11">
                  <c:v>84</c:v>
                </c:pt>
                <c:pt idx="12">
                  <c:v>56</c:v>
                </c:pt>
                <c:pt idx="13">
                  <c:v>45</c:v>
                </c:pt>
                <c:pt idx="14">
                  <c:v>91</c:v>
                </c:pt>
                <c:pt idx="15">
                  <c:v>52</c:v>
                </c:pt>
                <c:pt idx="16">
                  <c:v>75</c:v>
                </c:pt>
                <c:pt idx="17">
                  <c:v>96</c:v>
                </c:pt>
                <c:pt idx="1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D-43E5-AB05-A70538AE4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143024"/>
        <c:axId val="312081648"/>
      </c:barChart>
      <c:catAx>
        <c:axId val="31014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081648"/>
        <c:crosses val="autoZero"/>
        <c:auto val="1"/>
        <c:lblAlgn val="ctr"/>
        <c:lblOffset val="100"/>
        <c:noMultiLvlLbl val="0"/>
      </c:catAx>
      <c:valAx>
        <c:axId val="31208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014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9 C Suplementadas'!$P$6</c:f>
              <c:strCache>
                <c:ptCount val="1"/>
                <c:pt idx="0">
                  <c:v>%12-59 M Vit.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9 C Suplementadas'!$O$7:$O$25</c:f>
              <c:strCache>
                <c:ptCount val="19"/>
                <c:pt idx="0">
                  <c:v>Bara</c:v>
                </c:pt>
                <c:pt idx="1">
                  <c:v>Barro</c:v>
                </c:pt>
                <c:pt idx="2">
                  <c:v>Batucar</c:v>
                </c:pt>
                <c:pt idx="3">
                  <c:v>Bigene</c:v>
                </c:pt>
                <c:pt idx="4">
                  <c:v>Bula</c:v>
                </c:pt>
                <c:pt idx="5">
                  <c:v>Cacheu</c:v>
                </c:pt>
                <c:pt idx="6">
                  <c:v>Caio</c:v>
                </c:pt>
                <c:pt idx="7">
                  <c:v>Calequisse</c:v>
                </c:pt>
                <c:pt idx="8">
                  <c:v>Cantchungo</c:v>
                </c:pt>
                <c:pt idx="9">
                  <c:v>Carenque</c:v>
                </c:pt>
                <c:pt idx="10">
                  <c:v>Có</c:v>
                </c:pt>
                <c:pt idx="11">
                  <c:v>Ingore</c:v>
                </c:pt>
                <c:pt idx="12">
                  <c:v>Jeta</c:v>
                </c:pt>
                <c:pt idx="13">
                  <c:v>Pecixe</c:v>
                </c:pt>
                <c:pt idx="14">
                  <c:v>Pelundo</c:v>
                </c:pt>
                <c:pt idx="15">
                  <c:v>S. Domingos</c:v>
                </c:pt>
                <c:pt idx="16">
                  <c:v>Sedengal</c:v>
                </c:pt>
                <c:pt idx="17">
                  <c:v>Suzana</c:v>
                </c:pt>
                <c:pt idx="18">
                  <c:v>Varela</c:v>
                </c:pt>
              </c:strCache>
            </c:strRef>
          </c:cat>
          <c:val>
            <c:numRef>
              <c:f>'Tabela 9 C Suplementadas'!$P$7:$P$25</c:f>
              <c:numCache>
                <c:formatCode>General</c:formatCode>
                <c:ptCount val="19"/>
                <c:pt idx="0">
                  <c:v>49</c:v>
                </c:pt>
                <c:pt idx="1">
                  <c:v>75</c:v>
                </c:pt>
                <c:pt idx="2">
                  <c:v>45</c:v>
                </c:pt>
                <c:pt idx="3">
                  <c:v>79</c:v>
                </c:pt>
                <c:pt idx="4">
                  <c:v>79</c:v>
                </c:pt>
                <c:pt idx="5">
                  <c:v>68</c:v>
                </c:pt>
                <c:pt idx="6">
                  <c:v>38</c:v>
                </c:pt>
                <c:pt idx="7">
                  <c:v>42</c:v>
                </c:pt>
                <c:pt idx="8">
                  <c:v>41</c:v>
                </c:pt>
                <c:pt idx="9">
                  <c:v>27</c:v>
                </c:pt>
                <c:pt idx="10">
                  <c:v>62</c:v>
                </c:pt>
                <c:pt idx="11">
                  <c:v>84</c:v>
                </c:pt>
                <c:pt idx="12">
                  <c:v>56</c:v>
                </c:pt>
                <c:pt idx="13">
                  <c:v>45</c:v>
                </c:pt>
                <c:pt idx="14">
                  <c:v>91</c:v>
                </c:pt>
                <c:pt idx="15">
                  <c:v>52</c:v>
                </c:pt>
                <c:pt idx="16">
                  <c:v>75</c:v>
                </c:pt>
                <c:pt idx="17">
                  <c:v>96</c:v>
                </c:pt>
                <c:pt idx="1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9-4E30-9CB2-5F0AFDA550D2}"/>
            </c:ext>
          </c:extLst>
        </c:ser>
        <c:ser>
          <c:idx val="1"/>
          <c:order val="1"/>
          <c:tx>
            <c:strRef>
              <c:f>'Tabela 9 C Suplementadas'!$Q$6</c:f>
              <c:strCache>
                <c:ptCount val="1"/>
                <c:pt idx="0">
                  <c:v>%12-59 M Alb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9 C Suplementadas'!$O$7:$O$25</c:f>
              <c:strCache>
                <c:ptCount val="19"/>
                <c:pt idx="0">
                  <c:v>Bara</c:v>
                </c:pt>
                <c:pt idx="1">
                  <c:v>Barro</c:v>
                </c:pt>
                <c:pt idx="2">
                  <c:v>Batucar</c:v>
                </c:pt>
                <c:pt idx="3">
                  <c:v>Bigene</c:v>
                </c:pt>
                <c:pt idx="4">
                  <c:v>Bula</c:v>
                </c:pt>
                <c:pt idx="5">
                  <c:v>Cacheu</c:v>
                </c:pt>
                <c:pt idx="6">
                  <c:v>Caio</c:v>
                </c:pt>
                <c:pt idx="7">
                  <c:v>Calequisse</c:v>
                </c:pt>
                <c:pt idx="8">
                  <c:v>Cantchungo</c:v>
                </c:pt>
                <c:pt idx="9">
                  <c:v>Carenque</c:v>
                </c:pt>
                <c:pt idx="10">
                  <c:v>Có</c:v>
                </c:pt>
                <c:pt idx="11">
                  <c:v>Ingore</c:v>
                </c:pt>
                <c:pt idx="12">
                  <c:v>Jeta</c:v>
                </c:pt>
                <c:pt idx="13">
                  <c:v>Pecixe</c:v>
                </c:pt>
                <c:pt idx="14">
                  <c:v>Pelundo</c:v>
                </c:pt>
                <c:pt idx="15">
                  <c:v>S. Domingos</c:v>
                </c:pt>
                <c:pt idx="16">
                  <c:v>Sedengal</c:v>
                </c:pt>
                <c:pt idx="17">
                  <c:v>Suzana</c:v>
                </c:pt>
                <c:pt idx="18">
                  <c:v>Varela</c:v>
                </c:pt>
              </c:strCache>
            </c:strRef>
          </c:cat>
          <c:val>
            <c:numRef>
              <c:f>'Tabela 9 C Suplementadas'!$Q$7:$Q$25</c:f>
              <c:numCache>
                <c:formatCode>General</c:formatCode>
                <c:ptCount val="19"/>
                <c:pt idx="0">
                  <c:v>49</c:v>
                </c:pt>
                <c:pt idx="1">
                  <c:v>75</c:v>
                </c:pt>
                <c:pt idx="2">
                  <c:v>45</c:v>
                </c:pt>
                <c:pt idx="3">
                  <c:v>79</c:v>
                </c:pt>
                <c:pt idx="4">
                  <c:v>79</c:v>
                </c:pt>
                <c:pt idx="5">
                  <c:v>68</c:v>
                </c:pt>
                <c:pt idx="6">
                  <c:v>38</c:v>
                </c:pt>
                <c:pt idx="7">
                  <c:v>42</c:v>
                </c:pt>
                <c:pt idx="8">
                  <c:v>41</c:v>
                </c:pt>
                <c:pt idx="9">
                  <c:v>27</c:v>
                </c:pt>
                <c:pt idx="10">
                  <c:v>62</c:v>
                </c:pt>
                <c:pt idx="11">
                  <c:v>84</c:v>
                </c:pt>
                <c:pt idx="12">
                  <c:v>56</c:v>
                </c:pt>
                <c:pt idx="13">
                  <c:v>45</c:v>
                </c:pt>
                <c:pt idx="14">
                  <c:v>91</c:v>
                </c:pt>
                <c:pt idx="15">
                  <c:v>52</c:v>
                </c:pt>
                <c:pt idx="16">
                  <c:v>75</c:v>
                </c:pt>
                <c:pt idx="17">
                  <c:v>96</c:v>
                </c:pt>
                <c:pt idx="1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9-4E30-9CB2-5F0AFDA55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084392"/>
        <c:axId val="312084000"/>
      </c:barChart>
      <c:catAx>
        <c:axId val="31208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084000"/>
        <c:crosses val="autoZero"/>
        <c:auto val="1"/>
        <c:lblAlgn val="ctr"/>
        <c:lblOffset val="100"/>
        <c:noMultiLvlLbl val="0"/>
      </c:catAx>
      <c:valAx>
        <c:axId val="31208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084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086352"/>
        <c:axId val="312078904"/>
      </c:barChart>
      <c:catAx>
        <c:axId val="31208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078904"/>
        <c:crosses val="autoZero"/>
        <c:auto val="1"/>
        <c:lblAlgn val="ctr"/>
        <c:lblOffset val="100"/>
        <c:noMultiLvlLbl val="0"/>
      </c:catAx>
      <c:valAx>
        <c:axId val="31207890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086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86675623824224E-2"/>
          <c:y val="4.6339710099234425E-2"/>
          <c:w val="0.94221332437617578"/>
          <c:h val="0.7538924318173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9 C Suplementadas'!$I$31:$I$32</c:f>
              <c:strCache>
                <c:ptCount val="1"/>
                <c:pt idx="0">
                  <c:v>% MASC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9 C Suplementadas'!$H$33:$H$51</c:f>
              <c:strCache>
                <c:ptCount val="19"/>
                <c:pt idx="0">
                  <c:v>Bara</c:v>
                </c:pt>
                <c:pt idx="1">
                  <c:v>Barro</c:v>
                </c:pt>
                <c:pt idx="2">
                  <c:v>Batucar</c:v>
                </c:pt>
                <c:pt idx="3">
                  <c:v>Bigene</c:v>
                </c:pt>
                <c:pt idx="4">
                  <c:v>Bula</c:v>
                </c:pt>
                <c:pt idx="5">
                  <c:v>Cacheu</c:v>
                </c:pt>
                <c:pt idx="6">
                  <c:v>Caio</c:v>
                </c:pt>
                <c:pt idx="7">
                  <c:v>Calequisse</c:v>
                </c:pt>
                <c:pt idx="8">
                  <c:v>Cantchungo</c:v>
                </c:pt>
                <c:pt idx="9">
                  <c:v>Carenque</c:v>
                </c:pt>
                <c:pt idx="10">
                  <c:v>Có</c:v>
                </c:pt>
                <c:pt idx="11">
                  <c:v>Ingore</c:v>
                </c:pt>
                <c:pt idx="12">
                  <c:v>Jeta</c:v>
                </c:pt>
                <c:pt idx="13">
                  <c:v>Pecixe</c:v>
                </c:pt>
                <c:pt idx="14">
                  <c:v>Pelundo</c:v>
                </c:pt>
                <c:pt idx="15">
                  <c:v>S. Domingos</c:v>
                </c:pt>
                <c:pt idx="16">
                  <c:v>Sedengal</c:v>
                </c:pt>
                <c:pt idx="17">
                  <c:v>Suzana</c:v>
                </c:pt>
                <c:pt idx="18">
                  <c:v>Varela</c:v>
                </c:pt>
              </c:strCache>
            </c:strRef>
          </c:cat>
          <c:val>
            <c:numRef>
              <c:f>'Tabela 9 C Suplementadas'!$I$33:$I$51</c:f>
              <c:numCache>
                <c:formatCode>0</c:formatCode>
                <c:ptCount val="19"/>
                <c:pt idx="0">
                  <c:v>47.368421052631575</c:v>
                </c:pt>
                <c:pt idx="1">
                  <c:v>47.995283018867923</c:v>
                </c:pt>
                <c:pt idx="2">
                  <c:v>48.309178743961354</c:v>
                </c:pt>
                <c:pt idx="3">
                  <c:v>51.599015990159899</c:v>
                </c:pt>
                <c:pt idx="4">
                  <c:v>50.975609756097562</c:v>
                </c:pt>
                <c:pt idx="5">
                  <c:v>49.673202614379086</c:v>
                </c:pt>
                <c:pt idx="6">
                  <c:v>53.219696969696969</c:v>
                </c:pt>
                <c:pt idx="7">
                  <c:v>53.371868978805395</c:v>
                </c:pt>
                <c:pt idx="8">
                  <c:v>50.50867743865949</c:v>
                </c:pt>
                <c:pt idx="9">
                  <c:v>50.357142857142854</c:v>
                </c:pt>
                <c:pt idx="10">
                  <c:v>46.224677716390424</c:v>
                </c:pt>
                <c:pt idx="11">
                  <c:v>50.502105604146422</c:v>
                </c:pt>
                <c:pt idx="12">
                  <c:v>52.89855072463768</c:v>
                </c:pt>
                <c:pt idx="13">
                  <c:v>49.258160237388729</c:v>
                </c:pt>
                <c:pt idx="14">
                  <c:v>46.859296482412063</c:v>
                </c:pt>
                <c:pt idx="15">
                  <c:v>50.495516753185463</c:v>
                </c:pt>
                <c:pt idx="16">
                  <c:v>51.728553137003843</c:v>
                </c:pt>
                <c:pt idx="17">
                  <c:v>49.36</c:v>
                </c:pt>
                <c:pt idx="18">
                  <c:v>51.179245283018872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5-4DEB-B05D-0A2BC48B9CD2}"/>
            </c:ext>
          </c:extLst>
        </c:ser>
        <c:ser>
          <c:idx val="1"/>
          <c:order val="1"/>
          <c:tx>
            <c:strRef>
              <c:f>'Tabela 9 C Suplementadas'!$J$31:$J$32</c:f>
              <c:strCache>
                <c:ptCount val="1"/>
                <c:pt idx="0">
                  <c:v>% FEM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9 C Suplementadas'!$H$33:$H$51</c:f>
              <c:strCache>
                <c:ptCount val="19"/>
                <c:pt idx="0">
                  <c:v>Bara</c:v>
                </c:pt>
                <c:pt idx="1">
                  <c:v>Barro</c:v>
                </c:pt>
                <c:pt idx="2">
                  <c:v>Batucar</c:v>
                </c:pt>
                <c:pt idx="3">
                  <c:v>Bigene</c:v>
                </c:pt>
                <c:pt idx="4">
                  <c:v>Bula</c:v>
                </c:pt>
                <c:pt idx="5">
                  <c:v>Cacheu</c:v>
                </c:pt>
                <c:pt idx="6">
                  <c:v>Caio</c:v>
                </c:pt>
                <c:pt idx="7">
                  <c:v>Calequisse</c:v>
                </c:pt>
                <c:pt idx="8">
                  <c:v>Cantchungo</c:v>
                </c:pt>
                <c:pt idx="9">
                  <c:v>Carenque</c:v>
                </c:pt>
                <c:pt idx="10">
                  <c:v>Có</c:v>
                </c:pt>
                <c:pt idx="11">
                  <c:v>Ingore</c:v>
                </c:pt>
                <c:pt idx="12">
                  <c:v>Jeta</c:v>
                </c:pt>
                <c:pt idx="13">
                  <c:v>Pecixe</c:v>
                </c:pt>
                <c:pt idx="14">
                  <c:v>Pelundo</c:v>
                </c:pt>
                <c:pt idx="15">
                  <c:v>S. Domingos</c:v>
                </c:pt>
                <c:pt idx="16">
                  <c:v>Sedengal</c:v>
                </c:pt>
                <c:pt idx="17">
                  <c:v>Suzana</c:v>
                </c:pt>
                <c:pt idx="18">
                  <c:v>Varela</c:v>
                </c:pt>
              </c:strCache>
            </c:strRef>
          </c:cat>
          <c:val>
            <c:numRef>
              <c:f>'Tabela 9 C Suplementadas'!$J$33:$J$51</c:f>
              <c:numCache>
                <c:formatCode>0</c:formatCode>
                <c:ptCount val="19"/>
                <c:pt idx="0">
                  <c:v>52.631578947368418</c:v>
                </c:pt>
                <c:pt idx="1">
                  <c:v>52.00471698113207</c:v>
                </c:pt>
                <c:pt idx="2">
                  <c:v>51.690821256038646</c:v>
                </c:pt>
                <c:pt idx="3">
                  <c:v>48.400984009840101</c:v>
                </c:pt>
                <c:pt idx="4">
                  <c:v>49.024390243902438</c:v>
                </c:pt>
                <c:pt idx="5">
                  <c:v>50.326797385620914</c:v>
                </c:pt>
                <c:pt idx="6">
                  <c:v>46.780303030303031</c:v>
                </c:pt>
                <c:pt idx="7">
                  <c:v>46.628131021194605</c:v>
                </c:pt>
                <c:pt idx="8">
                  <c:v>49.491322561340517</c:v>
                </c:pt>
                <c:pt idx="9">
                  <c:v>49.642857142857146</c:v>
                </c:pt>
                <c:pt idx="10">
                  <c:v>53.775322283609569</c:v>
                </c:pt>
                <c:pt idx="11">
                  <c:v>49.497894395853578</c:v>
                </c:pt>
                <c:pt idx="12">
                  <c:v>47.10144927536232</c:v>
                </c:pt>
                <c:pt idx="13">
                  <c:v>50.741839762611271</c:v>
                </c:pt>
                <c:pt idx="14">
                  <c:v>53.140703517587937</c:v>
                </c:pt>
                <c:pt idx="15">
                  <c:v>49.504483246814537</c:v>
                </c:pt>
                <c:pt idx="16">
                  <c:v>48.271446862996157</c:v>
                </c:pt>
                <c:pt idx="17">
                  <c:v>50.639999999999993</c:v>
                </c:pt>
                <c:pt idx="18">
                  <c:v>48.820754716981128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5-4DEB-B05D-0A2BC48B9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084784"/>
        <c:axId val="312085176"/>
      </c:barChart>
      <c:catAx>
        <c:axId val="3120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085176"/>
        <c:crosses val="autoZero"/>
        <c:auto val="1"/>
        <c:lblAlgn val="ctr"/>
        <c:lblOffset val="100"/>
        <c:noMultiLvlLbl val="0"/>
      </c:catAx>
      <c:valAx>
        <c:axId val="31208517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208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8685049055214959E-2"/>
                  <c:y val="0.20797105409142469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/>
                      <a:t>10312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A5-4C95-A211-0C439FC19423}"/>
                </c:ext>
              </c:extLst>
            </c:dLbl>
            <c:dLbl>
              <c:idx val="1"/>
              <c:layout>
                <c:manualLayout>
                  <c:x val="-4.7986557030924637E-2"/>
                  <c:y val="0.1535649999586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A5-4C95-A211-0C439FC19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'Tabela 5 Crianças Vacinadas SR'!$P$154:$P$155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'Tabela 5 Crianças Vacinadas SR'!$Q$154:$Q$155</c:f>
              <c:numCache>
                <c:formatCode>General</c:formatCode>
                <c:ptCount val="2"/>
                <c:pt idx="0">
                  <c:v>10312</c:v>
                </c:pt>
                <c:pt idx="1">
                  <c:v>10214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A5-4C95-A211-0C439FC19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3600" b="1" dirty="0">
              <a:latin typeface="Arial" panose="020B0604020202020204" pitchFamily="34" charset="0"/>
              <a:cs typeface="Arial" panose="020B0604020202020204" pitchFamily="34" charset="0"/>
            </a:rPr>
            <a:t>Constrangimentos</a:t>
          </a:r>
          <a:endParaRPr lang="pt-PT" sz="3600" b="0" dirty="0"/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pt-PT" sz="3200" dirty="0" err="1">
              <a:latin typeface="Arial" panose="020B0604020202020204" pitchFamily="34" charset="0"/>
              <a:cs typeface="Arial" panose="020B0604020202020204" pitchFamily="34" charset="0"/>
            </a:rPr>
            <a:t>Insuficiencia</a:t>
          </a:r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 de sensibilização nas zonas urbanas;</a:t>
          </a: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Não Seguimento da formação nas Áreas Sanitárias;</a:t>
          </a: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Não inclusão dos SOT e gestores de MAPI na formação</a:t>
          </a:r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2C0CA817-757B-4CC9-9BC8-808FBDDB0E41}" type="presOf" srcId="{4460A378-83B8-4A2C-A5D6-D3F59F8F03F0}" destId="{4B6126BD-7111-492B-B85B-86964C7D25A4}" srcOrd="0" destOrd="0" presId="urn:microsoft.com/office/officeart/2005/8/layout/process1"/>
    <dgm:cxn modelId="{10E4ED37-D80A-47AD-9D8B-8FB086DDE329}" type="presOf" srcId="{CB072CD1-E92D-4047-AEDC-DE7342C85C61}" destId="{65109D31-2F9D-4EA4-82A6-82AEE20717B9}" srcOrd="0" destOrd="0" presId="urn:microsoft.com/office/officeart/2005/8/layout/process1"/>
    <dgm:cxn modelId="{04EC7265-73A3-4D14-8C56-1EA1DB6C6B7A}" type="presOf" srcId="{BFD1C0C5-5585-4848-8C4A-518A88A8093C}" destId="{2600F064-F7FA-4AEA-A23C-FFEA4C0686B1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DCD14458-B5EB-45B4-B042-58703023E54C}" type="presOf" srcId="{0DD49E1E-1237-476D-96C3-D4911A23EAAE}" destId="{03D4E08F-0D10-4DFF-8F2E-42E0E52C21F2}" srcOrd="1" destOrd="0" presId="urn:microsoft.com/office/officeart/2005/8/layout/process1"/>
    <dgm:cxn modelId="{463B29C7-55CE-4D3E-84B9-02AB38D148A6}" type="presOf" srcId="{0DD49E1E-1237-476D-96C3-D4911A23EAAE}" destId="{F7E0BC37-41CF-4FC0-9600-D8169FA3AFB7}" srcOrd="0" destOrd="0" presId="urn:microsoft.com/office/officeart/2005/8/layout/process1"/>
    <dgm:cxn modelId="{1E096069-EBC2-4FCE-99D9-ABC8F979B288}" type="presParOf" srcId="{65109D31-2F9D-4EA4-82A6-82AEE20717B9}" destId="{4B6126BD-7111-492B-B85B-86964C7D25A4}" srcOrd="0" destOrd="0" presId="urn:microsoft.com/office/officeart/2005/8/layout/process1"/>
    <dgm:cxn modelId="{0C691906-BE7C-4B2A-91E5-0B51644F1BB5}" type="presParOf" srcId="{65109D31-2F9D-4EA4-82A6-82AEE20717B9}" destId="{F7E0BC37-41CF-4FC0-9600-D8169FA3AFB7}" srcOrd="1" destOrd="0" presId="urn:microsoft.com/office/officeart/2005/8/layout/process1"/>
    <dgm:cxn modelId="{F6C93C82-EF0A-4A15-9E53-CCA9A8C7E7FF}" type="presParOf" srcId="{F7E0BC37-41CF-4FC0-9600-D8169FA3AFB7}" destId="{03D4E08F-0D10-4DFF-8F2E-42E0E52C21F2}" srcOrd="0" destOrd="0" presId="urn:microsoft.com/office/officeart/2005/8/layout/process1"/>
    <dgm:cxn modelId="{2EC44457-CCDE-429E-87CB-8B5812DAA38D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2800" b="1" dirty="0">
              <a:latin typeface="Arial" panose="020B0604020202020204" pitchFamily="34" charset="0"/>
              <a:cs typeface="Arial" panose="020B0604020202020204" pitchFamily="34" charset="0"/>
            </a:rPr>
            <a:t>Recomendações Parceiros</a:t>
          </a:r>
          <a:r>
            <a: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PT" sz="2800" b="0" dirty="0"/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Continuar apoiar a DRS conforme as suas necessidades</a:t>
          </a:r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61415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34177824-6030-4676-93FD-D9C5C075EABA}" type="presOf" srcId="{CB072CD1-E92D-4047-AEDC-DE7342C85C61}" destId="{65109D31-2F9D-4EA4-82A6-82AEE20717B9}" srcOrd="0" destOrd="0" presId="urn:microsoft.com/office/officeart/2005/8/layout/process1"/>
    <dgm:cxn modelId="{83EFF953-1174-44FD-9F39-8E26A5E4D738}" type="presOf" srcId="{4460A378-83B8-4A2C-A5D6-D3F59F8F03F0}" destId="{4B6126BD-7111-492B-B85B-86964C7D25A4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49C13F7B-7F8E-4183-BA9D-DD540AA83FA1}" type="presOf" srcId="{0DD49E1E-1237-476D-96C3-D4911A23EAAE}" destId="{03D4E08F-0D10-4DFF-8F2E-42E0E52C21F2}" srcOrd="1" destOrd="0" presId="urn:microsoft.com/office/officeart/2005/8/layout/process1"/>
    <dgm:cxn modelId="{68675CD2-CC12-49F1-AEA6-CE3AA95D4719}" type="presOf" srcId="{0DD49E1E-1237-476D-96C3-D4911A23EAAE}" destId="{F7E0BC37-41CF-4FC0-9600-D8169FA3AFB7}" srcOrd="0" destOrd="0" presId="urn:microsoft.com/office/officeart/2005/8/layout/process1"/>
    <dgm:cxn modelId="{92AA58D6-DFA8-4905-BE33-457DCC31902F}" type="presOf" srcId="{BFD1C0C5-5585-4848-8C4A-518A88A8093C}" destId="{2600F064-F7FA-4AEA-A23C-FFEA4C0686B1}" srcOrd="0" destOrd="0" presId="urn:microsoft.com/office/officeart/2005/8/layout/process1"/>
    <dgm:cxn modelId="{21F649DF-DFBE-4CFA-9D66-B902C8DBC56E}" type="presParOf" srcId="{65109D31-2F9D-4EA4-82A6-82AEE20717B9}" destId="{4B6126BD-7111-492B-B85B-86964C7D25A4}" srcOrd="0" destOrd="0" presId="urn:microsoft.com/office/officeart/2005/8/layout/process1"/>
    <dgm:cxn modelId="{4223E12E-4AC9-4F08-80D3-862094A121BB}" type="presParOf" srcId="{65109D31-2F9D-4EA4-82A6-82AEE20717B9}" destId="{F7E0BC37-41CF-4FC0-9600-D8169FA3AFB7}" srcOrd="1" destOrd="0" presId="urn:microsoft.com/office/officeart/2005/8/layout/process1"/>
    <dgm:cxn modelId="{6C587B07-C62A-4965-B095-87F21D290943}" type="presParOf" srcId="{F7E0BC37-41CF-4FC0-9600-D8169FA3AFB7}" destId="{03D4E08F-0D10-4DFF-8F2E-42E0E52C21F2}" srcOrd="0" destOrd="0" presId="urn:microsoft.com/office/officeart/2005/8/layout/process1"/>
    <dgm:cxn modelId="{C4365DD2-C868-4CFD-A09D-331073D1202A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3600" b="1" dirty="0">
              <a:latin typeface="Arial" panose="020B0604020202020204" pitchFamily="34" charset="0"/>
              <a:cs typeface="Arial" panose="020B0604020202020204" pitchFamily="34" charset="0"/>
            </a:rPr>
            <a:t>Oportunidades</a:t>
          </a:r>
          <a:endParaRPr lang="pt-PT" sz="3600" b="0" dirty="0"/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Disponibilidade dos fundos para formação e aluguer de motorizadas;</a:t>
          </a: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Reunião do comité regional de coordenação;</a:t>
          </a: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Visita do Ministro de Saúde Pública </a:t>
          </a:r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120583" custScaleY="48684" custLinFactNeighborX="36412" custLinFactNeighborY="-1873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80718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E2657424-B5C7-42D4-BC44-87306BC4E90D}" type="presOf" srcId="{4460A378-83B8-4A2C-A5D6-D3F59F8F03F0}" destId="{4B6126BD-7111-492B-B85B-86964C7D25A4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E39B74A0-B702-4542-893F-9A950CFE0B3C}" type="presOf" srcId="{0DD49E1E-1237-476D-96C3-D4911A23EAAE}" destId="{03D4E08F-0D10-4DFF-8F2E-42E0E52C21F2}" srcOrd="1" destOrd="0" presId="urn:microsoft.com/office/officeart/2005/8/layout/process1"/>
    <dgm:cxn modelId="{CC45EAA0-E82B-4D89-9395-6FB547F6389C}" type="presOf" srcId="{0DD49E1E-1237-476D-96C3-D4911A23EAAE}" destId="{F7E0BC37-41CF-4FC0-9600-D8169FA3AFB7}" srcOrd="0" destOrd="0" presId="urn:microsoft.com/office/officeart/2005/8/layout/process1"/>
    <dgm:cxn modelId="{A713D2E4-8271-4F73-94BA-D9C0CC280FC6}" type="presOf" srcId="{CB072CD1-E92D-4047-AEDC-DE7342C85C61}" destId="{65109D31-2F9D-4EA4-82A6-82AEE20717B9}" srcOrd="0" destOrd="0" presId="urn:microsoft.com/office/officeart/2005/8/layout/process1"/>
    <dgm:cxn modelId="{D75BBDFE-9C89-43C8-9CEC-BEE43FB979A5}" type="presOf" srcId="{BFD1C0C5-5585-4848-8C4A-518A88A8093C}" destId="{2600F064-F7FA-4AEA-A23C-FFEA4C0686B1}" srcOrd="0" destOrd="0" presId="urn:microsoft.com/office/officeart/2005/8/layout/process1"/>
    <dgm:cxn modelId="{88721DF9-9613-4B75-9241-F4170126CF01}" type="presParOf" srcId="{65109D31-2F9D-4EA4-82A6-82AEE20717B9}" destId="{4B6126BD-7111-492B-B85B-86964C7D25A4}" srcOrd="0" destOrd="0" presId="urn:microsoft.com/office/officeart/2005/8/layout/process1"/>
    <dgm:cxn modelId="{6D627CAA-7A8F-4018-9D5D-DC2DCE715136}" type="presParOf" srcId="{65109D31-2F9D-4EA4-82A6-82AEE20717B9}" destId="{F7E0BC37-41CF-4FC0-9600-D8169FA3AFB7}" srcOrd="1" destOrd="0" presId="urn:microsoft.com/office/officeart/2005/8/layout/process1"/>
    <dgm:cxn modelId="{CEF08DFA-9909-4504-B45C-A68AC9DBE55B}" type="presParOf" srcId="{F7E0BC37-41CF-4FC0-9600-D8169FA3AFB7}" destId="{03D4E08F-0D10-4DFF-8F2E-42E0E52C21F2}" srcOrd="0" destOrd="0" presId="urn:microsoft.com/office/officeart/2005/8/layout/process1"/>
    <dgm:cxn modelId="{FFFC5280-BE76-400A-B37C-874583B5603E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3600" b="0"/>
            <a:t>Ameaças</a:t>
          </a:r>
          <a:endParaRPr lang="pt-PT" sz="3600" b="0" dirty="0"/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pt-BR" sz="3600" dirty="0"/>
            <a:t>Não pagamento das dividas das campanhas e outras atividades anteriores  </a:t>
          </a:r>
          <a:endParaRPr lang="pt-PT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F2274508-6E3D-4B51-A59F-1F2B22500251}" type="presOf" srcId="{BFD1C0C5-5585-4848-8C4A-518A88A8093C}" destId="{2600F064-F7FA-4AEA-A23C-FFEA4C0686B1}" srcOrd="0" destOrd="0" presId="urn:microsoft.com/office/officeart/2005/8/layout/process1"/>
    <dgm:cxn modelId="{F00A952A-3A13-42A8-A524-F98D889242E9}" type="presOf" srcId="{0DD49E1E-1237-476D-96C3-D4911A23EAAE}" destId="{F7E0BC37-41CF-4FC0-9600-D8169FA3AFB7}" srcOrd="0" destOrd="0" presId="urn:microsoft.com/office/officeart/2005/8/layout/process1"/>
    <dgm:cxn modelId="{5F4CB746-F762-441B-B7AC-816D6C8B9B41}" type="presOf" srcId="{4460A378-83B8-4A2C-A5D6-D3F59F8F03F0}" destId="{4B6126BD-7111-492B-B85B-86964C7D25A4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A3C079A2-2A0F-4283-9A2E-52C56FEF82F3}" type="presOf" srcId="{0DD49E1E-1237-476D-96C3-D4911A23EAAE}" destId="{03D4E08F-0D10-4DFF-8F2E-42E0E52C21F2}" srcOrd="1" destOrd="0" presId="urn:microsoft.com/office/officeart/2005/8/layout/process1"/>
    <dgm:cxn modelId="{D3A176CC-B0D8-43F6-9BAD-A608F10FC25C}" type="presOf" srcId="{CB072CD1-E92D-4047-AEDC-DE7342C85C61}" destId="{65109D31-2F9D-4EA4-82A6-82AEE20717B9}" srcOrd="0" destOrd="0" presId="urn:microsoft.com/office/officeart/2005/8/layout/process1"/>
    <dgm:cxn modelId="{B9859750-5B33-4143-B835-48BA235FBE33}" type="presParOf" srcId="{65109D31-2F9D-4EA4-82A6-82AEE20717B9}" destId="{4B6126BD-7111-492B-B85B-86964C7D25A4}" srcOrd="0" destOrd="0" presId="urn:microsoft.com/office/officeart/2005/8/layout/process1"/>
    <dgm:cxn modelId="{47BE86B1-48A3-4ACE-8D51-887805321597}" type="presParOf" srcId="{65109D31-2F9D-4EA4-82A6-82AEE20717B9}" destId="{F7E0BC37-41CF-4FC0-9600-D8169FA3AFB7}" srcOrd="1" destOrd="0" presId="urn:microsoft.com/office/officeart/2005/8/layout/process1"/>
    <dgm:cxn modelId="{9600C93B-C580-4C4A-8342-2D3EC7F9408F}" type="presParOf" srcId="{F7E0BC37-41CF-4FC0-9600-D8169FA3AFB7}" destId="{03D4E08F-0D10-4DFF-8F2E-42E0E52C21F2}" srcOrd="0" destOrd="0" presId="urn:microsoft.com/office/officeart/2005/8/layout/process1"/>
    <dgm:cxn modelId="{753D3F3E-B100-496D-A139-3BDE968603CD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3600" b="0" dirty="0"/>
            <a:t>Pontos Fortes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en-US" sz="3600" dirty="0" err="1"/>
            <a:t>Disponibilidade</a:t>
          </a:r>
          <a:r>
            <a:rPr lang="en-US" sz="3600" dirty="0"/>
            <a:t> dos </a:t>
          </a:r>
          <a:r>
            <a:rPr lang="en-US" sz="3600" dirty="0" err="1"/>
            <a:t>Recursos</a:t>
          </a:r>
          <a:r>
            <a:rPr lang="en-US" sz="3600" dirty="0"/>
            <a:t> </a:t>
          </a:r>
          <a:r>
            <a:rPr lang="en-US" sz="3600" dirty="0" err="1"/>
            <a:t>Humanos</a:t>
          </a:r>
          <a:r>
            <a:rPr lang="en-US" sz="3600" dirty="0"/>
            <a:t> e </a:t>
          </a:r>
          <a:r>
            <a:rPr lang="en-US" sz="3600" dirty="0" err="1"/>
            <a:t>financeiros</a:t>
          </a:r>
          <a:r>
            <a:rPr lang="en-US" sz="3600" dirty="0"/>
            <a:t>;</a:t>
          </a:r>
          <a:endParaRPr lang="pt-PT" sz="3600" dirty="0"/>
        </a:p>
        <a:p>
          <a:pPr algn="l"/>
          <a:r>
            <a:rPr lang="en-US" sz="3600" dirty="0"/>
            <a:t>- </a:t>
          </a:r>
          <a:r>
            <a:rPr lang="en-US" sz="3600" dirty="0" err="1"/>
            <a:t>Comprimento</a:t>
          </a:r>
          <a:r>
            <a:rPr lang="en-US" sz="3600" dirty="0"/>
            <a:t> do </a:t>
          </a:r>
          <a:r>
            <a:rPr lang="en-US" sz="3600" dirty="0" err="1"/>
            <a:t>cronograma</a:t>
          </a:r>
          <a:r>
            <a:rPr lang="en-US" sz="3600" dirty="0"/>
            <a:t> das </a:t>
          </a:r>
          <a:r>
            <a:rPr lang="en-US" sz="3600" dirty="0" err="1"/>
            <a:t>atividades</a:t>
          </a:r>
          <a:r>
            <a:rPr lang="en-US" sz="3600" dirty="0"/>
            <a:t> da </a:t>
          </a:r>
          <a:r>
            <a:rPr lang="en-US" sz="3600" dirty="0" err="1"/>
            <a:t>campanha</a:t>
          </a:r>
          <a:r>
            <a:rPr lang="en-US" sz="3600" dirty="0"/>
            <a:t>;</a:t>
          </a:r>
        </a:p>
        <a:p>
          <a:pPr algn="l"/>
          <a:r>
            <a:rPr lang="en-US" sz="3600" dirty="0" err="1"/>
            <a:t>Disponibilidade</a:t>
          </a:r>
          <a:r>
            <a:rPr lang="en-US" sz="3600" dirty="0"/>
            <a:t> e </a:t>
          </a:r>
          <a:r>
            <a:rPr lang="en-US" sz="3600" dirty="0" err="1"/>
            <a:t>chegada</a:t>
          </a:r>
          <a:r>
            <a:rPr lang="en-US" sz="3600" dirty="0"/>
            <a:t> </a:t>
          </a:r>
          <a:r>
            <a:rPr lang="en-US" sz="3600" dirty="0" err="1"/>
            <a:t>atempada</a:t>
          </a:r>
          <a:r>
            <a:rPr lang="en-US" sz="3600" dirty="0"/>
            <a:t> das </a:t>
          </a:r>
          <a:r>
            <a:rPr lang="en-US" sz="3600" dirty="0" err="1"/>
            <a:t>vacinas</a:t>
          </a:r>
          <a:r>
            <a:rPr lang="en-US" sz="3600" dirty="0"/>
            <a:t>, </a:t>
          </a:r>
          <a:r>
            <a:rPr lang="en-US" sz="3600" dirty="0" err="1"/>
            <a:t>Vitamina</a:t>
          </a:r>
          <a:r>
            <a:rPr lang="en-US" sz="3600" dirty="0"/>
            <a:t> A e </a:t>
          </a:r>
          <a:r>
            <a:rPr lang="en-US" sz="3600" dirty="0" err="1"/>
            <a:t>Albendazol</a:t>
          </a:r>
          <a:r>
            <a:rPr lang="en-US" sz="3600" dirty="0"/>
            <a:t> e </a:t>
          </a:r>
          <a:r>
            <a:rPr lang="en-US" sz="3600" dirty="0" err="1"/>
            <a:t>materiais</a:t>
          </a:r>
          <a:r>
            <a:rPr lang="en-US" sz="3600" dirty="0"/>
            <a:t> da </a:t>
          </a:r>
          <a:r>
            <a:rPr lang="en-US" sz="3600" dirty="0" err="1"/>
            <a:t>vacinação</a:t>
          </a:r>
          <a:r>
            <a:rPr lang="en-US" sz="3600" dirty="0"/>
            <a:t>;</a:t>
          </a:r>
          <a:endParaRPr lang="pt-PT" sz="3600" dirty="0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9118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6EB90A62-BAE2-4EBE-AFB0-B8A5D0CC28F9}" type="presOf" srcId="{4460A378-83B8-4A2C-A5D6-D3F59F8F03F0}" destId="{4B6126BD-7111-492B-B85B-86964C7D25A4}" srcOrd="0" destOrd="0" presId="urn:microsoft.com/office/officeart/2005/8/layout/process1"/>
    <dgm:cxn modelId="{6018596B-B4ED-4F92-8468-0647B8469792}" type="presOf" srcId="{CB072CD1-E92D-4047-AEDC-DE7342C85C61}" destId="{65109D31-2F9D-4EA4-82A6-82AEE20717B9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8B6A2480-A641-43DF-93EF-F98F4C0E700C}" type="presOf" srcId="{BFD1C0C5-5585-4848-8C4A-518A88A8093C}" destId="{2600F064-F7FA-4AEA-A23C-FFEA4C0686B1}" srcOrd="0" destOrd="0" presId="urn:microsoft.com/office/officeart/2005/8/layout/process1"/>
    <dgm:cxn modelId="{B5EFD9A0-3CC9-4DA0-9B8A-27E6D9B092DE}" type="presOf" srcId="{0DD49E1E-1237-476D-96C3-D4911A23EAAE}" destId="{F7E0BC37-41CF-4FC0-9600-D8169FA3AFB7}" srcOrd="0" destOrd="0" presId="urn:microsoft.com/office/officeart/2005/8/layout/process1"/>
    <dgm:cxn modelId="{9A6475DD-9217-41D6-A95F-F0BC0EF723A3}" type="presOf" srcId="{0DD49E1E-1237-476D-96C3-D4911A23EAAE}" destId="{03D4E08F-0D10-4DFF-8F2E-42E0E52C21F2}" srcOrd="1" destOrd="0" presId="urn:microsoft.com/office/officeart/2005/8/layout/process1"/>
    <dgm:cxn modelId="{F230F346-C1D0-47A9-9246-DF8E1D75C0EC}" type="presParOf" srcId="{65109D31-2F9D-4EA4-82A6-82AEE20717B9}" destId="{4B6126BD-7111-492B-B85B-86964C7D25A4}" srcOrd="0" destOrd="0" presId="urn:microsoft.com/office/officeart/2005/8/layout/process1"/>
    <dgm:cxn modelId="{C112A427-7295-4ED6-8389-E7084F01E63C}" type="presParOf" srcId="{65109D31-2F9D-4EA4-82A6-82AEE20717B9}" destId="{F7E0BC37-41CF-4FC0-9600-D8169FA3AFB7}" srcOrd="1" destOrd="0" presId="urn:microsoft.com/office/officeart/2005/8/layout/process1"/>
    <dgm:cxn modelId="{D08DEF82-0D33-41ED-8A70-BD70CA00ADE8}" type="presParOf" srcId="{F7E0BC37-41CF-4FC0-9600-D8169FA3AFB7}" destId="{03D4E08F-0D10-4DFF-8F2E-42E0E52C21F2}" srcOrd="0" destOrd="0" presId="urn:microsoft.com/office/officeart/2005/8/layout/process1"/>
    <dgm:cxn modelId="{45CE00D3-5A8F-431B-A8A7-506A3079770B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3600" b="0" dirty="0"/>
            <a:t>Pontos Fortes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en-US" sz="3600" dirty="0"/>
            <a:t>- </a:t>
          </a:r>
          <a:r>
            <a:rPr lang="en-US" sz="3600" dirty="0" err="1"/>
            <a:t>Engajamento</a:t>
          </a:r>
          <a:r>
            <a:rPr lang="en-US" sz="3600" dirty="0"/>
            <a:t> das </a:t>
          </a:r>
          <a:r>
            <a:rPr lang="en-US" sz="3600" dirty="0" err="1"/>
            <a:t>autoridades</a:t>
          </a:r>
          <a:r>
            <a:rPr lang="en-US" sz="3600" dirty="0"/>
            <a:t> </a:t>
          </a:r>
          <a:r>
            <a:rPr lang="en-US" sz="3600" dirty="0" err="1"/>
            <a:t>administrativas</a:t>
          </a:r>
          <a:r>
            <a:rPr lang="en-US" sz="3600" dirty="0"/>
            <a:t>, </a:t>
          </a:r>
          <a:r>
            <a:rPr lang="en-US" sz="3600" dirty="0" err="1"/>
            <a:t>comunitária</a:t>
          </a:r>
          <a:r>
            <a:rPr lang="en-US" sz="3600" dirty="0"/>
            <a:t>, </a:t>
          </a:r>
          <a:r>
            <a:rPr lang="en-US" sz="3600" dirty="0" err="1"/>
            <a:t>líderes</a:t>
          </a:r>
          <a:r>
            <a:rPr lang="en-US" sz="3600" dirty="0"/>
            <a:t> </a:t>
          </a:r>
          <a:r>
            <a:rPr lang="en-US" sz="3600" dirty="0" err="1"/>
            <a:t>tradicionais</a:t>
          </a:r>
          <a:r>
            <a:rPr lang="en-US" sz="3600" dirty="0"/>
            <a:t>, </a:t>
          </a:r>
          <a:r>
            <a:rPr lang="en-US" sz="3600" dirty="0" err="1"/>
            <a:t>religiosas</a:t>
          </a:r>
          <a:r>
            <a:rPr lang="en-US" sz="3600" dirty="0"/>
            <a:t> e </a:t>
          </a:r>
          <a:r>
            <a:rPr lang="en-US" sz="3600" dirty="0" err="1"/>
            <a:t>Delegados</a:t>
          </a:r>
          <a:r>
            <a:rPr lang="en-US" sz="3600" dirty="0"/>
            <a:t> </a:t>
          </a:r>
          <a:r>
            <a:rPr lang="en-US" sz="3600" dirty="0" err="1"/>
            <a:t>Regionais</a:t>
          </a:r>
          <a:r>
            <a:rPr lang="en-US" sz="3600" dirty="0"/>
            <a:t> dos </a:t>
          </a:r>
          <a:r>
            <a:rPr lang="en-US" sz="3600" dirty="0" err="1"/>
            <a:t>diferentes</a:t>
          </a:r>
          <a:r>
            <a:rPr lang="en-US" sz="3600" dirty="0"/>
            <a:t> </a:t>
          </a:r>
          <a:r>
            <a:rPr lang="en-US" sz="3600" dirty="0" err="1"/>
            <a:t>Ministérios</a:t>
          </a:r>
          <a:r>
            <a:rPr lang="en-US" sz="3600" dirty="0"/>
            <a:t> ;</a:t>
          </a:r>
        </a:p>
        <a:p>
          <a:pPr algn="l"/>
          <a:r>
            <a:rPr lang="en-US" sz="3600" dirty="0" err="1"/>
            <a:t>Comunicação</a:t>
          </a:r>
          <a:r>
            <a:rPr lang="en-US" sz="3600" dirty="0"/>
            <a:t> e </a:t>
          </a:r>
          <a:r>
            <a:rPr lang="en-US" sz="3600" dirty="0" err="1"/>
            <a:t>monitorização</a:t>
          </a:r>
          <a:r>
            <a:rPr lang="en-US" sz="3600" dirty="0"/>
            <a:t> </a:t>
          </a:r>
          <a:r>
            <a:rPr lang="en-US" sz="3600" dirty="0" err="1"/>
            <a:t>diária</a:t>
          </a:r>
          <a:r>
            <a:rPr lang="en-US" sz="3600" dirty="0"/>
            <a:t> dos dados;</a:t>
          </a:r>
        </a:p>
        <a:p>
          <a:pPr algn="l"/>
          <a:r>
            <a:rPr lang="en-US" sz="3600" dirty="0" err="1"/>
            <a:t>Meios</a:t>
          </a:r>
          <a:r>
            <a:rPr lang="en-US" sz="3600" dirty="0"/>
            <a:t> de </a:t>
          </a:r>
          <a:r>
            <a:rPr lang="en-US" sz="3600" dirty="0" err="1"/>
            <a:t>transporte</a:t>
          </a:r>
          <a:r>
            <a:rPr lang="en-US" sz="3600" dirty="0"/>
            <a:t> </a:t>
          </a:r>
          <a:r>
            <a:rPr lang="en-US" sz="3600" dirty="0" err="1"/>
            <a:t>suficiente</a:t>
          </a:r>
          <a:r>
            <a:rPr lang="en-US" sz="3600" dirty="0"/>
            <a:t> para </a:t>
          </a:r>
          <a:r>
            <a:rPr lang="en-US" sz="3600" dirty="0" err="1"/>
            <a:t>vacinadores</a:t>
          </a:r>
          <a:r>
            <a:rPr lang="en-US" sz="3600" dirty="0"/>
            <a:t> e </a:t>
          </a:r>
          <a:r>
            <a:rPr lang="en-US" sz="3600" dirty="0" err="1"/>
            <a:t>supervisores</a:t>
          </a:r>
          <a:r>
            <a:rPr lang="en-US" sz="3600" dirty="0"/>
            <a:t> de </a:t>
          </a:r>
          <a:r>
            <a:rPr lang="en-US" sz="3600" dirty="0" err="1"/>
            <a:t>proximidade</a:t>
          </a:r>
          <a:endParaRPr lang="pt-PT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58966" custScaleY="39102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221055" custScaleY="101378" custLinFactNeighborX="-31270" custLinFactNeighborY="-3870">
        <dgm:presLayoutVars>
          <dgm:bulletEnabled val="1"/>
        </dgm:presLayoutVars>
      </dgm:prSet>
      <dgm:spPr/>
    </dgm:pt>
  </dgm:ptLst>
  <dgm:cxnLst>
    <dgm:cxn modelId="{DF23FF1D-ABA2-4718-ABE9-AAFC3CA0E9E0}" type="presOf" srcId="{0DD49E1E-1237-476D-96C3-D4911A23EAAE}" destId="{F7E0BC37-41CF-4FC0-9600-D8169FA3AFB7}" srcOrd="0" destOrd="0" presId="urn:microsoft.com/office/officeart/2005/8/layout/process1"/>
    <dgm:cxn modelId="{5E912365-43C7-4282-82F9-C3C7BB5645BF}" type="presOf" srcId="{4460A378-83B8-4A2C-A5D6-D3F59F8F03F0}" destId="{4B6126BD-7111-492B-B85B-86964C7D25A4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E5AAA995-C2AC-4B59-B75A-30B0A59F042F}" type="presOf" srcId="{BFD1C0C5-5585-4848-8C4A-518A88A8093C}" destId="{2600F064-F7FA-4AEA-A23C-FFEA4C0686B1}" srcOrd="0" destOrd="0" presId="urn:microsoft.com/office/officeart/2005/8/layout/process1"/>
    <dgm:cxn modelId="{9B2A76B1-0282-44EB-A072-A53B1E36D0DD}" type="presOf" srcId="{0DD49E1E-1237-476D-96C3-D4911A23EAAE}" destId="{03D4E08F-0D10-4DFF-8F2E-42E0E52C21F2}" srcOrd="1" destOrd="0" presId="urn:microsoft.com/office/officeart/2005/8/layout/process1"/>
    <dgm:cxn modelId="{26F7CABA-024F-4047-BCF5-9894D34CD653}" type="presOf" srcId="{CB072CD1-E92D-4047-AEDC-DE7342C85C61}" destId="{65109D31-2F9D-4EA4-82A6-82AEE20717B9}" srcOrd="0" destOrd="0" presId="urn:microsoft.com/office/officeart/2005/8/layout/process1"/>
    <dgm:cxn modelId="{7B4E3951-E9E3-4337-9BBE-2E294AEEE7F8}" type="presParOf" srcId="{65109D31-2F9D-4EA4-82A6-82AEE20717B9}" destId="{4B6126BD-7111-492B-B85B-86964C7D25A4}" srcOrd="0" destOrd="0" presId="urn:microsoft.com/office/officeart/2005/8/layout/process1"/>
    <dgm:cxn modelId="{9BA5D88A-B4C9-4D7E-89E3-E3A7BC818166}" type="presParOf" srcId="{65109D31-2F9D-4EA4-82A6-82AEE20717B9}" destId="{F7E0BC37-41CF-4FC0-9600-D8169FA3AFB7}" srcOrd="1" destOrd="0" presId="urn:microsoft.com/office/officeart/2005/8/layout/process1"/>
    <dgm:cxn modelId="{AF3E92AF-FA70-43DD-A7A8-6481405FF6A3}" type="presParOf" srcId="{F7E0BC37-41CF-4FC0-9600-D8169FA3AFB7}" destId="{03D4E08F-0D10-4DFF-8F2E-42E0E52C21F2}" srcOrd="0" destOrd="0" presId="urn:microsoft.com/office/officeart/2005/8/layout/process1"/>
    <dgm:cxn modelId="{1EC99E3F-6739-44D2-B7F4-D4DA1E1D2922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3600" b="1" dirty="0">
              <a:latin typeface="Arial" panose="020B0604020202020204" pitchFamily="34" charset="0"/>
              <a:cs typeface="Arial" panose="020B0604020202020204" pitchFamily="34" charset="0"/>
            </a:rPr>
            <a:t>Pontos a melhorar</a:t>
          </a:r>
          <a:endParaRPr lang="pt-PT" sz="3600" b="0" dirty="0"/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Aumentar sensibilização nas zonas urbanas;</a:t>
          </a: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Realizar </a:t>
          </a:r>
          <a:r>
            <a:rPr lang="pt-PT" sz="3200" dirty="0" err="1">
              <a:latin typeface="Arial" panose="020B0604020202020204" pitchFamily="34" charset="0"/>
              <a:cs typeface="Arial" panose="020B0604020202020204" pitchFamily="34" charset="0"/>
            </a:rPr>
            <a:t>recenciamento</a:t>
          </a:r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 dos </a:t>
          </a:r>
          <a:r>
            <a:rPr lang="pt-PT" sz="3200">
              <a:latin typeface="Arial" panose="020B0604020202020204" pitchFamily="34" charset="0"/>
              <a:cs typeface="Arial" panose="020B0604020202020204" pitchFamily="34" charset="0"/>
            </a:rPr>
            <a:t>agregados familiares; </a:t>
          </a:r>
          <a:endParaRPr lang="pt-PT" sz="3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Realizar Seguimento da formação nas Áreas Sanitárias;</a:t>
          </a: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Incluir os SOT e gestores de MAPI na formação</a:t>
          </a:r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B2046342-C15C-469C-9CF2-60EBF0CEB1A9}" type="presOf" srcId="{0DD49E1E-1237-476D-96C3-D4911A23EAAE}" destId="{F7E0BC37-41CF-4FC0-9600-D8169FA3AFB7}" srcOrd="0" destOrd="0" presId="urn:microsoft.com/office/officeart/2005/8/layout/process1"/>
    <dgm:cxn modelId="{CF10CD51-9918-449E-AB27-F257E17A06D4}" type="presOf" srcId="{BFD1C0C5-5585-4848-8C4A-518A88A8093C}" destId="{2600F064-F7FA-4AEA-A23C-FFEA4C0686B1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22CDF782-304E-4EF9-B7F8-3F42FB8515CB}" type="presOf" srcId="{CB072CD1-E92D-4047-AEDC-DE7342C85C61}" destId="{65109D31-2F9D-4EA4-82A6-82AEE20717B9}" srcOrd="0" destOrd="0" presId="urn:microsoft.com/office/officeart/2005/8/layout/process1"/>
    <dgm:cxn modelId="{ACA506D9-B408-4585-85E4-C8F0E84A2D08}" type="presOf" srcId="{4460A378-83B8-4A2C-A5D6-D3F59F8F03F0}" destId="{4B6126BD-7111-492B-B85B-86964C7D25A4}" srcOrd="0" destOrd="0" presId="urn:microsoft.com/office/officeart/2005/8/layout/process1"/>
    <dgm:cxn modelId="{1D71BDEC-DA9C-4F0E-8573-D50B1AC1BA9C}" type="presOf" srcId="{0DD49E1E-1237-476D-96C3-D4911A23EAAE}" destId="{03D4E08F-0D10-4DFF-8F2E-42E0E52C21F2}" srcOrd="1" destOrd="0" presId="urn:microsoft.com/office/officeart/2005/8/layout/process1"/>
    <dgm:cxn modelId="{E7EC6C23-0DD7-485B-AAD8-1786FBF7E9F8}" type="presParOf" srcId="{65109D31-2F9D-4EA4-82A6-82AEE20717B9}" destId="{4B6126BD-7111-492B-B85B-86964C7D25A4}" srcOrd="0" destOrd="0" presId="urn:microsoft.com/office/officeart/2005/8/layout/process1"/>
    <dgm:cxn modelId="{4B6F61AC-4DB7-43EC-91E0-7F9E1E387EE7}" type="presParOf" srcId="{65109D31-2F9D-4EA4-82A6-82AEE20717B9}" destId="{F7E0BC37-41CF-4FC0-9600-D8169FA3AFB7}" srcOrd="1" destOrd="0" presId="urn:microsoft.com/office/officeart/2005/8/layout/process1"/>
    <dgm:cxn modelId="{FADB6A72-DB11-4532-B2C1-85F307C70F8B}" type="presParOf" srcId="{F7E0BC37-41CF-4FC0-9600-D8169FA3AFB7}" destId="{03D4E08F-0D10-4DFF-8F2E-42E0E52C21F2}" srcOrd="0" destOrd="0" presId="urn:microsoft.com/office/officeart/2005/8/layout/process1"/>
    <dgm:cxn modelId="{BB9593FC-28DC-4224-850F-EEB99EC184D2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2800" b="1" dirty="0">
              <a:latin typeface="Arial" panose="020B0604020202020204" pitchFamily="34" charset="0"/>
              <a:cs typeface="Arial" panose="020B0604020202020204" pitchFamily="34" charset="0"/>
            </a:rPr>
            <a:t>Recomendações Áreas Sanitárias</a:t>
          </a:r>
          <a:endParaRPr lang="pt-PT" sz="2800" b="0" dirty="0"/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Realizar recenseamento dos agregados familiares</a:t>
          </a: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Identificar crianças vacinadas nas fronteiras do Senegal</a:t>
          </a:r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61415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655C0333-0190-474E-860B-FBAFE662B7B0}" type="presOf" srcId="{BFD1C0C5-5585-4848-8C4A-518A88A8093C}" destId="{2600F064-F7FA-4AEA-A23C-FFEA4C0686B1}" srcOrd="0" destOrd="0" presId="urn:microsoft.com/office/officeart/2005/8/layout/process1"/>
    <dgm:cxn modelId="{6D3B1C41-E929-4A06-BDF5-31E3E6D0542F}" type="presOf" srcId="{0DD49E1E-1237-476D-96C3-D4911A23EAAE}" destId="{F7E0BC37-41CF-4FC0-9600-D8169FA3AFB7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B92EAF7A-4682-417A-99AF-9CD5F11147E8}" type="presOf" srcId="{4460A378-83B8-4A2C-A5D6-D3F59F8F03F0}" destId="{4B6126BD-7111-492B-B85B-86964C7D25A4}" srcOrd="0" destOrd="0" presId="urn:microsoft.com/office/officeart/2005/8/layout/process1"/>
    <dgm:cxn modelId="{C7D8FD81-BF2B-4ECA-8361-DB6540CFF61E}" type="presOf" srcId="{CB072CD1-E92D-4047-AEDC-DE7342C85C61}" destId="{65109D31-2F9D-4EA4-82A6-82AEE20717B9}" srcOrd="0" destOrd="0" presId="urn:microsoft.com/office/officeart/2005/8/layout/process1"/>
    <dgm:cxn modelId="{DABFA998-0A0D-4D11-94EC-89A4DAE96339}" type="presOf" srcId="{0DD49E1E-1237-476D-96C3-D4911A23EAAE}" destId="{03D4E08F-0D10-4DFF-8F2E-42E0E52C21F2}" srcOrd="1" destOrd="0" presId="urn:microsoft.com/office/officeart/2005/8/layout/process1"/>
    <dgm:cxn modelId="{503C97B3-2EF4-45AB-8CB6-7C93DA243F9C}" type="presParOf" srcId="{65109D31-2F9D-4EA4-82A6-82AEE20717B9}" destId="{4B6126BD-7111-492B-B85B-86964C7D25A4}" srcOrd="0" destOrd="0" presId="urn:microsoft.com/office/officeart/2005/8/layout/process1"/>
    <dgm:cxn modelId="{1A1E73E9-5EA0-4A36-A3F7-3572642018C5}" type="presParOf" srcId="{65109D31-2F9D-4EA4-82A6-82AEE20717B9}" destId="{F7E0BC37-41CF-4FC0-9600-D8169FA3AFB7}" srcOrd="1" destOrd="0" presId="urn:microsoft.com/office/officeart/2005/8/layout/process1"/>
    <dgm:cxn modelId="{5045E45D-9DF8-49C0-A688-2AF91A1DB53A}" type="presParOf" srcId="{F7E0BC37-41CF-4FC0-9600-D8169FA3AFB7}" destId="{03D4E08F-0D10-4DFF-8F2E-42E0E52C21F2}" srcOrd="0" destOrd="0" presId="urn:microsoft.com/office/officeart/2005/8/layout/process1"/>
    <dgm:cxn modelId="{A095AEFE-44C6-456B-9AE6-0BE3E862324C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2800" b="1" dirty="0">
              <a:latin typeface="Arial" panose="020B0604020202020204" pitchFamily="34" charset="0"/>
              <a:cs typeface="Arial" panose="020B0604020202020204" pitchFamily="34" charset="0"/>
            </a:rPr>
            <a:t>Recomendações Nível Regional</a:t>
          </a:r>
          <a:r>
            <a: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PT" sz="2800" b="0" dirty="0"/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Realizar seguimento do recenseamento dos agregados familiares</a:t>
          </a: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Realizar seguimento de identificação das crianças vacinadas nas fronteiras do Senegal</a:t>
          </a:r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61415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5C1D2D65-1CD3-4DAB-840B-DDAF05751E2C}" type="presOf" srcId="{0DD49E1E-1237-476D-96C3-D4911A23EAAE}" destId="{03D4E08F-0D10-4DFF-8F2E-42E0E52C21F2}" srcOrd="1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0F79117A-3C32-49C3-A93B-CD9E554597AB}" type="presOf" srcId="{0DD49E1E-1237-476D-96C3-D4911A23EAAE}" destId="{F7E0BC37-41CF-4FC0-9600-D8169FA3AFB7}" srcOrd="0" destOrd="0" presId="urn:microsoft.com/office/officeart/2005/8/layout/process1"/>
    <dgm:cxn modelId="{B0CFCA8B-822E-407D-8D8D-721CF7C6B6E2}" type="presOf" srcId="{4460A378-83B8-4A2C-A5D6-D3F59F8F03F0}" destId="{4B6126BD-7111-492B-B85B-86964C7D25A4}" srcOrd="0" destOrd="0" presId="urn:microsoft.com/office/officeart/2005/8/layout/process1"/>
    <dgm:cxn modelId="{A4590ACE-7606-41B7-ADA3-81714269C2EE}" type="presOf" srcId="{CB072CD1-E92D-4047-AEDC-DE7342C85C61}" destId="{65109D31-2F9D-4EA4-82A6-82AEE20717B9}" srcOrd="0" destOrd="0" presId="urn:microsoft.com/office/officeart/2005/8/layout/process1"/>
    <dgm:cxn modelId="{85F83EFC-B2E8-45A8-82B5-4F6207E1B98C}" type="presOf" srcId="{BFD1C0C5-5585-4848-8C4A-518A88A8093C}" destId="{2600F064-F7FA-4AEA-A23C-FFEA4C0686B1}" srcOrd="0" destOrd="0" presId="urn:microsoft.com/office/officeart/2005/8/layout/process1"/>
    <dgm:cxn modelId="{B3817199-4355-45FB-9AD9-6C66E6A6C0AB}" type="presParOf" srcId="{65109D31-2F9D-4EA4-82A6-82AEE20717B9}" destId="{4B6126BD-7111-492B-B85B-86964C7D25A4}" srcOrd="0" destOrd="0" presId="urn:microsoft.com/office/officeart/2005/8/layout/process1"/>
    <dgm:cxn modelId="{4A5BF44A-950E-4584-8A7B-D45E06898325}" type="presParOf" srcId="{65109D31-2F9D-4EA4-82A6-82AEE20717B9}" destId="{F7E0BC37-41CF-4FC0-9600-D8169FA3AFB7}" srcOrd="1" destOrd="0" presId="urn:microsoft.com/office/officeart/2005/8/layout/process1"/>
    <dgm:cxn modelId="{628B125A-A5F1-4E8B-8B2A-AA13EB8CB344}" type="presParOf" srcId="{F7E0BC37-41CF-4FC0-9600-D8169FA3AFB7}" destId="{03D4E08F-0D10-4DFF-8F2E-42E0E52C21F2}" srcOrd="0" destOrd="0" presId="urn:microsoft.com/office/officeart/2005/8/layout/process1"/>
    <dgm:cxn modelId="{1D53B37D-F5D3-4D7E-8A55-83D13102C3D3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/>
      <dgm:t>
        <a:bodyPr/>
        <a:lstStyle/>
        <a:p>
          <a:r>
            <a:rPr lang="pt-PT" sz="2800" b="1" dirty="0">
              <a:latin typeface="Arial" panose="020B0604020202020204" pitchFamily="34" charset="0"/>
              <a:cs typeface="Arial" panose="020B0604020202020204" pitchFamily="34" charset="0"/>
            </a:rPr>
            <a:t>Recomendações Nível Central</a:t>
          </a:r>
          <a:r>
            <a: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PT" sz="2800" b="0" dirty="0"/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/>
      <dgm:t>
        <a:bodyPr/>
        <a:lstStyle/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Disponibilizar combustível </a:t>
          </a:r>
          <a:r>
            <a:rPr lang="pt-PT" sz="3200" dirty="0" err="1">
              <a:latin typeface="Arial" panose="020B0604020202020204" pitchFamily="34" charset="0"/>
              <a:cs typeface="Arial" panose="020B0604020202020204" pitchFamily="34" charset="0"/>
            </a:rPr>
            <a:t>atempadamdente</a:t>
          </a:r>
          <a:endParaRPr lang="pt-PT" sz="3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PT" sz="3200" dirty="0">
              <a:latin typeface="Arial" panose="020B0604020202020204" pitchFamily="34" charset="0"/>
              <a:cs typeface="Arial" panose="020B0604020202020204" pitchFamily="34" charset="0"/>
            </a:rPr>
            <a:t>Disponibilizar viatura para supervisores regionais e algumas áreas sanitárias</a:t>
          </a:r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61415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872E1569-DF2F-4AEC-9C59-FD7772C928FA}" type="presOf" srcId="{4460A378-83B8-4A2C-A5D6-D3F59F8F03F0}" destId="{4B6126BD-7111-492B-B85B-86964C7D25A4}" srcOrd="0" destOrd="0" presId="urn:microsoft.com/office/officeart/2005/8/layout/process1"/>
    <dgm:cxn modelId="{AA9AE149-28EB-4919-82E6-838D8C6E8E1A}" type="presOf" srcId="{0DD49E1E-1237-476D-96C3-D4911A23EAAE}" destId="{03D4E08F-0D10-4DFF-8F2E-42E0E52C21F2}" srcOrd="1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BB301375-D73D-43D1-A8DC-38FEFD8B86AF}" type="presOf" srcId="{BFD1C0C5-5585-4848-8C4A-518A88A8093C}" destId="{2600F064-F7FA-4AEA-A23C-FFEA4C0686B1}" srcOrd="0" destOrd="0" presId="urn:microsoft.com/office/officeart/2005/8/layout/process1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39AF3497-5EFB-48DB-95C9-E7A5E47253B9}" type="presOf" srcId="{0DD49E1E-1237-476D-96C3-D4911A23EAAE}" destId="{F7E0BC37-41CF-4FC0-9600-D8169FA3AFB7}" srcOrd="0" destOrd="0" presId="urn:microsoft.com/office/officeart/2005/8/layout/process1"/>
    <dgm:cxn modelId="{435ADF9A-E925-436F-9685-D0C8E875A9E2}" type="presOf" srcId="{CB072CD1-E92D-4047-AEDC-DE7342C85C61}" destId="{65109D31-2F9D-4EA4-82A6-82AEE20717B9}" srcOrd="0" destOrd="0" presId="urn:microsoft.com/office/officeart/2005/8/layout/process1"/>
    <dgm:cxn modelId="{641BE4AF-8E48-415C-98CC-6C7D5DCCF679}" type="presParOf" srcId="{65109D31-2F9D-4EA4-82A6-82AEE20717B9}" destId="{4B6126BD-7111-492B-B85B-86964C7D25A4}" srcOrd="0" destOrd="0" presId="urn:microsoft.com/office/officeart/2005/8/layout/process1"/>
    <dgm:cxn modelId="{31DE1386-E696-4921-8F52-77DED790BFFB}" type="presParOf" srcId="{65109D31-2F9D-4EA4-82A6-82AEE20717B9}" destId="{F7E0BC37-41CF-4FC0-9600-D8169FA3AFB7}" srcOrd="1" destOrd="0" presId="urn:microsoft.com/office/officeart/2005/8/layout/process1"/>
    <dgm:cxn modelId="{1565A3A1-B69D-4FE6-8915-0FB251F3C3A2}" type="presParOf" srcId="{F7E0BC37-41CF-4FC0-9600-D8169FA3AFB7}" destId="{03D4E08F-0D10-4DFF-8F2E-42E0E52C21F2}" srcOrd="0" destOrd="0" presId="urn:microsoft.com/office/officeart/2005/8/layout/process1"/>
    <dgm:cxn modelId="{8EB44730-5909-4287-9811-9C57F1279E51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39751" y="1951797"/>
          <a:ext cx="2431337" cy="1691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>
              <a:latin typeface="Arial" panose="020B0604020202020204" pitchFamily="34" charset="0"/>
              <a:cs typeface="Arial" panose="020B0604020202020204" pitchFamily="34" charset="0"/>
            </a:rPr>
            <a:t>Constrangimentos</a:t>
          </a:r>
          <a:endParaRPr lang="pt-PT" sz="3600" b="0" kern="1200" dirty="0"/>
        </a:p>
      </dsp:txBody>
      <dsp:txXfrm>
        <a:off x="289288" y="2001334"/>
        <a:ext cx="2332263" cy="1592251"/>
      </dsp:txXfrm>
    </dsp:sp>
    <dsp:sp modelId="{F7E0BC37-41CF-4FC0-9600-D8169FA3AFB7}">
      <dsp:nvSpPr>
        <dsp:cNvPr id="0" name=""/>
        <dsp:cNvSpPr/>
      </dsp:nvSpPr>
      <dsp:spPr>
        <a:xfrm rot="21505494">
          <a:off x="2673537" y="2244168"/>
          <a:ext cx="1685393" cy="9923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200" kern="1200">
            <a:solidFill>
              <a:schemeClr val="tx1"/>
            </a:solidFill>
          </a:endParaRPr>
        </a:p>
      </dsp:txBody>
      <dsp:txXfrm>
        <a:off x="2673593" y="2446730"/>
        <a:ext cx="1387687" cy="595412"/>
      </dsp:txXfrm>
    </dsp:sp>
    <dsp:sp modelId="{2600F064-F7FA-4AEA-A23C-FFEA4C0686B1}">
      <dsp:nvSpPr>
        <dsp:cNvPr id="0" name=""/>
        <dsp:cNvSpPr/>
      </dsp:nvSpPr>
      <dsp:spPr>
        <a:xfrm>
          <a:off x="4343764" y="865797"/>
          <a:ext cx="6637646" cy="3521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Insuficiencia</a:t>
          </a: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 de sensibilização nas zonas urbanas;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Não Seguimento da formação nas Áreas Sanitárias;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Não inclusão dos SOT e gestores de MAPI na formação</a:t>
          </a:r>
        </a:p>
      </dsp:txBody>
      <dsp:txXfrm>
        <a:off x="4446919" y="968952"/>
        <a:ext cx="6431336" cy="33156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12285" y="2022330"/>
          <a:ext cx="3238028" cy="1540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>
              <a:latin typeface="Arial" panose="020B0604020202020204" pitchFamily="34" charset="0"/>
              <a:cs typeface="Arial" panose="020B0604020202020204" pitchFamily="34" charset="0"/>
            </a:rPr>
            <a:t>Recomendações Parceiros</a:t>
          </a:r>
          <a:r>
            <a:rPr lang="pt-PT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PT" sz="2800" b="0" kern="1200" dirty="0"/>
        </a:p>
      </dsp:txBody>
      <dsp:txXfrm>
        <a:off x="257392" y="2067437"/>
        <a:ext cx="3147814" cy="1449867"/>
      </dsp:txXfrm>
    </dsp:sp>
    <dsp:sp modelId="{F7E0BC37-41CF-4FC0-9600-D8169FA3AFB7}">
      <dsp:nvSpPr>
        <dsp:cNvPr id="0" name=""/>
        <dsp:cNvSpPr/>
      </dsp:nvSpPr>
      <dsp:spPr>
        <a:xfrm rot="21513404">
          <a:off x="3452593" y="2279549"/>
          <a:ext cx="1536087" cy="9044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800" kern="1200">
            <a:solidFill>
              <a:schemeClr val="tx1"/>
            </a:solidFill>
          </a:endParaRPr>
        </a:p>
      </dsp:txBody>
      <dsp:txXfrm>
        <a:off x="3452636" y="2463865"/>
        <a:ext cx="1264738" cy="542698"/>
      </dsp:txXfrm>
    </dsp:sp>
    <dsp:sp modelId="{2600F064-F7FA-4AEA-A23C-FFEA4C0686B1}">
      <dsp:nvSpPr>
        <dsp:cNvPr id="0" name=""/>
        <dsp:cNvSpPr/>
      </dsp:nvSpPr>
      <dsp:spPr>
        <a:xfrm>
          <a:off x="4974903" y="1033444"/>
          <a:ext cx="6049996" cy="3207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Continuar apoiar a DRS conforme as suas necessidades</a:t>
          </a:r>
        </a:p>
      </dsp:txBody>
      <dsp:txXfrm>
        <a:off x="5068833" y="1127374"/>
        <a:ext cx="5862136" cy="3019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61870" y="1747092"/>
          <a:ext cx="4024104" cy="1844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>
              <a:latin typeface="Arial" panose="020B0604020202020204" pitchFamily="34" charset="0"/>
              <a:cs typeface="Arial" panose="020B0604020202020204" pitchFamily="34" charset="0"/>
            </a:rPr>
            <a:t>Oportunidades</a:t>
          </a:r>
          <a:endParaRPr lang="pt-PT" sz="3600" b="0" kern="1200" dirty="0"/>
        </a:p>
      </dsp:txBody>
      <dsp:txXfrm>
        <a:off x="315907" y="1801129"/>
        <a:ext cx="3916030" cy="1736889"/>
      </dsp:txXfrm>
    </dsp:sp>
    <dsp:sp modelId="{F7E0BC37-41CF-4FC0-9600-D8169FA3AFB7}">
      <dsp:nvSpPr>
        <dsp:cNvPr id="0" name=""/>
        <dsp:cNvSpPr/>
      </dsp:nvSpPr>
      <dsp:spPr>
        <a:xfrm rot="21568882">
          <a:off x="4287352" y="2361179"/>
          <a:ext cx="848093" cy="5725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kern="1200">
            <a:solidFill>
              <a:schemeClr val="tx1"/>
            </a:solidFill>
          </a:endParaRPr>
        </a:p>
      </dsp:txBody>
      <dsp:txXfrm>
        <a:off x="4287356" y="2476458"/>
        <a:ext cx="676340" cy="343507"/>
      </dsp:txXfrm>
    </dsp:sp>
    <dsp:sp modelId="{2600F064-F7FA-4AEA-A23C-FFEA4C0686B1}">
      <dsp:nvSpPr>
        <dsp:cNvPr id="0" name=""/>
        <dsp:cNvSpPr/>
      </dsp:nvSpPr>
      <dsp:spPr>
        <a:xfrm>
          <a:off x="5127951" y="695496"/>
          <a:ext cx="6030933" cy="3841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Disponibilidade dos fundos para formação e aluguer de motorizadas;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Reunião do comité regional de coordenação;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Visita do Ministro de Saúde Pública </a:t>
          </a:r>
        </a:p>
      </dsp:txBody>
      <dsp:txXfrm>
        <a:off x="5240476" y="808021"/>
        <a:ext cx="5805883" cy="3616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34412" y="1951797"/>
          <a:ext cx="2433714" cy="1691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kern="1200"/>
            <a:t>Ameaças</a:t>
          </a:r>
          <a:endParaRPr lang="pt-PT" sz="3600" b="0" kern="1200" dirty="0"/>
        </a:p>
      </dsp:txBody>
      <dsp:txXfrm>
        <a:off x="283949" y="2001334"/>
        <a:ext cx="2334640" cy="1592251"/>
      </dsp:txXfrm>
    </dsp:sp>
    <dsp:sp modelId="{F7E0BC37-41CF-4FC0-9600-D8169FA3AFB7}">
      <dsp:nvSpPr>
        <dsp:cNvPr id="0" name=""/>
        <dsp:cNvSpPr/>
      </dsp:nvSpPr>
      <dsp:spPr>
        <a:xfrm rot="21505586">
          <a:off x="2670578" y="2243683"/>
          <a:ext cx="1687040" cy="9933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200" kern="1200">
            <a:solidFill>
              <a:schemeClr val="tx1"/>
            </a:solidFill>
          </a:endParaRPr>
        </a:p>
      </dsp:txBody>
      <dsp:txXfrm>
        <a:off x="2670634" y="2446439"/>
        <a:ext cx="1389043" cy="595994"/>
      </dsp:txXfrm>
    </dsp:sp>
    <dsp:sp modelId="{2600F064-F7FA-4AEA-A23C-FFEA4C0686B1}">
      <dsp:nvSpPr>
        <dsp:cNvPr id="0" name=""/>
        <dsp:cNvSpPr/>
      </dsp:nvSpPr>
      <dsp:spPr>
        <a:xfrm>
          <a:off x="4342438" y="865797"/>
          <a:ext cx="6644135" cy="3521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Não pagamento das dividas das campanhas e outras atividades anteriores  </a:t>
          </a:r>
          <a:endParaRPr lang="pt-PT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5593" y="968952"/>
        <a:ext cx="6437825" cy="331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175644" y="1730712"/>
          <a:ext cx="1751030" cy="2165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kern="1200" dirty="0"/>
            <a:t>Pontos Fortes</a:t>
          </a:r>
        </a:p>
      </dsp:txBody>
      <dsp:txXfrm>
        <a:off x="226930" y="1781998"/>
        <a:ext cx="1648458" cy="2062824"/>
      </dsp:txXfrm>
    </dsp:sp>
    <dsp:sp modelId="{F7E0BC37-41CF-4FC0-9600-D8169FA3AFB7}">
      <dsp:nvSpPr>
        <dsp:cNvPr id="0" name=""/>
        <dsp:cNvSpPr/>
      </dsp:nvSpPr>
      <dsp:spPr>
        <a:xfrm rot="21476141">
          <a:off x="1928270" y="2402148"/>
          <a:ext cx="1214136" cy="7146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000" kern="1200">
            <a:solidFill>
              <a:schemeClr val="tx1"/>
            </a:solidFill>
          </a:endParaRPr>
        </a:p>
      </dsp:txBody>
      <dsp:txXfrm>
        <a:off x="1928340" y="2548947"/>
        <a:ext cx="999731" cy="428810"/>
      </dsp:txXfrm>
    </dsp:sp>
    <dsp:sp modelId="{2600F064-F7FA-4AEA-A23C-FFEA4C0686B1}">
      <dsp:nvSpPr>
        <dsp:cNvPr id="0" name=""/>
        <dsp:cNvSpPr/>
      </dsp:nvSpPr>
      <dsp:spPr>
        <a:xfrm>
          <a:off x="3131323" y="340311"/>
          <a:ext cx="7964832" cy="4509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Disponibilidade</a:t>
          </a:r>
          <a:r>
            <a:rPr lang="en-US" sz="3600" kern="1200" dirty="0"/>
            <a:t> dos </a:t>
          </a:r>
          <a:r>
            <a:rPr lang="en-US" sz="3600" kern="1200" dirty="0" err="1"/>
            <a:t>Recursos</a:t>
          </a:r>
          <a:r>
            <a:rPr lang="en-US" sz="3600" kern="1200" dirty="0"/>
            <a:t> </a:t>
          </a:r>
          <a:r>
            <a:rPr lang="en-US" sz="3600" kern="1200" dirty="0" err="1"/>
            <a:t>Humanos</a:t>
          </a:r>
          <a:r>
            <a:rPr lang="en-US" sz="3600" kern="1200" dirty="0"/>
            <a:t> e </a:t>
          </a:r>
          <a:r>
            <a:rPr lang="en-US" sz="3600" kern="1200" dirty="0" err="1"/>
            <a:t>financeiros</a:t>
          </a:r>
          <a:r>
            <a:rPr lang="en-US" sz="3600" kern="1200" dirty="0"/>
            <a:t>;</a:t>
          </a:r>
          <a:endParaRPr lang="pt-PT" sz="3600" kern="1200" dirty="0"/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- </a:t>
          </a:r>
          <a:r>
            <a:rPr lang="en-US" sz="3600" kern="1200" dirty="0" err="1"/>
            <a:t>Comprimento</a:t>
          </a:r>
          <a:r>
            <a:rPr lang="en-US" sz="3600" kern="1200" dirty="0"/>
            <a:t> do </a:t>
          </a:r>
          <a:r>
            <a:rPr lang="en-US" sz="3600" kern="1200" dirty="0" err="1"/>
            <a:t>cronograma</a:t>
          </a:r>
          <a:r>
            <a:rPr lang="en-US" sz="3600" kern="1200" dirty="0"/>
            <a:t> das </a:t>
          </a:r>
          <a:r>
            <a:rPr lang="en-US" sz="3600" kern="1200" dirty="0" err="1"/>
            <a:t>atividades</a:t>
          </a:r>
          <a:r>
            <a:rPr lang="en-US" sz="3600" kern="1200" dirty="0"/>
            <a:t> da </a:t>
          </a:r>
          <a:r>
            <a:rPr lang="en-US" sz="3600" kern="1200" dirty="0" err="1"/>
            <a:t>campanha</a:t>
          </a:r>
          <a:r>
            <a:rPr lang="en-US" sz="3600" kern="1200" dirty="0"/>
            <a:t>;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Disponibilidade</a:t>
          </a:r>
          <a:r>
            <a:rPr lang="en-US" sz="3600" kern="1200" dirty="0"/>
            <a:t> e </a:t>
          </a:r>
          <a:r>
            <a:rPr lang="en-US" sz="3600" kern="1200" dirty="0" err="1"/>
            <a:t>chegada</a:t>
          </a:r>
          <a:r>
            <a:rPr lang="en-US" sz="3600" kern="1200" dirty="0"/>
            <a:t> </a:t>
          </a:r>
          <a:r>
            <a:rPr lang="en-US" sz="3600" kern="1200" dirty="0" err="1"/>
            <a:t>atempada</a:t>
          </a:r>
          <a:r>
            <a:rPr lang="en-US" sz="3600" kern="1200" dirty="0"/>
            <a:t> das </a:t>
          </a:r>
          <a:r>
            <a:rPr lang="en-US" sz="3600" kern="1200" dirty="0" err="1"/>
            <a:t>vacinas</a:t>
          </a:r>
          <a:r>
            <a:rPr lang="en-US" sz="3600" kern="1200" dirty="0"/>
            <a:t>, </a:t>
          </a:r>
          <a:r>
            <a:rPr lang="en-US" sz="3600" kern="1200" dirty="0" err="1"/>
            <a:t>Vitamina</a:t>
          </a:r>
          <a:r>
            <a:rPr lang="en-US" sz="3600" kern="1200" dirty="0"/>
            <a:t> A e </a:t>
          </a:r>
          <a:r>
            <a:rPr lang="en-US" sz="3600" kern="1200" dirty="0" err="1"/>
            <a:t>Albendazol</a:t>
          </a:r>
          <a:r>
            <a:rPr lang="en-US" sz="3600" kern="1200" dirty="0"/>
            <a:t> e </a:t>
          </a:r>
          <a:r>
            <a:rPr lang="en-US" sz="3600" kern="1200" dirty="0" err="1"/>
            <a:t>materiais</a:t>
          </a:r>
          <a:r>
            <a:rPr lang="en-US" sz="3600" kern="1200" dirty="0"/>
            <a:t> da </a:t>
          </a:r>
          <a:r>
            <a:rPr lang="en-US" sz="3600" kern="1200" dirty="0" err="1"/>
            <a:t>vacinação</a:t>
          </a:r>
          <a:r>
            <a:rPr lang="en-US" sz="3600" kern="1200" dirty="0"/>
            <a:t>;</a:t>
          </a:r>
          <a:endParaRPr lang="pt-PT" sz="3600" kern="1200" dirty="0"/>
        </a:p>
      </dsp:txBody>
      <dsp:txXfrm>
        <a:off x="3263392" y="472380"/>
        <a:ext cx="7700694" cy="4245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155456" y="1772069"/>
          <a:ext cx="2095725" cy="2114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kern="1200" dirty="0"/>
            <a:t>Pontos Fortes</a:t>
          </a:r>
        </a:p>
      </dsp:txBody>
      <dsp:txXfrm>
        <a:off x="216838" y="1833451"/>
        <a:ext cx="1972961" cy="1991327"/>
      </dsp:txXfrm>
    </dsp:sp>
    <dsp:sp modelId="{F7E0BC37-41CF-4FC0-9600-D8169FA3AFB7}">
      <dsp:nvSpPr>
        <dsp:cNvPr id="0" name=""/>
        <dsp:cNvSpPr/>
      </dsp:nvSpPr>
      <dsp:spPr>
        <a:xfrm rot="21549452">
          <a:off x="2252858" y="2500919"/>
          <a:ext cx="1054036" cy="6097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600" kern="1200">
            <a:solidFill>
              <a:schemeClr val="tx1"/>
            </a:solidFill>
          </a:endParaRPr>
        </a:p>
      </dsp:txBody>
      <dsp:txXfrm>
        <a:off x="2252868" y="2624209"/>
        <a:ext cx="871119" cy="365834"/>
      </dsp:txXfrm>
    </dsp:sp>
    <dsp:sp modelId="{2600F064-F7FA-4AEA-A23C-FFEA4C0686B1}">
      <dsp:nvSpPr>
        <dsp:cNvPr id="0" name=""/>
        <dsp:cNvSpPr/>
      </dsp:nvSpPr>
      <dsp:spPr>
        <a:xfrm>
          <a:off x="3297547" y="0"/>
          <a:ext cx="7856572" cy="5481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- </a:t>
          </a:r>
          <a:r>
            <a:rPr lang="en-US" sz="3600" kern="1200" dirty="0" err="1"/>
            <a:t>Engajamento</a:t>
          </a:r>
          <a:r>
            <a:rPr lang="en-US" sz="3600" kern="1200" dirty="0"/>
            <a:t> das </a:t>
          </a:r>
          <a:r>
            <a:rPr lang="en-US" sz="3600" kern="1200" dirty="0" err="1"/>
            <a:t>autoridades</a:t>
          </a:r>
          <a:r>
            <a:rPr lang="en-US" sz="3600" kern="1200" dirty="0"/>
            <a:t> </a:t>
          </a:r>
          <a:r>
            <a:rPr lang="en-US" sz="3600" kern="1200" dirty="0" err="1"/>
            <a:t>administrativas</a:t>
          </a:r>
          <a:r>
            <a:rPr lang="en-US" sz="3600" kern="1200" dirty="0"/>
            <a:t>, </a:t>
          </a:r>
          <a:r>
            <a:rPr lang="en-US" sz="3600" kern="1200" dirty="0" err="1"/>
            <a:t>comunitária</a:t>
          </a:r>
          <a:r>
            <a:rPr lang="en-US" sz="3600" kern="1200" dirty="0"/>
            <a:t>, </a:t>
          </a:r>
          <a:r>
            <a:rPr lang="en-US" sz="3600" kern="1200" dirty="0" err="1"/>
            <a:t>líderes</a:t>
          </a:r>
          <a:r>
            <a:rPr lang="en-US" sz="3600" kern="1200" dirty="0"/>
            <a:t> </a:t>
          </a:r>
          <a:r>
            <a:rPr lang="en-US" sz="3600" kern="1200" dirty="0" err="1"/>
            <a:t>tradicionais</a:t>
          </a:r>
          <a:r>
            <a:rPr lang="en-US" sz="3600" kern="1200" dirty="0"/>
            <a:t>, </a:t>
          </a:r>
          <a:r>
            <a:rPr lang="en-US" sz="3600" kern="1200" dirty="0" err="1"/>
            <a:t>religiosas</a:t>
          </a:r>
          <a:r>
            <a:rPr lang="en-US" sz="3600" kern="1200" dirty="0"/>
            <a:t> e </a:t>
          </a:r>
          <a:r>
            <a:rPr lang="en-US" sz="3600" kern="1200" dirty="0" err="1"/>
            <a:t>Delegados</a:t>
          </a:r>
          <a:r>
            <a:rPr lang="en-US" sz="3600" kern="1200" dirty="0"/>
            <a:t> </a:t>
          </a:r>
          <a:r>
            <a:rPr lang="en-US" sz="3600" kern="1200" dirty="0" err="1"/>
            <a:t>Regionais</a:t>
          </a:r>
          <a:r>
            <a:rPr lang="en-US" sz="3600" kern="1200" dirty="0"/>
            <a:t> dos </a:t>
          </a:r>
          <a:r>
            <a:rPr lang="en-US" sz="3600" kern="1200" dirty="0" err="1"/>
            <a:t>diferentes</a:t>
          </a:r>
          <a:r>
            <a:rPr lang="en-US" sz="3600" kern="1200" dirty="0"/>
            <a:t> </a:t>
          </a:r>
          <a:r>
            <a:rPr lang="en-US" sz="3600" kern="1200" dirty="0" err="1"/>
            <a:t>Ministérios</a:t>
          </a:r>
          <a:r>
            <a:rPr lang="en-US" sz="3600" kern="1200" dirty="0"/>
            <a:t> ;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Comunicação</a:t>
          </a:r>
          <a:r>
            <a:rPr lang="en-US" sz="3600" kern="1200" dirty="0"/>
            <a:t> e </a:t>
          </a:r>
          <a:r>
            <a:rPr lang="en-US" sz="3600" kern="1200" dirty="0" err="1"/>
            <a:t>monitorização</a:t>
          </a:r>
          <a:r>
            <a:rPr lang="en-US" sz="3600" kern="1200" dirty="0"/>
            <a:t> </a:t>
          </a:r>
          <a:r>
            <a:rPr lang="en-US" sz="3600" kern="1200" dirty="0" err="1"/>
            <a:t>diária</a:t>
          </a:r>
          <a:r>
            <a:rPr lang="en-US" sz="3600" kern="1200" dirty="0"/>
            <a:t> dos dados;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Meios</a:t>
          </a:r>
          <a:r>
            <a:rPr lang="en-US" sz="3600" kern="1200" dirty="0"/>
            <a:t> de </a:t>
          </a:r>
          <a:r>
            <a:rPr lang="en-US" sz="3600" kern="1200" dirty="0" err="1"/>
            <a:t>transporte</a:t>
          </a:r>
          <a:r>
            <a:rPr lang="en-US" sz="3600" kern="1200" dirty="0"/>
            <a:t> </a:t>
          </a:r>
          <a:r>
            <a:rPr lang="en-US" sz="3600" kern="1200" dirty="0" err="1"/>
            <a:t>suficiente</a:t>
          </a:r>
          <a:r>
            <a:rPr lang="en-US" sz="3600" kern="1200" dirty="0"/>
            <a:t> para </a:t>
          </a:r>
          <a:r>
            <a:rPr lang="en-US" sz="3600" kern="1200" dirty="0" err="1"/>
            <a:t>vacinadores</a:t>
          </a:r>
          <a:r>
            <a:rPr lang="en-US" sz="3600" kern="1200" dirty="0"/>
            <a:t> e </a:t>
          </a:r>
          <a:r>
            <a:rPr lang="en-US" sz="3600" kern="1200" dirty="0" err="1"/>
            <a:t>supervisores</a:t>
          </a:r>
          <a:r>
            <a:rPr lang="en-US" sz="3600" kern="1200" dirty="0"/>
            <a:t> de </a:t>
          </a:r>
          <a:r>
            <a:rPr lang="en-US" sz="3600" kern="1200" dirty="0" err="1"/>
            <a:t>proximidade</a:t>
          </a:r>
          <a:endParaRPr lang="pt-PT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8083" y="160536"/>
        <a:ext cx="7535500" cy="51600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39751" y="1746632"/>
          <a:ext cx="2431337" cy="2131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>
              <a:latin typeface="Arial" panose="020B0604020202020204" pitchFamily="34" charset="0"/>
              <a:cs typeface="Arial" panose="020B0604020202020204" pitchFamily="34" charset="0"/>
            </a:rPr>
            <a:t>Pontos a melhorar</a:t>
          </a:r>
          <a:endParaRPr lang="pt-PT" sz="3600" b="0" kern="1200" dirty="0"/>
        </a:p>
      </dsp:txBody>
      <dsp:txXfrm>
        <a:off x="302173" y="1809054"/>
        <a:ext cx="2306493" cy="2006414"/>
      </dsp:txXfrm>
    </dsp:sp>
    <dsp:sp modelId="{F7E0BC37-41CF-4FC0-9600-D8169FA3AFB7}">
      <dsp:nvSpPr>
        <dsp:cNvPr id="0" name=""/>
        <dsp:cNvSpPr/>
      </dsp:nvSpPr>
      <dsp:spPr>
        <a:xfrm rot="21480930">
          <a:off x="2673346" y="2244114"/>
          <a:ext cx="1685768" cy="9923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200" kern="1200">
            <a:solidFill>
              <a:schemeClr val="tx1"/>
            </a:solidFill>
          </a:endParaRPr>
        </a:p>
      </dsp:txBody>
      <dsp:txXfrm>
        <a:off x="2673435" y="2447739"/>
        <a:ext cx="1388062" cy="595412"/>
      </dsp:txXfrm>
    </dsp:sp>
    <dsp:sp modelId="{2600F064-F7FA-4AEA-A23C-FFEA4C0686B1}">
      <dsp:nvSpPr>
        <dsp:cNvPr id="0" name=""/>
        <dsp:cNvSpPr/>
      </dsp:nvSpPr>
      <dsp:spPr>
        <a:xfrm>
          <a:off x="4343764" y="378151"/>
          <a:ext cx="6637646" cy="4438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Aumentar sensibilização nas zonas urbanas;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Realizar </a:t>
          </a:r>
          <a:r>
            <a:rPr lang="pt-PT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recenciamento</a:t>
          </a: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 dos </a:t>
          </a:r>
          <a:r>
            <a:rPr lang="pt-PT" sz="3200" kern="1200">
              <a:latin typeface="Arial" panose="020B0604020202020204" pitchFamily="34" charset="0"/>
              <a:cs typeface="Arial" panose="020B0604020202020204" pitchFamily="34" charset="0"/>
            </a:rPr>
            <a:t>agregados familiares; </a:t>
          </a:r>
          <a:endParaRPr lang="pt-PT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Realizar Seguimento da formação nas Áreas Sanitárias;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Incluir os SOT e gestores de MAPI na formação</a:t>
          </a:r>
        </a:p>
      </dsp:txBody>
      <dsp:txXfrm>
        <a:off x="4473750" y="508137"/>
        <a:ext cx="6377674" cy="4178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12285" y="2022330"/>
          <a:ext cx="3238028" cy="1540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>
              <a:latin typeface="Arial" panose="020B0604020202020204" pitchFamily="34" charset="0"/>
              <a:cs typeface="Arial" panose="020B0604020202020204" pitchFamily="34" charset="0"/>
            </a:rPr>
            <a:t>Recomendações Áreas Sanitárias</a:t>
          </a:r>
          <a:endParaRPr lang="pt-PT" sz="2800" b="0" kern="1200" dirty="0"/>
        </a:p>
      </dsp:txBody>
      <dsp:txXfrm>
        <a:off x="257392" y="2067437"/>
        <a:ext cx="3147814" cy="1449867"/>
      </dsp:txXfrm>
    </dsp:sp>
    <dsp:sp modelId="{F7E0BC37-41CF-4FC0-9600-D8169FA3AFB7}">
      <dsp:nvSpPr>
        <dsp:cNvPr id="0" name=""/>
        <dsp:cNvSpPr/>
      </dsp:nvSpPr>
      <dsp:spPr>
        <a:xfrm rot="21513404">
          <a:off x="3452593" y="2279549"/>
          <a:ext cx="1536087" cy="9044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800" kern="1200">
            <a:solidFill>
              <a:schemeClr val="tx1"/>
            </a:solidFill>
          </a:endParaRPr>
        </a:p>
      </dsp:txBody>
      <dsp:txXfrm>
        <a:off x="3452636" y="2463865"/>
        <a:ext cx="1264738" cy="542698"/>
      </dsp:txXfrm>
    </dsp:sp>
    <dsp:sp modelId="{2600F064-F7FA-4AEA-A23C-FFEA4C0686B1}">
      <dsp:nvSpPr>
        <dsp:cNvPr id="0" name=""/>
        <dsp:cNvSpPr/>
      </dsp:nvSpPr>
      <dsp:spPr>
        <a:xfrm>
          <a:off x="4974903" y="1033444"/>
          <a:ext cx="6049996" cy="3207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Realizar recenseamento dos agregados familiares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Identificar crianças vacinadas nas fronteiras do Senegal</a:t>
          </a:r>
        </a:p>
      </dsp:txBody>
      <dsp:txXfrm>
        <a:off x="5068833" y="1127374"/>
        <a:ext cx="5862136" cy="3019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12285" y="1927096"/>
          <a:ext cx="3238028" cy="1744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>
              <a:latin typeface="Arial" panose="020B0604020202020204" pitchFamily="34" charset="0"/>
              <a:cs typeface="Arial" panose="020B0604020202020204" pitchFamily="34" charset="0"/>
            </a:rPr>
            <a:t>Recomendações Nível Regional</a:t>
          </a:r>
          <a:r>
            <a:rPr lang="pt-PT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PT" sz="2800" b="0" kern="1200" dirty="0"/>
        </a:p>
      </dsp:txBody>
      <dsp:txXfrm>
        <a:off x="263374" y="1978185"/>
        <a:ext cx="3135850" cy="1642113"/>
      </dsp:txXfrm>
    </dsp:sp>
    <dsp:sp modelId="{F7E0BC37-41CF-4FC0-9600-D8169FA3AFB7}">
      <dsp:nvSpPr>
        <dsp:cNvPr id="0" name=""/>
        <dsp:cNvSpPr/>
      </dsp:nvSpPr>
      <dsp:spPr>
        <a:xfrm rot="21501927">
          <a:off x="3452523" y="2278388"/>
          <a:ext cx="1536225" cy="9044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800" kern="1200">
            <a:solidFill>
              <a:schemeClr val="tx1"/>
            </a:solidFill>
          </a:endParaRPr>
        </a:p>
      </dsp:txBody>
      <dsp:txXfrm>
        <a:off x="3452578" y="2463157"/>
        <a:ext cx="1264876" cy="542698"/>
      </dsp:txXfrm>
    </dsp:sp>
    <dsp:sp modelId="{2600F064-F7FA-4AEA-A23C-FFEA4C0686B1}">
      <dsp:nvSpPr>
        <dsp:cNvPr id="0" name=""/>
        <dsp:cNvSpPr/>
      </dsp:nvSpPr>
      <dsp:spPr>
        <a:xfrm>
          <a:off x="4974903" y="807086"/>
          <a:ext cx="6049996" cy="3632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Realizar seguimento do recenseamento dos agregados familiares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Realizar seguimento de identificação das crianças vacinadas nas fronteiras do Senegal</a:t>
          </a:r>
        </a:p>
      </dsp:txBody>
      <dsp:txXfrm>
        <a:off x="5081288" y="913471"/>
        <a:ext cx="5837226" cy="34194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12285" y="2022330"/>
          <a:ext cx="3238028" cy="1540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>
              <a:latin typeface="Arial" panose="020B0604020202020204" pitchFamily="34" charset="0"/>
              <a:cs typeface="Arial" panose="020B0604020202020204" pitchFamily="34" charset="0"/>
            </a:rPr>
            <a:t>Recomendações Nível Central</a:t>
          </a:r>
          <a:r>
            <a:rPr lang="pt-PT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PT" sz="2800" b="0" kern="1200" dirty="0"/>
        </a:p>
      </dsp:txBody>
      <dsp:txXfrm>
        <a:off x="257392" y="2067437"/>
        <a:ext cx="3147814" cy="1449867"/>
      </dsp:txXfrm>
    </dsp:sp>
    <dsp:sp modelId="{F7E0BC37-41CF-4FC0-9600-D8169FA3AFB7}">
      <dsp:nvSpPr>
        <dsp:cNvPr id="0" name=""/>
        <dsp:cNvSpPr/>
      </dsp:nvSpPr>
      <dsp:spPr>
        <a:xfrm rot="21513404">
          <a:off x="3452593" y="2279549"/>
          <a:ext cx="1536087" cy="9044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800" kern="1200">
            <a:solidFill>
              <a:schemeClr val="tx1"/>
            </a:solidFill>
          </a:endParaRPr>
        </a:p>
      </dsp:txBody>
      <dsp:txXfrm>
        <a:off x="3452636" y="2463865"/>
        <a:ext cx="1264738" cy="542698"/>
      </dsp:txXfrm>
    </dsp:sp>
    <dsp:sp modelId="{2600F064-F7FA-4AEA-A23C-FFEA4C0686B1}">
      <dsp:nvSpPr>
        <dsp:cNvPr id="0" name=""/>
        <dsp:cNvSpPr/>
      </dsp:nvSpPr>
      <dsp:spPr>
        <a:xfrm>
          <a:off x="4974903" y="1033444"/>
          <a:ext cx="6049996" cy="3207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Disponibilizar combustível </a:t>
          </a:r>
          <a:r>
            <a:rPr lang="pt-PT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atempadamdente</a:t>
          </a:r>
          <a:endParaRPr lang="pt-PT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>
              <a:latin typeface="Arial" panose="020B0604020202020204" pitchFamily="34" charset="0"/>
              <a:cs typeface="Arial" panose="020B0604020202020204" pitchFamily="34" charset="0"/>
            </a:rPr>
            <a:t>Disponibilizar viatura para supervisores regionais e algumas áreas sanitárias</a:t>
          </a:r>
        </a:p>
      </dsp:txBody>
      <dsp:txXfrm>
        <a:off x="5068833" y="1127374"/>
        <a:ext cx="5862136" cy="3019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0.22489</cdr:x>
      <cdr:y>0.89021</cdr:y>
    </cdr:from>
    <cdr:to>
      <cdr:x>0.53132</cdr:x>
      <cdr:y>0.97852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5C0834E-F06E-C774-51AE-8C22B276907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0800000" flipH="1" flipV="1">
          <a:off x="2688608" y="5090615"/>
          <a:ext cx="3663555" cy="5049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0.03221</cdr:x>
      <cdr:y>0.33952</cdr:y>
    </cdr:from>
    <cdr:to>
      <cdr:x>0.11213</cdr:x>
      <cdr:y>0.51724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68489" y="17469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%</a:t>
          </a:r>
        </a:p>
      </cdr:txBody>
    </cdr:sp>
  </cdr:relSizeAnchor>
  <cdr:relSizeAnchor xmlns:cdr="http://schemas.openxmlformats.org/drawingml/2006/chartDrawing">
    <cdr:from>
      <cdr:x>0.00228</cdr:x>
      <cdr:y>0.94749</cdr:y>
    </cdr:from>
    <cdr:to>
      <cdr:x>0.18836</cdr:x>
      <cdr:y>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B4F77FE6-D139-06AF-0C83-BC257CA5B542}"/>
            </a:ext>
          </a:extLst>
        </cdr:cNvPr>
        <cdr:cNvSpPr/>
      </cdr:nvSpPr>
      <cdr:spPr>
        <a:xfrm xmlns:a="http://schemas.openxmlformats.org/drawingml/2006/main">
          <a:off x="27297" y="5418161"/>
          <a:ext cx="2224584" cy="30025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</a:t>
          </a:r>
          <a:r>
            <a:rPr kumimoji="0" lang="pt-BR" sz="7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Collet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0.7637</cdr:x>
      <cdr:y>0.92789</cdr:y>
    </cdr:from>
    <cdr:to>
      <cdr:x>0.95776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D2F5339B-C89F-F3F3-8A72-BC350629922D}"/>
            </a:ext>
          </a:extLst>
        </cdr:cNvPr>
        <cdr:cNvSpPr/>
      </cdr:nvSpPr>
      <cdr:spPr>
        <a:xfrm xmlns:a="http://schemas.openxmlformats.org/drawingml/2006/main">
          <a:off x="9130351" y="5306042"/>
          <a:ext cx="2320120" cy="412370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0.01835</cdr:x>
      <cdr:y>0.27668</cdr:y>
    </cdr:from>
    <cdr:to>
      <cdr:x>0.05505</cdr:x>
      <cdr:y>0.60527</cdr:y>
    </cdr:to>
    <cdr:sp macro="" textlink="">
      <cdr:nvSpPr>
        <cdr:cNvPr id="3" name="ZoneTexte 2"/>
        <cdr:cNvSpPr txBox="1"/>
      </cdr:nvSpPr>
      <cdr:spPr>
        <a:xfrm xmlns:a="http://schemas.openxmlformats.org/drawingml/2006/main" rot="16200000">
          <a:off x="-375313" y="1961237"/>
          <a:ext cx="1624084" cy="436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Cubertura vacinal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0.00579</cdr:x>
      <cdr:y>0.94426</cdr:y>
    </cdr:from>
    <cdr:to>
      <cdr:x>0.20155</cdr:x>
      <cdr:y>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60A79E6B-3220-BB90-4392-2F185B2324F5}"/>
            </a:ext>
          </a:extLst>
        </cdr:cNvPr>
        <cdr:cNvSpPr/>
      </cdr:nvSpPr>
      <cdr:spPr>
        <a:xfrm xmlns:a="http://schemas.openxmlformats.org/drawingml/2006/main">
          <a:off x="68221" y="5486399"/>
          <a:ext cx="2306490" cy="32384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</a:t>
          </a:r>
          <a:r>
            <a:rPr kumimoji="0" lang="pt-BR" sz="7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Collet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0.72047</cdr:x>
      <cdr:y>0.94426</cdr:y>
    </cdr:from>
    <cdr:to>
      <cdr:x>1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F0E11C9B-1759-0405-9EDC-9296590EF9CF}"/>
            </a:ext>
          </a:extLst>
        </cdr:cNvPr>
        <cdr:cNvSpPr/>
      </cdr:nvSpPr>
      <cdr:spPr>
        <a:xfrm xmlns:a="http://schemas.openxmlformats.org/drawingml/2006/main">
          <a:off x="8488884" y="5486400"/>
          <a:ext cx="3293541" cy="323850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0.03831</cdr:x>
      <cdr:y>0.23325</cdr:y>
    </cdr:from>
    <cdr:to>
      <cdr:x>0.06493</cdr:x>
      <cdr:y>0.5411</cdr:y>
    </cdr:to>
    <cdr:sp macro="" textlink="">
      <cdr:nvSpPr>
        <cdr:cNvPr id="2" name="ZoneTexte 1"/>
        <cdr:cNvSpPr txBox="1"/>
      </cdr:nvSpPr>
      <cdr:spPr>
        <a:xfrm xmlns:a="http://schemas.openxmlformats.org/drawingml/2006/main" rot="16200000">
          <a:off x="-217273" y="1967212"/>
          <a:ext cx="1693162" cy="324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% por Sexo</a:t>
          </a:r>
        </a:p>
      </cdr:txBody>
    </cdr:sp>
  </cdr:relSizeAnchor>
  <cdr:relSizeAnchor xmlns:cdr="http://schemas.openxmlformats.org/drawingml/2006/chartDrawing">
    <cdr:from>
      <cdr:x>0.50597</cdr:x>
      <cdr:y>0.83251</cdr:y>
    </cdr:from>
    <cdr:to>
      <cdr:x>0.65821</cdr:x>
      <cdr:y>0.90834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168788" y="4834466"/>
          <a:ext cx="1856096" cy="440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/>
            <a:t>Area Sanitarias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0.002</cdr:x>
      <cdr:y>0.38476</cdr:y>
    </cdr:from>
    <cdr:to>
      <cdr:x>0.05162</cdr:x>
      <cdr:y>0.69842</cdr:y>
    </cdr:to>
    <cdr:sp macro="" textlink="">
      <cdr:nvSpPr>
        <cdr:cNvPr id="2" name="ZoneTexte 1"/>
        <cdr:cNvSpPr txBox="1"/>
      </cdr:nvSpPr>
      <cdr:spPr>
        <a:xfrm xmlns:a="http://schemas.openxmlformats.org/drawingml/2006/main" rot="16200000">
          <a:off x="-387399" y="1955355"/>
          <a:ext cx="1263349" cy="452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N</a:t>
          </a:r>
          <a:r>
            <a:rPr lang="pt-BR" sz="1100" dirty="0">
              <a:latin typeface="Calibri"/>
              <a:ea typeface="Calibri"/>
              <a:cs typeface="Calibri"/>
            </a:rPr>
            <a:t>º casos</a:t>
          </a:r>
          <a:endParaRPr lang="pt-B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0.01489</cdr:x>
      <cdr:y>0.1313</cdr:y>
    </cdr:from>
    <cdr:to>
      <cdr:x>0.04415</cdr:x>
      <cdr:y>0.56291</cdr:y>
    </cdr:to>
    <cdr:sp macro="" textlink="">
      <cdr:nvSpPr>
        <cdr:cNvPr id="2" name="ZoneTexte 1"/>
        <cdr:cNvSpPr txBox="1"/>
      </cdr:nvSpPr>
      <cdr:spPr>
        <a:xfrm xmlns:a="http://schemas.openxmlformats.org/drawingml/2006/main" rot="16200000">
          <a:off x="-658615" y="1450756"/>
          <a:ext cx="2020685" cy="348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b="1" dirty="0"/>
            <a:t>% por sexo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0.14994</cdr:x>
      <cdr:y>0.7</cdr:y>
    </cdr:from>
    <cdr:to>
      <cdr:x>0.27757</cdr:x>
      <cdr:y>0.83824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51380" y="3248167"/>
          <a:ext cx="1405719" cy="641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(</a:t>
          </a:r>
          <a:r>
            <a:rPr lang="pt-BR" sz="1200" b="1" dirty="0"/>
            <a:t>49,8%)</a:t>
          </a:r>
        </a:p>
      </cdr:txBody>
    </cdr:sp>
  </cdr:relSizeAnchor>
  <cdr:relSizeAnchor xmlns:cdr="http://schemas.openxmlformats.org/drawingml/2006/chartDrawing">
    <cdr:from>
      <cdr:x>0.72325</cdr:x>
      <cdr:y>0.77287</cdr:y>
    </cdr:from>
    <cdr:to>
      <cdr:x>0.79705</cdr:x>
      <cdr:y>0.91483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733800" y="2333626"/>
          <a:ext cx="381000" cy="42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0.71587</cdr:x>
      <cdr:y>0.76025</cdr:y>
    </cdr:from>
    <cdr:to>
      <cdr:x>0.84871</cdr:x>
      <cdr:y>0.86751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3695699" y="2295527"/>
          <a:ext cx="685801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(</a:t>
          </a:r>
          <a:r>
            <a:rPr lang="pt-BR" sz="1200" b="1" dirty="0"/>
            <a:t>50,2%)</a:t>
          </a:r>
        </a:p>
      </cdr:txBody>
    </cdr:sp>
  </cdr:relSizeAnchor>
  <cdr:relSizeAnchor xmlns:cdr="http://schemas.openxmlformats.org/drawingml/2006/chartDrawing">
    <cdr:from>
      <cdr:x>0.71199</cdr:x>
      <cdr:y>0.9062</cdr:y>
    </cdr:from>
    <cdr:to>
      <cdr:x>1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D171F8C3-F82F-D4A7-43F8-6AB86AF11324}"/>
            </a:ext>
          </a:extLst>
        </cdr:cNvPr>
        <cdr:cNvSpPr/>
      </cdr:nvSpPr>
      <cdr:spPr>
        <a:xfrm xmlns:a="http://schemas.openxmlformats.org/drawingml/2006/main">
          <a:off x="8676184" y="6397011"/>
          <a:ext cx="3028583" cy="447781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0.0217</cdr:x>
      <cdr:y>0.9062</cdr:y>
    </cdr:from>
    <cdr:to>
      <cdr:x>0.30334</cdr:x>
      <cdr:y>1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A0B9F796-8D0C-FBFB-496B-3E45DF7F5003}"/>
            </a:ext>
          </a:extLst>
        </cdr:cNvPr>
        <cdr:cNvSpPr/>
      </cdr:nvSpPr>
      <cdr:spPr>
        <a:xfrm xmlns:a="http://schemas.openxmlformats.org/drawingml/2006/main" rot="10800000" flipV="1">
          <a:off x="228219" y="6397011"/>
          <a:ext cx="2961565" cy="44778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Collect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F3C1-2AD6-41DA-AD6E-1A6CC06FDAAE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E0B4-4CCD-427F-8427-76809F2C773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9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1835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54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74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454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320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03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785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801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977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52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401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53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272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5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40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7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73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4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8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4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534" y="1221366"/>
            <a:ext cx="11955439" cy="1545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Campanha Nacional Integrada de Vacinação Sarampo e Rubéola, Suplementação Vit. “A” e Desparasitação Albendazol.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3949" y="3439239"/>
            <a:ext cx="11700681" cy="2306472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Região Sanitária de Cacheu</a:t>
            </a:r>
          </a:p>
          <a:p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Data: 27 /12/ 2024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9" y="151287"/>
            <a:ext cx="1140051" cy="914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26" y="151287"/>
            <a:ext cx="110956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CEF13-8FD2-FBA8-D07B-4118399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18"/>
            <a:ext cx="3095625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Destaques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31EDC3-F724-2F21-9535-AEAE3F9E727A}"/>
              </a:ext>
            </a:extLst>
          </p:cNvPr>
          <p:cNvSpPr/>
          <p:nvPr/>
        </p:nvSpPr>
        <p:spPr>
          <a:xfrm>
            <a:off x="1628775" y="3343275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08C723-392F-2CC1-7DF7-AA32DF15EFCA}"/>
              </a:ext>
            </a:extLst>
          </p:cNvPr>
          <p:cNvSpPr/>
          <p:nvPr/>
        </p:nvSpPr>
        <p:spPr>
          <a:xfrm>
            <a:off x="257571" y="2487051"/>
            <a:ext cx="8185788" cy="26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Coordenadores                = 02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Supervisores                    = 06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Gestores de Dados          = 02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Pontos Focais  MAPI       = 20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Logisticos                         =01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Equipas de Vacinação      = 70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Vacinadores                     = 140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Mobilizadores                   = 70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Sensibilizadores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367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D4C4C1-76FB-06CE-D3A1-83544CA6C4ED}"/>
              </a:ext>
            </a:extLst>
          </p:cNvPr>
          <p:cNvSpPr/>
          <p:nvPr/>
        </p:nvSpPr>
        <p:spPr>
          <a:xfrm>
            <a:off x="173353" y="565311"/>
            <a:ext cx="11951972" cy="179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CDA5EE-6644-3CA4-9D65-F66294DC4F25}"/>
              </a:ext>
            </a:extLst>
          </p:cNvPr>
          <p:cNvSpPr txBox="1">
            <a:spLocks/>
          </p:cNvSpPr>
          <p:nvPr/>
        </p:nvSpPr>
        <p:spPr>
          <a:xfrm>
            <a:off x="257571" y="5130140"/>
            <a:ext cx="11768671" cy="113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Estratégias utilizada na campanha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AVANÇADA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MOVEL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7800C6-2063-6F95-709F-6C47B2C7311C}"/>
              </a:ext>
            </a:extLst>
          </p:cNvPr>
          <p:cNvSpPr/>
          <p:nvPr/>
        </p:nvSpPr>
        <p:spPr>
          <a:xfrm>
            <a:off x="9092715" y="5791630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75FDA-E9BC-746C-BF3D-DA5E909B2D2B}"/>
              </a:ext>
            </a:extLst>
          </p:cNvPr>
          <p:cNvSpPr/>
          <p:nvPr/>
        </p:nvSpPr>
        <p:spPr>
          <a:xfrm>
            <a:off x="1198244" y="5786516"/>
            <a:ext cx="476250" cy="4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ED42BF4-C25A-2256-338D-510F5887BF9B}"/>
              </a:ext>
            </a:extLst>
          </p:cNvPr>
          <p:cNvSpPr/>
          <p:nvPr/>
        </p:nvSpPr>
        <p:spPr>
          <a:xfrm>
            <a:off x="5048330" y="5786515"/>
            <a:ext cx="47625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443359" y="2510060"/>
            <a:ext cx="3582883" cy="26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Ex: Cobertura de alvo registado: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Registado/Estimado*100=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Ex: Cobertura vacinal: 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CV=Vacinado/Registado*100=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881E30-3E98-5BBC-6067-2E52039A0921}"/>
              </a:ext>
            </a:extLst>
          </p:cNvPr>
          <p:cNvSpPr/>
          <p:nvPr/>
        </p:nvSpPr>
        <p:spPr>
          <a:xfrm>
            <a:off x="318604" y="626800"/>
            <a:ext cx="5935239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Alvo </a:t>
            </a:r>
            <a:r>
              <a:rPr lang="pt-PT" noProof="0" dirty="0">
                <a:latin typeface="Arial" panose="020B0604020202020204" pitchFamily="34" charset="0"/>
                <a:cs typeface="Arial" panose="020B0604020202020204" pitchFamily="34" charset="0"/>
              </a:rPr>
              <a:t>Estimado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Sarampo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noProof="0" dirty="0" err="1">
                <a:latin typeface="Arial" panose="020B0604020202020204" pitchFamily="34" charset="0"/>
                <a:cs typeface="Arial" panose="020B0604020202020204" pitchFamily="34" charset="0"/>
              </a:rPr>
              <a:t>Rubiola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= 103518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Alvo Registado = 57837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Vacinados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= 85377</a:t>
            </a:r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AE277FE-0C64-88BA-2A3A-863648090E5E}"/>
              </a:ext>
            </a:extLst>
          </p:cNvPr>
          <p:cNvSpPr/>
          <p:nvPr/>
        </p:nvSpPr>
        <p:spPr>
          <a:xfrm>
            <a:off x="5221364" y="1083976"/>
            <a:ext cx="788187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147%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ED139B-3983-257F-3C3D-D97B2335F25C}"/>
              </a:ext>
            </a:extLst>
          </p:cNvPr>
          <p:cNvSpPr/>
          <p:nvPr/>
        </p:nvSpPr>
        <p:spPr>
          <a:xfrm>
            <a:off x="5242776" y="1696463"/>
            <a:ext cx="766775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82,4%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95F081A-001A-57EE-8C5D-4DCAB71E513B}"/>
              </a:ext>
            </a:extLst>
          </p:cNvPr>
          <p:cNvCxnSpPr>
            <a:cxnSpLocks/>
          </p:cNvCxnSpPr>
          <p:nvPr/>
        </p:nvCxnSpPr>
        <p:spPr>
          <a:xfrm>
            <a:off x="4411498" y="13466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6B0C802-9F9A-B094-F4B8-77F35CA1C755}"/>
              </a:ext>
            </a:extLst>
          </p:cNvPr>
          <p:cNvCxnSpPr>
            <a:cxnSpLocks/>
          </p:cNvCxnSpPr>
          <p:nvPr/>
        </p:nvCxnSpPr>
        <p:spPr>
          <a:xfrm>
            <a:off x="4252951" y="19168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568719" y="2510060"/>
            <a:ext cx="3874640" cy="26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OBS:</a:t>
            </a:r>
          </a:p>
        </p:txBody>
      </p:sp>
      <p:sp>
        <p:nvSpPr>
          <p:cNvPr id="12" name="Retângulo 11"/>
          <p:cNvSpPr/>
          <p:nvPr/>
        </p:nvSpPr>
        <p:spPr>
          <a:xfrm rot="10800000" flipV="1">
            <a:off x="6930189" y="626800"/>
            <a:ext cx="5096050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Estimado Vit.A 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= 38251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Registado= 57837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Vacinados = 27559</a:t>
            </a: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10031756" y="1446920"/>
            <a:ext cx="1073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10031756" y="2063355"/>
            <a:ext cx="1073217" cy="2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1244711" y="1251284"/>
            <a:ext cx="748803" cy="4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147%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156751" y="1781314"/>
            <a:ext cx="815498" cy="508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287032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818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Imagens da Campanha: Lançamento e Durante a Vacinaçao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90158" y="1101868"/>
            <a:ext cx="1823185" cy="137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2527" y="999348"/>
            <a:ext cx="1838425" cy="137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18124" y="1187041"/>
            <a:ext cx="1722920" cy="137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prstClr val="white"/>
                </a:solidFill>
              </a:rPr>
              <a:t>Pelo menos 0 imagens</a:t>
            </a:r>
          </a:p>
        </p:txBody>
      </p:sp>
      <p:sp>
        <p:nvSpPr>
          <p:cNvPr id="6" name="Retângulo 5"/>
          <p:cNvSpPr/>
          <p:nvPr/>
        </p:nvSpPr>
        <p:spPr>
          <a:xfrm>
            <a:off x="7257448" y="28009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597414" y="29405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96000" y="53708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4539" y="51495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1000" y="3137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808143" y="53468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36732" y="3137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2459107-08C4-64FF-2BB3-06DD4B916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" y="1008021"/>
            <a:ext cx="1914897" cy="161278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39B8953-616A-0C37-E440-F361A89DB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98" y="2777246"/>
            <a:ext cx="2749269" cy="161487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99D2AF1-BDA7-C34C-9629-FCEDBCC3F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17" y="999347"/>
            <a:ext cx="2762098" cy="17239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AC1E1C3-3AB3-77E8-7F8C-3D733D11B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3" y="2939545"/>
            <a:ext cx="2811101" cy="146251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6A77C67-D2F8-A78E-A017-FF43B74A7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32" y="999347"/>
            <a:ext cx="2690572" cy="162145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CD46E1B-7912-00E9-7FAE-B4AAFF0CC5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23322"/>
            <a:ext cx="2491409" cy="167251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1B90D71-3FFF-18E6-5729-9609AE6662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442" y="2723322"/>
            <a:ext cx="2268067" cy="185328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808A273-591B-CE2A-9AAE-E8E846A442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7" y="4600354"/>
            <a:ext cx="2811101" cy="213315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77DA0F9-AD08-BE6C-F6D2-A40A28C46C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26" y="4710869"/>
            <a:ext cx="3308172" cy="213315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210ED3-7BC8-6CE3-73FC-07D6AB6BBE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69" y="4540140"/>
            <a:ext cx="3948340" cy="21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6792" y="4121063"/>
            <a:ext cx="11110587" cy="2642991"/>
          </a:xfrm>
        </p:spPr>
        <p:txBody>
          <a:bodyPr>
            <a:normAutofit/>
          </a:bodyPr>
          <a:lstStyle/>
          <a:p>
            <a:pPr algn="ctr"/>
            <a:r>
              <a:rPr lang="pt-BR" sz="9600" dirty="0"/>
              <a:t>RESULTADOS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3456633" y="100208"/>
            <a:ext cx="5574083" cy="4534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96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62" y="1761422"/>
            <a:ext cx="11203806" cy="494738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55D87D1-3C2F-089E-32C0-B1079F86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2" y="307373"/>
            <a:ext cx="11203805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TABELA:1 Alvos a Vacinar de 6 Meses a 14 Anos Durante a Campanha Nacional Integrada de Vacinaçao Sarampo e Rubéola, Suplementação Vit-A e Desparasitaçao com Albendazol na Regiâo sanitaria de Cacheu 2024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31" y="6646932"/>
            <a:ext cx="2767824" cy="4023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676" y="6636107"/>
            <a:ext cx="3054361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7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CD143-6977-0F4A-417E-E1CD1B9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7419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23" y="533690"/>
            <a:ext cx="10490790" cy="51401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1" y="6542566"/>
            <a:ext cx="2280102" cy="3414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7891367" y="6609652"/>
            <a:ext cx="3110469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0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42554"/>
            <a:ext cx="10110746" cy="517629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64"/>
            <a:ext cx="10515600" cy="8507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 3 Cobertura Vacinal dos Alvos Esperados e Registados por ASC e por A.S, na Região sanitaria de Cacheu Dezembro 2024</a:t>
            </a:r>
          </a:p>
        </p:txBody>
      </p:sp>
    </p:spTree>
    <p:extLst>
      <p:ext uri="{BB962C8B-B14F-4D97-AF65-F5344CB8AC3E}">
        <p14:creationId xmlns:p14="http://schemas.microsoft.com/office/powerpoint/2010/main" val="224084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93" y="5114500"/>
            <a:ext cx="4968671" cy="1018120"/>
          </a:xfrm>
          <a:prstGeom prst="rect">
            <a:avLst/>
          </a:prstGeom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250" y="807612"/>
            <a:ext cx="8451850" cy="41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2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Grafico:1 Fonte ou Canais de Informação Sobre a Campanha Nacional Integrada de Vacinaçao Sarampo e Rubéola, Suplementação Vit-A e Desparasitaçao com Albendazol, na região sanitaria de Cacheu  Dezembro-2024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549322"/>
              </p:ext>
            </p:extLst>
          </p:nvPr>
        </p:nvGraphicFramePr>
        <p:xfrm>
          <a:off x="136478" y="1023582"/>
          <a:ext cx="11955437" cy="571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502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9A096-5597-F5B1-F11C-532C5E1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Resultados Sarampo e Rubéola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419BB-BABB-8AB0-247C-A944844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9851"/>
            <a:ext cx="5729839" cy="71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Plano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Apresentação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C45A83-197D-38F9-80F5-AC42B8E229EA}"/>
              </a:ext>
            </a:extLst>
          </p:cNvPr>
          <p:cNvSpPr/>
          <p:nvPr/>
        </p:nvSpPr>
        <p:spPr>
          <a:xfrm>
            <a:off x="402043" y="940673"/>
            <a:ext cx="116102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 e Justificação;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Estratégias utilizada (Fixa, Avançada e Móvel);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Comunicação;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 Sarampo e Rubéola;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Vigilancia MAPI;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Categorização por Região e Áreas Sanitária;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Logística;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Constrangimento;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fortes;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a melhorar;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Recomendações.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0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6158" y="365125"/>
            <a:ext cx="10685889" cy="50331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81" y="5398299"/>
            <a:ext cx="2365453" cy="2987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159" y="5762296"/>
            <a:ext cx="308484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54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97162-EAE6-734B-E25D-DB111DA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0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Vacinal, Sarampo Rubeola Por A. Sanitaria,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sanitaria 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Cacheu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Dezembro -2024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9198591" y="6340474"/>
            <a:ext cx="2825086" cy="4123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B4F77FE6-D139-06AF-0C83-BC257CA5B542}"/>
              </a:ext>
            </a:extLst>
          </p:cNvPr>
          <p:cNvSpPr/>
          <p:nvPr/>
        </p:nvSpPr>
        <p:spPr>
          <a:xfrm>
            <a:off x="136478" y="6319756"/>
            <a:ext cx="2415653" cy="4330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E3744B-60B1-A0A1-436C-096F6CE60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280559"/>
              </p:ext>
            </p:extLst>
          </p:nvPr>
        </p:nvGraphicFramePr>
        <p:xfrm>
          <a:off x="122830" y="1157276"/>
          <a:ext cx="11900848" cy="494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 rot="10800000" flipV="1">
            <a:off x="10017456" y="1157277"/>
            <a:ext cx="158313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N= 82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86149" y="5950424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A. sanitarias</a:t>
            </a:r>
          </a:p>
        </p:txBody>
      </p:sp>
    </p:spTree>
    <p:extLst>
      <p:ext uri="{BB962C8B-B14F-4D97-AF65-F5344CB8AC3E}">
        <p14:creationId xmlns:p14="http://schemas.microsoft.com/office/powerpoint/2010/main" val="186937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FA456-9E1F-6A6D-FE47-C6CF8A4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3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3: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Vacinal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Sarampo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 A. Sanitaria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sanitaria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cacheu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-2024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56B2E13-49B7-1307-8BDE-D9B42B55E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71082"/>
              </p:ext>
            </p:extLst>
          </p:nvPr>
        </p:nvGraphicFramePr>
        <p:xfrm>
          <a:off x="95534" y="914400"/>
          <a:ext cx="11782425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651379" y="3316406"/>
            <a:ext cx="5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Gráfico 1">
            <a:extLst>
              <a:ext uri="{FF2B5EF4-FFF2-40B4-BE49-F238E27FC236}">
                <a16:creationId xmlns:a16="http://schemas.microsoft.com/office/drawing/2014/main" id="{896F8B3C-8DD5-A36F-20CA-8C9898DEA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529004"/>
              </p:ext>
            </p:extLst>
          </p:nvPr>
        </p:nvGraphicFramePr>
        <p:xfrm>
          <a:off x="0" y="566382"/>
          <a:ext cx="12192000" cy="567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512490" y="121465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</a:t>
            </a:r>
            <a:r>
              <a:rPr lang="pt-BR" dirty="0">
                <a:latin typeface="Calibri"/>
                <a:ea typeface="Calibri"/>
                <a:cs typeface="Calibri"/>
              </a:rPr>
              <a:t>º 82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86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3: Proporção vacinal sarampo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Rubiola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por sexo e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na região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sanitaria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de Cacheu 2024</a:t>
            </a:r>
            <a:endParaRPr lang="pt-PT" sz="32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4" y="1282147"/>
            <a:ext cx="11767931" cy="54466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429866" y="5830858"/>
            <a:ext cx="3098042" cy="4880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963601" y="6126491"/>
            <a:ext cx="2238233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0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1582310"/>
            <a:ext cx="10622280" cy="4921857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1001864" y="6598014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8388626" y="6598013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77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75861"/>
            <a:ext cx="10603727" cy="57328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1328936" y="6408751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7942997" y="6523630"/>
            <a:ext cx="3710971" cy="27036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6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4299"/>
            <a:ext cx="10515600" cy="6035040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2298995" y="6639339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7736263" y="6717063"/>
            <a:ext cx="3710971" cy="39319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14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4800" b="1" dirty="0">
                <a:latin typeface="Arial" panose="020B0604020202020204" pitchFamily="34" charset="0"/>
                <a:cs typeface="Arial" panose="020B0604020202020204" pitchFamily="34" charset="0"/>
              </a:rPr>
              <a:t>Nutrição</a:t>
            </a:r>
          </a:p>
        </p:txBody>
      </p:sp>
    </p:spTree>
    <p:extLst>
      <p:ext uri="{BB962C8B-B14F-4D97-AF65-F5344CB8AC3E}">
        <p14:creationId xmlns:p14="http://schemas.microsoft.com/office/powerpoint/2010/main" val="1004613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75862"/>
            <a:ext cx="10515600" cy="5812402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715617" y="6524175"/>
            <a:ext cx="1575786" cy="4173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913412" y="6615484"/>
            <a:ext cx="2440388" cy="38166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48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: 4 Proporção das Crianças Suplementação Vit.A e Desparasitaçao com Albendazol  por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, Dezembro- 2024</a:t>
            </a:r>
          </a:p>
        </p:txBody>
      </p:sp>
      <p:sp>
        <p:nvSpPr>
          <p:cNvPr id="4" name="Retângulo 3"/>
          <p:cNvSpPr/>
          <p:nvPr/>
        </p:nvSpPr>
        <p:spPr>
          <a:xfrm>
            <a:off x="8620896" y="1233700"/>
            <a:ext cx="2656572" cy="62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% Regiao</a:t>
            </a:r>
            <a:r>
              <a:rPr lang="pt-PT"/>
              <a:t>= 73</a:t>
            </a:r>
            <a:endParaRPr lang="pt-PT" dirty="0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9865D46-50E0-5C0E-B52D-34040A51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112887"/>
              </p:ext>
            </p:extLst>
          </p:nvPr>
        </p:nvGraphicFramePr>
        <p:xfrm>
          <a:off x="500743" y="2057399"/>
          <a:ext cx="10809514" cy="392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 rot="16200000">
            <a:off x="-648809" y="3757129"/>
            <a:ext cx="198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Cubertura vacinal</a:t>
            </a:r>
          </a:p>
        </p:txBody>
      </p:sp>
    </p:spTree>
    <p:extLst>
      <p:ext uri="{BB962C8B-B14F-4D97-AF65-F5344CB8AC3E}">
        <p14:creationId xmlns:p14="http://schemas.microsoft.com/office/powerpoint/2010/main" val="11509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35" y="0"/>
            <a:ext cx="12096466" cy="1255595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Situação geográfica de região sanitária de Cacheu</a:t>
            </a:r>
            <a:endParaRPr lang="pt-BR" dirty="0"/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0FC27F91-FA6B-12DD-1267-5D53B011E99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3707"/>
            <a:ext cx="5173249" cy="537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5445457" y="1173707"/>
            <a:ext cx="6318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base"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fr-FR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Fica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situada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Norte do </a:t>
            </a:r>
            <a:r>
              <a:rPr lang="fr-FR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limitada</a:t>
            </a:r>
            <a:r>
              <a:rPr lang="fr-FR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24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 Região de Biombo</a:t>
            </a:r>
            <a:endParaRPr lang="fr-FR" sz="24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Sudoeste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pelo Oceano Atlântico</a:t>
            </a:r>
            <a:endParaRPr lang="fr-FR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Oeste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 Região de Oio.</a:t>
            </a: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Norte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República de Senegal</a:t>
            </a:r>
            <a:endParaRPr lang="fr-FR" sz="24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fontAlgn="base">
              <a:tabLst>
                <a:tab pos="457200" algn="l"/>
              </a:tabLst>
              <a:defRPr/>
            </a:pPr>
            <a:r>
              <a:rPr lang="fr-F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fr-FR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fr-F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Superficie </a:t>
            </a:r>
            <a:r>
              <a:rPr lang="fr-FR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 de 5000 km2 e </a:t>
            </a: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uma </a:t>
            </a:r>
            <a:r>
              <a:rPr lang="pt-PT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Populacão</a:t>
            </a: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estimada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252480</a:t>
            </a:r>
            <a:r>
              <a:rPr lang="fr-FR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habitantes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fontAlgn="base">
              <a:tabLst>
                <a:tab pos="457200" algn="l"/>
              </a:tabLst>
              <a:defRPr/>
            </a:pP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16030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: 5 Proporção das Crianças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412419" y="1004888"/>
            <a:ext cx="192505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% Região=73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8E39E58-3ACE-2AFD-76F0-EF422A9E1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788749"/>
              </p:ext>
            </p:extLst>
          </p:nvPr>
        </p:nvGraphicFramePr>
        <p:xfrm>
          <a:off x="504967" y="1665027"/>
          <a:ext cx="10832504" cy="414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792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879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Grafico: 6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Proporção das  Crianças  Suplementada  Vit. A  e Desparasitaçao com Albendazol por Sexo nas  A. Sanitária, na  região  sanitaria de Cacheu 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855242" y="1068405"/>
            <a:ext cx="2338940" cy="500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% Região =73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 rot="10800000" flipV="1">
            <a:off x="0" y="6346210"/>
            <a:ext cx="2538483" cy="31499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855241" y="6346211"/>
            <a:ext cx="2486049" cy="31499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59219E4-63CD-9A05-5841-B46EE08D7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682566"/>
              </p:ext>
            </p:extLst>
          </p:nvPr>
        </p:nvGraphicFramePr>
        <p:xfrm>
          <a:off x="838200" y="1568919"/>
          <a:ext cx="10515600" cy="412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C59219E4-63CD-9A05-5841-B46EE08D7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002348"/>
              </p:ext>
            </p:extLst>
          </p:nvPr>
        </p:nvGraphicFramePr>
        <p:xfrm>
          <a:off x="163773" y="1568919"/>
          <a:ext cx="11614245" cy="477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3973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: 6 Proporção das  Crianças  Suplementada  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. A  e 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Desparasitaçao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por Sexo nas  A. Sanitária, na  região  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sanitaria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de Cacheu  Dezembro-2024 </a:t>
            </a:r>
            <a:endParaRPr lang="pt-PT" sz="2800" dirty="0"/>
          </a:p>
        </p:txBody>
      </p:sp>
      <p:graphicFrame>
        <p:nvGraphicFramePr>
          <p:cNvPr id="4" name="Graphiqu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800616"/>
              </p:ext>
            </p:extLst>
          </p:nvPr>
        </p:nvGraphicFramePr>
        <p:xfrm>
          <a:off x="838200" y="1825625"/>
          <a:ext cx="10515600" cy="477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721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D335-78FB-4C93-0342-7C70D333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06462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Logística SIVE e Nutrição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1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59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dirty="0"/>
              <a:t>Tabela:10 </a:t>
            </a:r>
            <a:r>
              <a:rPr lang="pt-PT" dirty="0" err="1"/>
              <a:t>Logistica</a:t>
            </a:r>
            <a:r>
              <a:rPr lang="pt-PT" dirty="0"/>
              <a:t>: Numero de Doses Recebidos, Utilizados e Stock </a:t>
            </a:r>
            <a:r>
              <a:rPr lang="pt-PT" dirty="0" err="1"/>
              <a:t>area</a:t>
            </a:r>
            <a:r>
              <a:rPr lang="pt-PT" dirty="0"/>
              <a:t> </a:t>
            </a:r>
            <a:r>
              <a:rPr lang="pt-PT" dirty="0" err="1"/>
              <a:t>Sanitaria</a:t>
            </a:r>
            <a:r>
              <a:rPr lang="pt-PT" dirty="0"/>
              <a:t>, Dezembro-2024</a:t>
            </a:r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252332" y="6545433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144449" y="6656833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Marcador de Posição de Conteúd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347" y="1484851"/>
            <a:ext cx="10083567" cy="49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0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Tabela:10.1 </a:t>
            </a:r>
            <a:r>
              <a:rPr lang="pt-PT" dirty="0" err="1"/>
              <a:t>Logistica</a:t>
            </a:r>
            <a:r>
              <a:rPr lang="pt-PT" dirty="0"/>
              <a:t>: Numero de Doses Recebidas, Utilizadas e Stock Região </a:t>
            </a:r>
            <a:r>
              <a:rPr lang="pt-PT" dirty="0" err="1"/>
              <a:t>Sanitaria</a:t>
            </a:r>
            <a:r>
              <a:rPr lang="pt-PT" dirty="0"/>
              <a:t>, Dezembro-2024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728" y="1778466"/>
            <a:ext cx="10461072" cy="3976381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579503" y="5916259"/>
            <a:ext cx="2172086" cy="6774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7934724" y="5916259"/>
            <a:ext cx="3600400" cy="6774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47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b="1" dirty="0"/>
              <a:t>Tabela:11 </a:t>
            </a:r>
            <a:r>
              <a:rPr lang="pt-PT" b="1" dirty="0" err="1"/>
              <a:t>Logistica</a:t>
            </a:r>
            <a:r>
              <a:rPr lang="pt-PT" b="1" dirty="0"/>
              <a:t>: </a:t>
            </a:r>
            <a:r>
              <a:rPr lang="pt-PT" b="1" dirty="0" err="1"/>
              <a:t>Gestao</a:t>
            </a:r>
            <a:r>
              <a:rPr lang="pt-PT" b="1" dirty="0"/>
              <a:t> de Insumos por </a:t>
            </a:r>
            <a:r>
              <a:rPr lang="pt-PT" b="1" dirty="0" err="1"/>
              <a:t>Regiao</a:t>
            </a:r>
            <a:r>
              <a:rPr lang="pt-PT" b="1" dirty="0"/>
              <a:t>  </a:t>
            </a:r>
            <a:r>
              <a:rPr lang="pt-PT" b="1" dirty="0" err="1"/>
              <a:t>Sanitaria</a:t>
            </a:r>
            <a:r>
              <a:rPr lang="pt-PT" b="1" dirty="0"/>
              <a:t>, Dezembro -2024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2959"/>
            <a:ext cx="10515600" cy="4810067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945356" y="6593285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7692841" y="6730445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50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sz="2800" b="1" dirty="0"/>
              <a:t>Tabela:12 Taxa de Perda de VASR Por A. Sanitária, Dezembro-2024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945356" y="6593285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7692841" y="6730445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417" y="1570384"/>
            <a:ext cx="8140148" cy="49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3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30" y="377688"/>
            <a:ext cx="7345018" cy="61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4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Tabela:13 Cadeia de Frio Funcionais e Não Funcionais/ A. </a:t>
            </a:r>
            <a:r>
              <a:rPr lang="pt-PT" sz="3600" dirty="0" err="1"/>
              <a:t>Sanitaria</a:t>
            </a:r>
            <a:r>
              <a:rPr lang="pt-PT" sz="3600" dirty="0"/>
              <a:t> Durante a Campanha, Dezembro-2024</a:t>
            </a:r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793" y="1859181"/>
            <a:ext cx="82631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5">
            <a:extLst>
              <a:ext uri="{FF2B5EF4-FFF2-40B4-BE49-F238E27FC236}">
                <a16:creationId xmlns:a16="http://schemas.microsoft.com/office/drawing/2014/main" id="{FAD27720-0B4D-8C67-54D2-3DFB523923D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86" y="112735"/>
            <a:ext cx="4484318" cy="66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55600"/>
          </a:effectLst>
        </p:spPr>
      </p:pic>
      <p:sp>
        <p:nvSpPr>
          <p:cNvPr id="4" name="Rectangle 3"/>
          <p:cNvSpPr/>
          <p:nvPr/>
        </p:nvSpPr>
        <p:spPr>
          <a:xfrm>
            <a:off x="5158854" y="1146412"/>
            <a:ext cx="66191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tabLst>
                <a:tab pos="457200" algn="l"/>
              </a:tabLst>
              <a:defRPr/>
            </a:pP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Composta por:</a:t>
            </a: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Áreas Sanitárias e sendo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insulares (</a:t>
            </a:r>
            <a:r>
              <a:rPr lang="pt-P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Pecixe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P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Jeta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Estruturas Sanitárias:</a:t>
            </a:r>
            <a:endParaRPr lang="fr-FR" sz="24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(1) </a:t>
            </a:r>
            <a:r>
              <a:rPr lang="fr-FR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de Referencia</a:t>
            </a: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(1) Centro Saúde tipo A</a:t>
            </a: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(1) Centro Saúde tipo B</a:t>
            </a: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fr-F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Centro </a:t>
            </a:r>
            <a:r>
              <a:rPr lang="pt-PT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Saúde tipo </a:t>
            </a:r>
            <a:r>
              <a:rPr lang="pt-PT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indent="-342900" defTabSz="457200" fontAlgn="base"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fr-F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CMI</a:t>
            </a:r>
          </a:p>
          <a:p>
            <a:pPr fontAlgn="base">
              <a:tabLst>
                <a:tab pos="457200" algn="l"/>
              </a:tabLst>
              <a:defRPr/>
            </a:pP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Região é habitada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diferentes etnias</a:t>
            </a:r>
          </a:p>
          <a:p>
            <a:pPr fontAlgn="base">
              <a:tabLst>
                <a:tab pos="457200" algn="l"/>
              </a:tabLst>
              <a:defRPr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Predominância a etnia Manjaca</a:t>
            </a:r>
            <a:endParaRPr lang="fr-FR" sz="2400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tabLst>
                <a:tab pos="457200" algn="l"/>
              </a:tabLst>
              <a:defRPr/>
            </a:pPr>
            <a:r>
              <a:rPr lang="pt-PT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Atividades</a:t>
            </a:r>
            <a:r>
              <a:rPr lang="fr-F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PT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Economicas</a:t>
            </a:r>
            <a:r>
              <a:rPr lang="fr-F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agricultura, pesca tradicional, extração de óleo de palma e comércio informal.</a:t>
            </a:r>
          </a:p>
        </p:txBody>
      </p:sp>
    </p:spTree>
    <p:extLst>
      <p:ext uri="{BB962C8B-B14F-4D97-AF65-F5344CB8AC3E}">
        <p14:creationId xmlns:p14="http://schemas.microsoft.com/office/powerpoint/2010/main" val="2539399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Tabela:15 Gestão de Kits Durante a Campanha, Dezembro MAPI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1033670"/>
            <a:ext cx="928314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71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Tabela:15 Gestão de Kits Durante a Campanha, Dezembro MAPI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30" y="725557"/>
            <a:ext cx="7712766" cy="59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97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1972" y="191067"/>
            <a:ext cx="11606170" cy="944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Tabela:17 Disponibilidade de Meios de Transportes por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, durante a Campanha Dezembro-2024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2" y="1156599"/>
            <a:ext cx="11187541" cy="57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24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58" y="160409"/>
            <a:ext cx="11606170" cy="54444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Tabela:18 Combustivel e Lubrificante/ A.Sanitaria Sanitaria-2024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7" y="704850"/>
            <a:ext cx="9621079" cy="59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3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99" y="163773"/>
            <a:ext cx="11696699" cy="6363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Tabela:19 Credito de Comunicação/Area Sanitaria-2024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7" y="874643"/>
            <a:ext cx="8006093" cy="57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955855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7755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772362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76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13134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631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055162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489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125593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45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178314"/>
            <a:ext cx="7374156" cy="8197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 Contexto e Justificativo 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276F000-2016-84EF-249B-C53A49C8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2013374"/>
            <a:ext cx="11928474" cy="5231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campanha de vacinação contra o sarampo e a rubéola está planeada como parte da introdução da vacina combinada contra o sarampo e a rubéola na imunização de rotina. Como mencionado em secções anteriores, foi observado um aumento do número de casos de rubéola e o país seguirá as recomendações da OMS para introduzir a vacina combinada contra o sarampo e a rubéola, com o objetivo de controlar e, eventualmente, eliminar a rubéola e a síndrome da rubéola congénita.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57200" algn="l"/>
              </a:tabLs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6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24192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9295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680656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1448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72358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161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01386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259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210534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2523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9C21BFC-545D-1445-9153-0AAD6834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0" y="924560"/>
            <a:ext cx="4318000" cy="593344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3967980-2A93-1962-5036-F9912C041EAF}"/>
              </a:ext>
            </a:extLst>
          </p:cNvPr>
          <p:cNvSpPr txBox="1">
            <a:spLocks/>
          </p:cNvSpPr>
          <p:nvPr/>
        </p:nvSpPr>
        <p:spPr>
          <a:xfrm>
            <a:off x="157481" y="121920"/>
            <a:ext cx="11953240" cy="67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Baram</a:t>
            </a:r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baram</a:t>
            </a:r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P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Gebof</a:t>
            </a:r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33062" y="2964581"/>
            <a:ext cx="8701238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Proposta da Nova Imagem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CA7831-EE85-F29C-881F-4ABEDE5A6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1" y="924560"/>
            <a:ext cx="3997959" cy="532715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71B9E49-BA88-6420-6D6D-A763A9EF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18" y="924560"/>
            <a:ext cx="4114801" cy="593344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87ECE64-8D77-BB92-2AB9-DC64B5E1D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924560"/>
            <a:ext cx="3840478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68540"/>
            <a:ext cx="6949441" cy="5841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2. Contexto e Justificação (</a:t>
            </a: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3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0318" y="1155922"/>
            <a:ext cx="11461124" cy="53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90311" y="1840777"/>
            <a:ext cx="11681137" cy="53902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Guiné-Bissau registou a segunda maior incidência de rubéola a nível mundial nos últimos 12 meses, com 154 novos casos e uma incidência de 71.60 entre Junho e Novembro de 2023, de acordo com os números da OMS. Os casos de rubéola registados são a ponta do icebergue, visto que 50% dos casos são subclínicas (sem sintomas, embora possam ser confirmados através de teste).</a:t>
            </a:r>
          </a:p>
          <a:p>
            <a:pPr marL="342900" indent="-342900" algn="just">
              <a:lnSpc>
                <a:spcPct val="135000"/>
              </a:lnSpc>
              <a:tabLst>
                <a:tab pos="457200" algn="l"/>
              </a:tabLs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771526"/>
            <a:ext cx="11790052" cy="58853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algn="just">
              <a:lnSpc>
                <a:spcPct val="15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 objetivo geral da campanha (e da sua introdução) é contribuir para a eliminação do sarampo, da rubéola e da síndrome da rubéola congénita, reforçando a imunidade das crianças com idades compreendidas entre os 9 meses e os 14 anos, com vista a reduzir a morbilidade e a mortalidade devidas a estas doenças, bem como as deficiências nutricionais e os parasitas intestinais em crianças com menos de 59 meses, através da administração de vitamina A e de mebendazol.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Vacinar todas as crianças com idades compreendidas entre os 9 meses e os 14 anos (um total de 896 745 crianças) com uma dose de ESAV, independentemente do seu estado de vacinação, em todas as regiões de saúde;</a:t>
            </a:r>
          </a:p>
          <a:p>
            <a:pPr lvl="0" algn="just">
              <a:lnSpc>
                <a:spcPct val="15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Fornecer vitamina A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todas as crianças com idades compreendidas entre os 6 e os 59 meses (um total de 335 473 crianças);</a:t>
            </a:r>
          </a:p>
          <a:p>
            <a:pPr marL="457200" lvl="1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932688"/>
            <a:ext cx="11790052" cy="56695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Desparasitar todas as crianças com idades compreendidas entre os 12 e os 59 meses com mebendazol (total de 286 012 crianças);</a:t>
            </a:r>
          </a:p>
          <a:p>
            <a:pPr algn="just">
              <a:lnSpc>
                <a:spcPct val="160000"/>
              </a:lnSpc>
            </a:pP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Durante a campanha, efetuar controlos rápidos de conveniência para identificar as crianças não vacinadas durante a campanha e efetuar vacinações de repescagem quando indicado (critérios indicados na secção seguinte);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Reforçar a vacinação de rotina, identificando as crianças não vacinadas ou insuficientemente vacinadas no âmbito da vacinação de rotina, atualizar o mapa das crianças sem dose e vaciná-las após a campanha durante a semana de aceleração;</a:t>
            </a:r>
          </a:p>
          <a:p>
            <a:pPr marL="457200" lvl="1" indent="0" algn="just"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1200150"/>
            <a:ext cx="11790052" cy="52463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74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>
              <a:lnSpc>
                <a:spcPct val="160000"/>
              </a:lnSpc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Reforçar a vigilância epidemiológica, nomeadamente do sarampo e da rubéola ;</a:t>
            </a:r>
          </a:p>
          <a:p>
            <a:pPr>
              <a:lnSpc>
                <a:spcPct val="160000"/>
              </a:lnSpc>
            </a:pP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Garantir a segurança das injeções e a eliminação de resíduos em 100% das regiões de saúde;</a:t>
            </a:r>
          </a:p>
          <a:p>
            <a:pPr>
              <a:lnSpc>
                <a:spcPct val="160000"/>
              </a:lnSpc>
            </a:pP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60000"/>
              </a:lnSpc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Assegurar a vigilância, a notificação, a investigação e a gestão dos casos de IBD nas regiões de saúde ;</a:t>
            </a:r>
          </a:p>
          <a:p>
            <a:pPr lvl="0">
              <a:lnSpc>
                <a:spcPct val="160000"/>
              </a:lnSpc>
            </a:pP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60000"/>
              </a:lnSpc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Informar e sensibilizar para a campanha todos os pais ou tutores de crianças com idades compreendidas entre os 6 meses e os 14 anos;</a:t>
            </a:r>
          </a:p>
          <a:p>
            <a:pPr marL="0" lvl="0" indent="0">
              <a:lnSpc>
                <a:spcPct val="160000"/>
              </a:lnSpc>
              <a:buNone/>
            </a:pPr>
            <a:endParaRPr lang="pt-PT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60000"/>
              </a:lnSpc>
            </a:pPr>
            <a:r>
              <a:rPr lang="pt-PT" sz="4200" dirty="0">
                <a:latin typeface="Arial" panose="020B0604020202020204" pitchFamily="34" charset="0"/>
                <a:cs typeface="Arial" panose="020B0604020202020204" pitchFamily="34" charset="0"/>
              </a:rPr>
              <a:t>Avaliar a campanha em termos qualitativos e quantitativos através de um inquérito de cobertura pós-campanha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4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33153</TotalTime>
  <Words>1814</Words>
  <Application>Microsoft Office PowerPoint</Application>
  <PresentationFormat>Grand écran</PresentationFormat>
  <Paragraphs>242</Paragraphs>
  <Slides>55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3" baseType="lpstr">
      <vt:lpstr>Arial</vt:lpstr>
      <vt:lpstr>Arial Narrow</vt:lpstr>
      <vt:lpstr>Calibri</vt:lpstr>
      <vt:lpstr>Calibri Light</vt:lpstr>
      <vt:lpstr>Times New Roman</vt:lpstr>
      <vt:lpstr>Wingdings</vt:lpstr>
      <vt:lpstr>Tema do Office</vt:lpstr>
      <vt:lpstr>4_Custom Design</vt:lpstr>
      <vt:lpstr>Campanha Nacional Integrada de Vacinação Sarampo e Rubéola, Suplementação Vit. “A” e Desparasitação Albendazol. </vt:lpstr>
      <vt:lpstr>Plano de Apresentação</vt:lpstr>
      <vt:lpstr>Situação geográfica de região sanitária de Cacheu</vt:lpstr>
      <vt:lpstr>Présentation PowerPoint</vt:lpstr>
      <vt:lpstr>1. Contexto e Justificativo </vt:lpstr>
      <vt:lpstr>2. Contexto e Justificação (cont) </vt:lpstr>
      <vt:lpstr>2. Objetivos</vt:lpstr>
      <vt:lpstr>2. Objetivos</vt:lpstr>
      <vt:lpstr>2. Objetivos</vt:lpstr>
      <vt:lpstr>Destaques</vt:lpstr>
      <vt:lpstr>Imagens da Campanha: Lançamento e Durante a Vacinaçao</vt:lpstr>
      <vt:lpstr>RESULTADOS</vt:lpstr>
      <vt:lpstr>TABELA:1 Alvos a Vacinar de 6 Meses a 14 Anos Durante a Campanha Nacional Integrada de Vacinaçao Sarampo e Rubéola, Suplementação Vit-A e Desparasitaçao com Albendazol na Regiâo sanitaria de Cacheu 2024 </vt:lpstr>
      <vt:lpstr>Comunicação    </vt:lpstr>
      <vt:lpstr>Présentation PowerPoint</vt:lpstr>
      <vt:lpstr>Tabela: 3 Cobertura Vacinal dos Alvos Esperados e Registados por ASC e por A.S, na Região sanitaria de Cacheu Dezembro 2024</vt:lpstr>
      <vt:lpstr>Présentation PowerPoint</vt:lpstr>
      <vt:lpstr>Grafico:1 Fonte ou Canais de Informação Sobre a Campanha Nacional Integrada de Vacinaçao Sarampo e Rubéola, Suplementação Vit-A e Desparasitaçao com Albendazol, na região sanitaria de Cacheu  Dezembro-2024</vt:lpstr>
      <vt:lpstr>  Resultados Sarampo e Rubéola    </vt:lpstr>
      <vt:lpstr>Présentation PowerPoint</vt:lpstr>
      <vt:lpstr>Gráfico 2: Cobertura Vacinal, Sarampo Rubeola Por A. Sanitaria, na região  sanitaria de Cacheu  Dezembro -2024</vt:lpstr>
      <vt:lpstr>Gráfico 3: Proporção  Vacinal  Sarampo  Rubeola  Por Sexo e A. Sanitaria  na região sanitaria de cacheu Dezembro -2024</vt:lpstr>
      <vt:lpstr>Grafico 3: Proporção vacinal sarampo Rubiola por sexo e Cv na região sanitaria de Cacheu 2024</vt:lpstr>
      <vt:lpstr>Présentation PowerPoint</vt:lpstr>
      <vt:lpstr>Présentation PowerPoint</vt:lpstr>
      <vt:lpstr>Présentation PowerPoint</vt:lpstr>
      <vt:lpstr>Nutrição</vt:lpstr>
      <vt:lpstr>Présentation PowerPoint</vt:lpstr>
      <vt:lpstr>Grafico: 4 Proporção das Crianças Suplementação Vit.A e Desparasitaçao com Albendazol  por A.Sanitaria, Dezembro- 2024</vt:lpstr>
      <vt:lpstr>Grafico: 5 Proporção das Crianças Suplementada Vit. A e Desparasitaçao com Albendazol por A.Sanitaria, Dezembro-2024 </vt:lpstr>
      <vt:lpstr>Grafico: 6 Proporção das  Crianças  Suplementada  Vit. A  e Desparasitaçao com Albendazol por Sexo nas  A. Sanitária, na  região  sanitaria de Cacheu  Dezembro-2024 </vt:lpstr>
      <vt:lpstr>Grafico: 6 Proporção das  Crianças  Suplementada  Vit. A  e Desparasitaçao com Albendazol por Sexo nas  A. Sanitária, na  região  sanitaria de Cacheu  Dezembro-2024 </vt:lpstr>
      <vt:lpstr>Logística SIVE e Nutrição     </vt:lpstr>
      <vt:lpstr>Tabela:10 Logistica: Numero de Doses Recebidos, Utilizados e Stock area Sanitaria, Dezembro-2024</vt:lpstr>
      <vt:lpstr>Tabela:10.1 Logistica: Numero de Doses Recebidas, Utilizadas e Stock Região Sanitaria, Dezembro-2024</vt:lpstr>
      <vt:lpstr> Tabela:11 Logistica: Gestao de Insumos por Regiao  Sanitaria, Dezembro -2024</vt:lpstr>
      <vt:lpstr> Tabela:12 Taxa de Perda de VASR Por A. Sanitária, Dezembro-2024</vt:lpstr>
      <vt:lpstr>Présentation PowerPoint</vt:lpstr>
      <vt:lpstr>Tabela:13 Cadeia de Frio Funcionais e Não Funcionais/ A. Sanitaria Durante a Campanha, Dezembro-2024</vt:lpstr>
      <vt:lpstr>Tabela:15 Gestão de Kits Durante a Campanha, Dezembro MAPI</vt:lpstr>
      <vt:lpstr>Tabela:15 Gestão de Kits Durante a Campanha, Dezembro MAPI</vt:lpstr>
      <vt:lpstr>Tabela:17 Disponibilidade de Meios de Transportes por A.Sanitaria, durante a Campanha Dezembro-2024</vt:lpstr>
      <vt:lpstr>Tabela:18 Combustivel e Lubrificante/ A.Sanitaria Sanitaria-2024</vt:lpstr>
      <vt:lpstr>Tabela:19 Credito de Comunicação/Area Sanitaria-2024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TIDIANE GANAME</cp:lastModifiedBy>
  <cp:revision>983</cp:revision>
  <dcterms:created xsi:type="dcterms:W3CDTF">2023-06-28T16:14:28Z</dcterms:created>
  <dcterms:modified xsi:type="dcterms:W3CDTF">2024-12-28T10:28:00Z</dcterms:modified>
</cp:coreProperties>
</file>