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65" r:id="rId3"/>
    <p:sldId id="287" r:id="rId4"/>
    <p:sldId id="314" r:id="rId5"/>
    <p:sldId id="323" r:id="rId6"/>
    <p:sldId id="325" r:id="rId7"/>
    <p:sldId id="359" r:id="rId8"/>
    <p:sldId id="360" r:id="rId9"/>
    <p:sldId id="263" r:id="rId10"/>
    <p:sldId id="358" r:id="rId11"/>
    <p:sldId id="288" r:id="rId12"/>
    <p:sldId id="338" r:id="rId13"/>
    <p:sldId id="308" r:id="rId14"/>
    <p:sldId id="341" r:id="rId15"/>
    <p:sldId id="326" r:id="rId16"/>
    <p:sldId id="344" r:id="rId17"/>
    <p:sldId id="339" r:id="rId18"/>
    <p:sldId id="289" r:id="rId19"/>
    <p:sldId id="279" r:id="rId20"/>
    <p:sldId id="269" r:id="rId21"/>
    <p:sldId id="283" r:id="rId22"/>
    <p:sldId id="306" r:id="rId23"/>
    <p:sldId id="278" r:id="rId24"/>
    <p:sldId id="352" r:id="rId25"/>
    <p:sldId id="353" r:id="rId26"/>
    <p:sldId id="354" r:id="rId27"/>
    <p:sldId id="355" r:id="rId28"/>
    <p:sldId id="356" r:id="rId29"/>
    <p:sldId id="340" r:id="rId30"/>
    <p:sldId id="281" r:id="rId31"/>
    <p:sldId id="346" r:id="rId32"/>
    <p:sldId id="350" r:id="rId33"/>
    <p:sldId id="318" r:id="rId34"/>
    <p:sldId id="357" r:id="rId35"/>
    <p:sldId id="316" r:id="rId36"/>
    <p:sldId id="348" r:id="rId37"/>
    <p:sldId id="317" r:id="rId38"/>
    <p:sldId id="319" r:id="rId39"/>
    <p:sldId id="320" r:id="rId40"/>
    <p:sldId id="327" r:id="rId41"/>
    <p:sldId id="329" r:id="rId42"/>
    <p:sldId id="330" r:id="rId43"/>
    <p:sldId id="331" r:id="rId44"/>
    <p:sldId id="333" r:id="rId45"/>
    <p:sldId id="334" r:id="rId46"/>
    <p:sldId id="347" r:id="rId47"/>
    <p:sldId id="33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58" autoAdjust="0"/>
  </p:normalViewPr>
  <p:slideViewPr>
    <p:cSldViewPr snapToGrid="0">
      <p:cViewPr varScale="1">
        <p:scale>
          <a:sx n="76" d="100"/>
          <a:sy n="76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COMUNICAÇAO!$A$20:$A$31</c:f>
              <c:strCache>
                <c:ptCount val="12"/>
                <c:pt idx="0">
                  <c:v>Mobilizadores Sociais</c:v>
                </c:pt>
                <c:pt idx="1">
                  <c:v>Sensibilizadores</c:v>
                </c:pt>
                <c:pt idx="2">
                  <c:v>Outros</c:v>
                </c:pt>
                <c:pt idx="3">
                  <c:v>Radio</c:v>
                </c:pt>
                <c:pt idx="4">
                  <c:v>Vizinhos</c:v>
                </c:pt>
                <c:pt idx="5">
                  <c:v>Igreja</c:v>
                </c:pt>
                <c:pt idx="6">
                  <c:v>Vacinadores</c:v>
                </c:pt>
                <c:pt idx="7">
                  <c:v>TV</c:v>
                </c:pt>
                <c:pt idx="8">
                  <c:v>Cartazes</c:v>
                </c:pt>
                <c:pt idx="9">
                  <c:v>Redes Sociais</c:v>
                </c:pt>
                <c:pt idx="10">
                  <c:v>Trabalhadores de Saúde</c:v>
                </c:pt>
                <c:pt idx="11">
                  <c:v>SMS</c:v>
                </c:pt>
              </c:strCache>
            </c:strRef>
          </c:cat>
          <c:val>
            <c:numRef>
              <c:f>COMUNICAÇAO!$B$20:$B$31</c:f>
              <c:numCache>
                <c:formatCode>0%</c:formatCode>
                <c:ptCount val="12"/>
                <c:pt idx="0">
                  <c:v>1.41</c:v>
                </c:pt>
                <c:pt idx="1">
                  <c:v>1.97</c:v>
                </c:pt>
                <c:pt idx="2">
                  <c:v>0.02</c:v>
                </c:pt>
                <c:pt idx="3">
                  <c:v>0.14000000000000001</c:v>
                </c:pt>
                <c:pt idx="4">
                  <c:v>0.05</c:v>
                </c:pt>
                <c:pt idx="5">
                  <c:v>0.09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0.01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A-4F61-BD8E-2CD4B0BB2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643664"/>
        <c:axId val="230439248"/>
      </c:barChart>
      <c:catAx>
        <c:axId val="231643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Fontes</a:t>
                </a:r>
                <a:r>
                  <a:rPr lang="en-US" baseline="0" dirty="0"/>
                  <a:t>/</a:t>
                </a:r>
                <a:r>
                  <a:rPr lang="en-US" baseline="0" dirty="0" err="1"/>
                  <a:t>Canais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0439248"/>
        <c:crosses val="autoZero"/>
        <c:auto val="1"/>
        <c:lblAlgn val="ctr"/>
        <c:lblOffset val="100"/>
        <c:noMultiLvlLbl val="0"/>
      </c:catAx>
      <c:valAx>
        <c:axId val="2304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164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PT" sz="1800" b="1" dirty="0"/>
              <a:t>CV</a:t>
            </a:r>
            <a:r>
              <a:rPr lang="pt-PT" sz="1800" b="1" baseline="0" dirty="0"/>
              <a:t> 9M-14</a:t>
            </a:r>
            <a:r>
              <a:rPr lang="pt-PT" sz="1800" b="1" dirty="0"/>
              <a:t> Anos Estimados</a:t>
            </a:r>
          </a:p>
        </c:rich>
      </c:tx>
      <c:layout>
        <c:manualLayout>
          <c:xMode val="edge"/>
          <c:yMode val="edge"/>
          <c:x val="0.353867296599431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4947359185822057E-2"/>
          <c:y val="9.6819895878048165E-2"/>
          <c:w val="0.90747991051541166"/>
          <c:h val="0.74896379442528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'ANALESE MenA'!$M$3</c:f>
              <c:strCache>
                <c:ptCount val="1"/>
                <c:pt idx="0">
                  <c:v>1-7 Anos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70AD47">
                  <a:lumMod val="60000"/>
                  <a:lumOff val="40000"/>
                </a:srgb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AAC-4C37-9C1C-9E300DEB16E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AC-4C37-9C1C-9E300DEB16E1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AC-4C37-9C1C-9E300DEB16E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AAC-4C37-9C1C-9E300DEB16E1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AAC-4C37-9C1C-9E300DEB16E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AC-4C37-9C1C-9E300DEB16E1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AAC-4C37-9C1C-9E300DEB16E1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AAC-4C37-9C1C-9E300DEB16E1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AC-4C37-9C1C-9E300DEB16E1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AAC-4C37-9C1C-9E300DEB16E1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AC-4C37-9C1C-9E300DEB1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'ANALESE MenA'!$J$4:$J$14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</c:v>
                </c:pt>
                <c:pt idx="10">
                  <c:v>Região</c:v>
                </c:pt>
              </c:strCache>
            </c:strRef>
          </c:cat>
          <c:val>
            <c:numRef>
              <c:f>'ANALESE MenA'!$M$4:$M$14</c:f>
              <c:numCache>
                <c:formatCode>General</c:formatCode>
                <c:ptCount val="11"/>
                <c:pt idx="0" formatCode="0%">
                  <c:v>1.0740000000000001</c:v>
                </c:pt>
                <c:pt idx="2" formatCode="0%">
                  <c:v>0.83</c:v>
                </c:pt>
                <c:pt idx="4" formatCode="0%">
                  <c:v>0.74</c:v>
                </c:pt>
                <c:pt idx="6" formatCode="0%">
                  <c:v>0.8</c:v>
                </c:pt>
                <c:pt idx="8" formatCode="0%">
                  <c:v>1.01</c:v>
                </c:pt>
                <c:pt idx="10" formatCode="0%">
                  <c:v>0.83199999999999996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8-484E-AC9B-C05EB8CD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34058800"/>
        <c:axId val="234059184"/>
      </c:barChart>
      <c:catAx>
        <c:axId val="23405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 dirty="0"/>
                  <a:t>AREAS</a:t>
                </a:r>
                <a:r>
                  <a:rPr lang="pt-PT" baseline="0" dirty="0"/>
                  <a:t> SANITARIAS</a:t>
                </a:r>
                <a:endParaRPr lang="pt-P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4059184"/>
        <c:crosses val="autoZero"/>
        <c:auto val="1"/>
        <c:lblAlgn val="ctr"/>
        <c:lblOffset val="100"/>
        <c:noMultiLvlLbl val="0"/>
      </c:catAx>
      <c:valAx>
        <c:axId val="23405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405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8384936"/>
        <c:axId val="198386896"/>
      </c:barChart>
      <c:catAx>
        <c:axId val="198384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REGIOES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98386896"/>
        <c:crosses val="autoZero"/>
        <c:auto val="1"/>
        <c:lblAlgn val="ctr"/>
        <c:lblOffset val="100"/>
        <c:noMultiLvlLbl val="0"/>
      </c:catAx>
      <c:valAx>
        <c:axId val="198386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98384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'ANALESE MenA'!$K$3</c:f>
              <c:strCache>
                <c:ptCount val="1"/>
                <c:pt idx="0">
                  <c:v>MASC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'ANALESE MenA'!$J$4:$J$14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</c:v>
                </c:pt>
                <c:pt idx="10">
                  <c:v>REGIÃO</c:v>
                </c:pt>
              </c:strCache>
            </c:strRef>
          </c:cat>
          <c:val>
            <c:numRef>
              <c:f>'ANALESE MenA'!$K$4:$K$14</c:f>
              <c:numCache>
                <c:formatCode>General</c:formatCode>
                <c:ptCount val="11"/>
                <c:pt idx="0" formatCode="0%">
                  <c:v>0.52100000000000002</c:v>
                </c:pt>
                <c:pt idx="2" formatCode="0%">
                  <c:v>0.51600000000000001</c:v>
                </c:pt>
                <c:pt idx="4" formatCode="0%">
                  <c:v>0.497</c:v>
                </c:pt>
                <c:pt idx="6" formatCode="0%">
                  <c:v>0.50800000000000001</c:v>
                </c:pt>
                <c:pt idx="8" formatCode="0%">
                  <c:v>0.53500000000000003</c:v>
                </c:pt>
                <c:pt idx="10" formatCode="0%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CAC-B933-6D2B73E9C71E}"/>
            </c:ext>
          </c:extLst>
        </c:ser>
        <c:ser>
          <c:idx val="1"/>
          <c:order val="1"/>
          <c:tx>
            <c:strRef>
              <c:f>'ANALESE MenA'!$L$3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'ANALESE MenA'!$J$4:$J$14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</c:v>
                </c:pt>
                <c:pt idx="10">
                  <c:v>REGIÃO</c:v>
                </c:pt>
              </c:strCache>
            </c:strRef>
          </c:cat>
          <c:val>
            <c:numRef>
              <c:f>'ANALESE MenA'!$L$4:$L$14</c:f>
              <c:numCache>
                <c:formatCode>General</c:formatCode>
                <c:ptCount val="11"/>
                <c:pt idx="0" formatCode="0%">
                  <c:v>0.47799999999999998</c:v>
                </c:pt>
                <c:pt idx="2" formatCode="0%">
                  <c:v>0.48299999999999998</c:v>
                </c:pt>
                <c:pt idx="4" formatCode="0%">
                  <c:v>0.502</c:v>
                </c:pt>
                <c:pt idx="6" formatCode="0%">
                  <c:v>0.49099999999999999</c:v>
                </c:pt>
                <c:pt idx="8" formatCode="0%">
                  <c:v>0.46400000000000002</c:v>
                </c:pt>
                <c:pt idx="10" formatCode="0%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CAC-B933-6D2B73E9C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33809072"/>
        <c:axId val="233808680"/>
      </c:barChart>
      <c:catAx>
        <c:axId val="23380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REGIOES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3808680"/>
        <c:crosses val="autoZero"/>
        <c:auto val="1"/>
        <c:lblAlgn val="ctr"/>
        <c:lblOffset val="100"/>
        <c:noMultiLvlLbl val="0"/>
      </c:catAx>
      <c:valAx>
        <c:axId val="23380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380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146384009046843"/>
          <c:y val="0.89534490744437878"/>
          <c:w val="0.14759869695388667"/>
          <c:h val="6.4087141237162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118016008815814E-2"/>
          <c:y val="6.8715198328197127E-2"/>
          <c:w val="0.90514074342401873"/>
          <c:h val="0.7724154116940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Nutriçao!$M$3</c:f>
              <c:strCache>
                <c:ptCount val="1"/>
                <c:pt idx="0">
                  <c:v>% 6-11 m Vit.A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Nutriçao!$L$4:$L$14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 </c:v>
                </c:pt>
                <c:pt idx="10">
                  <c:v>Total Região</c:v>
                </c:pt>
              </c:strCache>
            </c:strRef>
          </c:cat>
          <c:val>
            <c:numRef>
              <c:f>Nutriçao!$M$4:$M$14</c:f>
              <c:numCache>
                <c:formatCode>General</c:formatCode>
                <c:ptCount val="11"/>
                <c:pt idx="0">
                  <c:v>85.08</c:v>
                </c:pt>
                <c:pt idx="2">
                  <c:v>71.13</c:v>
                </c:pt>
                <c:pt idx="4">
                  <c:v>62.63</c:v>
                </c:pt>
                <c:pt idx="6">
                  <c:v>49.26</c:v>
                </c:pt>
                <c:pt idx="8">
                  <c:v>58.28</c:v>
                </c:pt>
                <c:pt idx="10">
                  <c:v>58.71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1-494C-8C38-D9DC505DD0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3807112"/>
        <c:axId val="233804368"/>
      </c:barChart>
      <c:catAx>
        <c:axId val="233807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400" b="1" dirty="0"/>
                  <a:t>AREAS SANITARIAS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804368"/>
        <c:crosses val="autoZero"/>
        <c:auto val="1"/>
        <c:lblAlgn val="ctr"/>
        <c:lblOffset val="100"/>
        <c:noMultiLvlLbl val="0"/>
      </c:catAx>
      <c:valAx>
        <c:axId val="23380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4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80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86288990739575E-2"/>
          <c:y val="1.6359090898430812E-2"/>
          <c:w val="0.93071371100926048"/>
          <c:h val="0.76685311175682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Nutriçao!$N$3</c:f>
              <c:strCache>
                <c:ptCount val="1"/>
                <c:pt idx="0">
                  <c:v>%12-59 M Vit.A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Nutriçao!$L$4:$L$14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</c:v>
                </c:pt>
                <c:pt idx="10">
                  <c:v>R.S.Farim</c:v>
                </c:pt>
              </c:strCache>
            </c:strRef>
          </c:cat>
          <c:val>
            <c:numRef>
              <c:f>Nutriçao!$N$4:$N$14</c:f>
              <c:numCache>
                <c:formatCode>General</c:formatCode>
                <c:ptCount val="11"/>
                <c:pt idx="0">
                  <c:v>92.21</c:v>
                </c:pt>
                <c:pt idx="2">
                  <c:v>96.62</c:v>
                </c:pt>
                <c:pt idx="4">
                  <c:v>71.11</c:v>
                </c:pt>
                <c:pt idx="6">
                  <c:v>69.849999999999994</c:v>
                </c:pt>
                <c:pt idx="8">
                  <c:v>97.76</c:v>
                </c:pt>
                <c:pt idx="10">
                  <c:v>77.08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A-454C-BE43-D024802D03F5}"/>
            </c:ext>
          </c:extLst>
        </c:ser>
        <c:ser>
          <c:idx val="1"/>
          <c:order val="1"/>
          <c:tx>
            <c:strRef>
              <c:f>Nutriçao!$O$3</c:f>
              <c:strCache>
                <c:ptCount val="1"/>
                <c:pt idx="0">
                  <c:v>% 12-59 M Alb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Nutriçao!$L$4:$L$14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</c:v>
                </c:pt>
                <c:pt idx="10">
                  <c:v>R.S.Farim</c:v>
                </c:pt>
              </c:strCache>
            </c:strRef>
          </c:cat>
          <c:val>
            <c:numRef>
              <c:f>Nutriçao!$O$4:$O$14</c:f>
              <c:numCache>
                <c:formatCode>General</c:formatCode>
                <c:ptCount val="11"/>
                <c:pt idx="0">
                  <c:v>92.21</c:v>
                </c:pt>
                <c:pt idx="2">
                  <c:v>96.62</c:v>
                </c:pt>
                <c:pt idx="4">
                  <c:v>71.11</c:v>
                </c:pt>
                <c:pt idx="6">
                  <c:v>69.849999999999994</c:v>
                </c:pt>
                <c:pt idx="8">
                  <c:v>97.76</c:v>
                </c:pt>
                <c:pt idx="10">
                  <c:v>77.08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A-454C-BE43-D024802D03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3808288"/>
        <c:axId val="233807896"/>
      </c:barChart>
      <c:catAx>
        <c:axId val="23380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807896"/>
        <c:crosses val="autoZero"/>
        <c:auto val="1"/>
        <c:lblAlgn val="ctr"/>
        <c:lblOffset val="100"/>
        <c:noMultiLvlLbl val="0"/>
      </c:catAx>
      <c:valAx>
        <c:axId val="23380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000" b="1" dirty="0"/>
                  <a:t>%</a:t>
                </a:r>
              </a:p>
            </c:rich>
          </c:tx>
          <c:layout>
            <c:manualLayout>
              <c:xMode val="edge"/>
              <c:yMode val="edge"/>
              <c:x val="3.7646804346836031E-2"/>
              <c:y val="0.43585804375445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80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Nutriçao!$P$3</c:f>
              <c:strCache>
                <c:ptCount val="1"/>
                <c:pt idx="0">
                  <c:v>% Masc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Nutriçao!$L$4:$L$14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</c:v>
                </c:pt>
                <c:pt idx="10">
                  <c:v>REGIÃO</c:v>
                </c:pt>
              </c:strCache>
            </c:strRef>
          </c:cat>
          <c:val>
            <c:numRef>
              <c:f>Nutriçao!$P$4:$P$14</c:f>
              <c:numCache>
                <c:formatCode>General</c:formatCode>
                <c:ptCount val="11"/>
                <c:pt idx="0">
                  <c:v>52</c:v>
                </c:pt>
                <c:pt idx="2">
                  <c:v>52</c:v>
                </c:pt>
                <c:pt idx="4">
                  <c:v>50</c:v>
                </c:pt>
                <c:pt idx="6">
                  <c:v>51</c:v>
                </c:pt>
                <c:pt idx="8">
                  <c:v>54</c:v>
                </c:pt>
                <c:pt idx="1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9-443D-8446-E222B7F288E6}"/>
            </c:ext>
          </c:extLst>
        </c:ser>
        <c:ser>
          <c:idx val="1"/>
          <c:order val="1"/>
          <c:tx>
            <c:strRef>
              <c:f>Nutriçao!$Q$3</c:f>
              <c:strCache>
                <c:ptCount val="1"/>
                <c:pt idx="0">
                  <c:v>%Fem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Nutriçao!$L$4:$L$14</c:f>
              <c:strCache>
                <c:ptCount val="11"/>
                <c:pt idx="0">
                  <c:v>BINTA</c:v>
                </c:pt>
                <c:pt idx="2">
                  <c:v>CANDJAMBARI</c:v>
                </c:pt>
                <c:pt idx="4">
                  <c:v>CUNTIMA</c:v>
                </c:pt>
                <c:pt idx="6">
                  <c:v>FARIM</c:v>
                </c:pt>
                <c:pt idx="8">
                  <c:v>GUIDAGE</c:v>
                </c:pt>
                <c:pt idx="10">
                  <c:v>REGIÃO</c:v>
                </c:pt>
              </c:strCache>
            </c:strRef>
          </c:cat>
          <c:val>
            <c:numRef>
              <c:f>Nutriçao!$Q$4:$Q$14</c:f>
              <c:numCache>
                <c:formatCode>General</c:formatCode>
                <c:ptCount val="11"/>
                <c:pt idx="0">
                  <c:v>48</c:v>
                </c:pt>
                <c:pt idx="2">
                  <c:v>48</c:v>
                </c:pt>
                <c:pt idx="4">
                  <c:v>50</c:v>
                </c:pt>
                <c:pt idx="6">
                  <c:v>49</c:v>
                </c:pt>
                <c:pt idx="8">
                  <c:v>46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9-443D-8446-E222B7F288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3807504"/>
        <c:axId val="233806328"/>
      </c:barChart>
      <c:catAx>
        <c:axId val="23380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AREAS SANITARIAS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806328"/>
        <c:crosses val="autoZero"/>
        <c:auto val="1"/>
        <c:lblAlgn val="ctr"/>
        <c:lblOffset val="100"/>
        <c:noMultiLvlLbl val="0"/>
      </c:catAx>
      <c:valAx>
        <c:axId val="23380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80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05561414198225"/>
          <c:y val="0.93438596808217511"/>
          <c:w val="0.17953361298587678"/>
          <c:h val="4.8403882898713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08036F0-9E19-49D4-A543-8ED9BFFF4D41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pt-PT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Comtinuar apoiar as regiões sanitarias na campanha das vacinações.</a:t>
          </a:r>
        </a:p>
        <a:p>
          <a:pPr algn="ctr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200000" custLinFactNeighborY="419">
        <dgm:presLayoutVars>
          <dgm:bulletEnabled val="1"/>
        </dgm:presLayoutVars>
      </dgm:prSet>
      <dgm:spPr/>
    </dgm:pt>
  </dgm:ptLst>
  <dgm:cxnLst>
    <dgm:cxn modelId="{F3828C89-5B61-4BEA-AAD5-8EAE445EF140}" type="presOf" srcId="{4C2FB1F6-CCFE-4D7E-ACF6-2C74EB341D5C}" destId="{C2B2D17C-DABC-4357-AF18-7A9C89288578}" srcOrd="0" destOrd="0" presId="urn:microsoft.com/office/officeart/2005/8/layout/vProcess5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C63CAAE9-95D7-4731-AC75-64E54275581F}" type="presOf" srcId="{45E34A98-0D8D-456E-BB8B-70B7CA5707B2}" destId="{BEC51A9E-E24A-441A-BE93-D5883423D3CE}" srcOrd="0" destOrd="0" presId="urn:microsoft.com/office/officeart/2005/8/layout/vProcess5"/>
    <dgm:cxn modelId="{ABF4DFBC-C7C1-4787-83BC-872E7CE45D4E}" type="presParOf" srcId="{C2B2D17C-DABC-4357-AF18-7A9C89288578}" destId="{C2782152-4FA2-43D9-990C-F0625CDBBB85}" srcOrd="0" destOrd="0" presId="urn:microsoft.com/office/officeart/2005/8/layout/vProcess5"/>
    <dgm:cxn modelId="{AE80651F-90DC-4C7E-A45F-75933B72DECC}" type="presParOf" srcId="{C2B2D17C-DABC-4357-AF18-7A9C89288578}" destId="{BEC51A9E-E24A-441A-BE93-D5883423D3CE}" srcOrd="1" destOrd="0" presId="urn:microsoft.com/office/officeart/2005/8/layout/vProcess5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2400" dirty="0">
              <a:solidFill>
                <a:schemeClr val="tx1"/>
              </a:solidFill>
            </a:rPr>
            <a:t>Os pais recusam dos seus filhos a serem vacinados  na escola (Missão Catolica).</a:t>
          </a: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2400" dirty="0">
              <a:solidFill>
                <a:schemeClr val="tx1"/>
              </a:solidFill>
            </a:rPr>
            <a:t>Deficuldade de rede de comunição e internet.</a:t>
          </a:r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4E3BEACB-35EC-4BAC-8F5B-4DBB9BFE29A6}" type="sibTrans" cxnId="{8E7F7615-BA57-4F40-8553-3722CDF9359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PT" dirty="0"/>
            <a:t> </a:t>
          </a:r>
        </a:p>
      </dgm:t>
    </dgm:pt>
    <dgm:pt modelId="{45E34A98-0D8D-456E-BB8B-70B7CA5707B2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2400" dirty="0">
              <a:solidFill>
                <a:schemeClr val="tx1"/>
              </a:solidFill>
            </a:rPr>
            <a:t>Considencia de campanha com País vizinhos.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0FD54E6D-1C01-44ED-B86C-5C3E248BF75D}" type="pres">
      <dgm:prSet presAssocID="{4C2FB1F6-CCFE-4D7E-ACF6-2C74EB341D5C}" presName="ThreeNodes_1" presStyleLbl="node1" presStyleIdx="0" presStyleCnt="3" custScaleX="94140" custScaleY="91641" custLinFactNeighborX="5317" custLinFactNeighborY="5876">
        <dgm:presLayoutVars>
          <dgm:bulletEnabled val="1"/>
        </dgm:presLayoutVars>
      </dgm:prSet>
      <dgm:spPr/>
    </dgm:pt>
    <dgm:pt modelId="{DED1EA4A-8C94-4A4B-9919-6BD69FC32649}" type="pres">
      <dgm:prSet presAssocID="{4C2FB1F6-CCFE-4D7E-ACF6-2C74EB341D5C}" presName="ThreeNodes_2" presStyleLbl="node1" presStyleIdx="1" presStyleCnt="3" custScaleX="94252" custScaleY="111946" custLinFactNeighborX="-3235" custLinFactNeighborY="895">
        <dgm:presLayoutVars>
          <dgm:bulletEnabled val="1"/>
        </dgm:presLayoutVars>
      </dgm:prSet>
      <dgm:spPr/>
    </dgm:pt>
    <dgm:pt modelId="{FA1E512F-FC87-4B7A-8311-AF91B00317F0}" type="pres">
      <dgm:prSet presAssocID="{4C2FB1F6-CCFE-4D7E-ACF6-2C74EB341D5C}" presName="ThreeNodes_3" presStyleLbl="node1" presStyleIdx="2" presStyleCnt="3" custScaleX="95528" custScaleY="69596" custLinFactNeighborX="-11794" custLinFactNeighborY="-15300">
        <dgm:presLayoutVars>
          <dgm:bulletEnabled val="1"/>
        </dgm:presLayoutVars>
      </dgm:prSet>
      <dgm:spPr/>
    </dgm:pt>
    <dgm:pt modelId="{81EB8B26-22B8-4D82-9C98-A5ADF00A1458}" type="pres">
      <dgm:prSet presAssocID="{4C2FB1F6-CCFE-4D7E-ACF6-2C74EB341D5C}" presName="ThreeConn_1-2" presStyleLbl="fgAccFollowNode1" presStyleIdx="0" presStyleCnt="2" custScaleX="66470" custScaleY="100000" custLinFactX="9217" custLinFactNeighborX="100000" custLinFactNeighborY="-27984">
        <dgm:presLayoutVars>
          <dgm:bulletEnabled val="1"/>
        </dgm:presLayoutVars>
      </dgm:prSet>
      <dgm:spPr/>
    </dgm:pt>
    <dgm:pt modelId="{F37780B2-294D-42EE-ABBD-2815D58BAB8C}" type="pres">
      <dgm:prSet presAssocID="{4C2FB1F6-CCFE-4D7E-ACF6-2C74EB341D5C}" presName="ThreeConn_2-3" presStyleLbl="fgAccFollowNode1" presStyleIdx="1" presStyleCnt="2" custScaleX="71973" custScaleY="100000" custLinFactNeighborX="30268" custLinFactNeighborY="-688">
        <dgm:presLayoutVars>
          <dgm:bulletEnabled val="1"/>
        </dgm:presLayoutVars>
      </dgm:prSet>
      <dgm:spPr/>
    </dgm:pt>
    <dgm:pt modelId="{BDC87334-68AC-404C-936E-699FE6B4D151}" type="pres">
      <dgm:prSet presAssocID="{4C2FB1F6-CCFE-4D7E-ACF6-2C74EB341D5C}" presName="ThreeNodes_1_text" presStyleLbl="node1" presStyleIdx="2" presStyleCnt="3">
        <dgm:presLayoutVars>
          <dgm:bulletEnabled val="1"/>
        </dgm:presLayoutVars>
      </dgm:prSet>
      <dgm:spPr/>
    </dgm:pt>
    <dgm:pt modelId="{15D90998-2AE0-495E-AB03-BC4127322A59}" type="pres">
      <dgm:prSet presAssocID="{4C2FB1F6-CCFE-4D7E-ACF6-2C74EB341D5C}" presName="ThreeNodes_2_text" presStyleLbl="node1" presStyleIdx="2" presStyleCnt="3">
        <dgm:presLayoutVars>
          <dgm:bulletEnabled val="1"/>
        </dgm:presLayoutVars>
      </dgm:prSet>
      <dgm:spPr/>
    </dgm:pt>
    <dgm:pt modelId="{0763B9C7-4BE1-4F15-A018-5EEFB4CB4643}" type="pres">
      <dgm:prSet presAssocID="{4C2FB1F6-CCFE-4D7E-ACF6-2C74EB341D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E7F7615-BA57-4F40-8553-3722CDF93592}" srcId="{4C2FB1F6-CCFE-4D7E-ACF6-2C74EB341D5C}" destId="{D52F3B39-4455-456F-9EBE-9D4DACA4A94C}" srcOrd="1" destOrd="0" parTransId="{9A114453-A8FA-4E4F-9AF6-1B4C46EB81CE}" sibTransId="{4E3BEACB-35EC-4BAC-8F5B-4DBB9BFE29A6}"/>
    <dgm:cxn modelId="{71843041-952D-4EF9-B560-496FA608B921}" type="presOf" srcId="{45E34A98-0D8D-456E-BB8B-70B7CA5707B2}" destId="{FA1E512F-FC87-4B7A-8311-AF91B00317F0}" srcOrd="0" destOrd="0" presId="urn:microsoft.com/office/officeart/2005/8/layout/vProcess5"/>
    <dgm:cxn modelId="{6738BA58-457E-4F18-B307-52E88A7CF9EF}" type="presOf" srcId="{D52F3B39-4455-456F-9EBE-9D4DACA4A94C}" destId="{15D90998-2AE0-495E-AB03-BC4127322A59}" srcOrd="1" destOrd="0" presId="urn:microsoft.com/office/officeart/2005/8/layout/vProcess5"/>
    <dgm:cxn modelId="{DE50BC7D-24A1-4F96-AD44-9935385FCB97}" type="presOf" srcId="{45E34A98-0D8D-456E-BB8B-70B7CA5707B2}" destId="{0763B9C7-4BE1-4F15-A018-5EEFB4CB4643}" srcOrd="1" destOrd="0" presId="urn:microsoft.com/office/officeart/2005/8/layout/vProcess5"/>
    <dgm:cxn modelId="{001DE181-F0F9-492F-8EE8-C94E22099AC8}" type="presOf" srcId="{D52F3B39-4455-456F-9EBE-9D4DACA4A94C}" destId="{DED1EA4A-8C94-4A4B-9919-6BD69FC32649}" srcOrd="0" destOrd="0" presId="urn:microsoft.com/office/officeart/2005/8/layout/vProcess5"/>
    <dgm:cxn modelId="{2A5C5591-F042-4582-A12C-B46B33CCAA12}" type="presOf" srcId="{B461292F-405E-494B-AC36-C0022B55510D}" destId="{81EB8B26-22B8-4D82-9C98-A5ADF00A1458}" srcOrd="0" destOrd="0" presId="urn:microsoft.com/office/officeart/2005/8/layout/vProcess5"/>
    <dgm:cxn modelId="{556944B8-81E0-469D-AF5E-466CA259FB3F}" srcId="{4C2FB1F6-CCFE-4D7E-ACF6-2C74EB341D5C}" destId="{45E34A98-0D8D-456E-BB8B-70B7CA5707B2}" srcOrd="2" destOrd="0" parTransId="{FBCFF545-1899-4068-A040-222957992A7A}" sibTransId="{45914F46-FE7C-4DF8-9C2A-096FE48F1E25}"/>
    <dgm:cxn modelId="{80905CC6-CE6C-49F2-B057-EDF16C8309FB}" type="presOf" srcId="{4E3BEACB-35EC-4BAC-8F5B-4DBB9BFE29A6}" destId="{F37780B2-294D-42EE-ABBD-2815D58BAB8C}" srcOrd="0" destOrd="0" presId="urn:microsoft.com/office/officeart/2005/8/layout/vProcess5"/>
    <dgm:cxn modelId="{5223E7E1-414D-4348-AA3E-350BECA52E20}" type="presOf" srcId="{4EA2E6DF-5938-4169-9716-0A4592C0236D}" destId="{0FD54E6D-1C01-44ED-B86C-5C3E248BF75D}" srcOrd="0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9769B4F2-4D15-451C-AFE5-07E1C74E1D07}" type="presOf" srcId="{4EA2E6DF-5938-4169-9716-0A4592C0236D}" destId="{BDC87334-68AC-404C-936E-699FE6B4D151}" srcOrd="1" destOrd="0" presId="urn:microsoft.com/office/officeart/2005/8/layout/vProcess5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2B840AD1-B817-4950-88D6-D3DCDB740D20}" type="presParOf" srcId="{C2B2D17C-DABC-4357-AF18-7A9C89288578}" destId="{0FD54E6D-1C01-44ED-B86C-5C3E248BF75D}" srcOrd="1" destOrd="0" presId="urn:microsoft.com/office/officeart/2005/8/layout/vProcess5"/>
    <dgm:cxn modelId="{32C73986-AD68-40D2-89DD-4B8FDC19B2B8}" type="presParOf" srcId="{C2B2D17C-DABC-4357-AF18-7A9C89288578}" destId="{DED1EA4A-8C94-4A4B-9919-6BD69FC32649}" srcOrd="2" destOrd="0" presId="urn:microsoft.com/office/officeart/2005/8/layout/vProcess5"/>
    <dgm:cxn modelId="{DB525621-0D78-4AA3-BBE7-915B3FA060C3}" type="presParOf" srcId="{C2B2D17C-DABC-4357-AF18-7A9C89288578}" destId="{FA1E512F-FC87-4B7A-8311-AF91B00317F0}" srcOrd="3" destOrd="0" presId="urn:microsoft.com/office/officeart/2005/8/layout/vProcess5"/>
    <dgm:cxn modelId="{A49A7536-7694-45DC-BADF-632650FC8AB7}" type="presParOf" srcId="{C2B2D17C-DABC-4357-AF18-7A9C89288578}" destId="{81EB8B26-22B8-4D82-9C98-A5ADF00A1458}" srcOrd="4" destOrd="0" presId="urn:microsoft.com/office/officeart/2005/8/layout/vProcess5"/>
    <dgm:cxn modelId="{01C91BA1-C173-47FE-92A6-D129AD3DA945}" type="presParOf" srcId="{C2B2D17C-DABC-4357-AF18-7A9C89288578}" destId="{F37780B2-294D-42EE-ABBD-2815D58BAB8C}" srcOrd="5" destOrd="0" presId="urn:microsoft.com/office/officeart/2005/8/layout/vProcess5"/>
    <dgm:cxn modelId="{1E81B210-C66F-418D-AAE8-54595267B0BE}" type="presParOf" srcId="{C2B2D17C-DABC-4357-AF18-7A9C89288578}" destId="{BDC87334-68AC-404C-936E-699FE6B4D151}" srcOrd="6" destOrd="0" presId="urn:microsoft.com/office/officeart/2005/8/layout/vProcess5"/>
    <dgm:cxn modelId="{6F195474-1D71-44E7-AC8C-C5F85F879861}" type="presParOf" srcId="{C2B2D17C-DABC-4357-AF18-7A9C89288578}" destId="{15D90998-2AE0-495E-AB03-BC4127322A59}" srcOrd="7" destOrd="0" presId="urn:microsoft.com/office/officeart/2005/8/layout/vProcess5"/>
    <dgm:cxn modelId="{0110D65A-5264-4FA0-830A-558607D0D9B4}" type="presParOf" srcId="{C2B2D17C-DABC-4357-AF18-7A9C89288578}" destId="{0763B9C7-4BE1-4F15-A018-5EEFB4CB46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PT" sz="3600" b="0" dirty="0">
              <a:solidFill>
                <a:schemeClr val="tx1"/>
              </a:solidFill>
            </a:rPr>
            <a:t>Ameaças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 a cooperação a nivel fronteriças</a:t>
          </a: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5807" custLinFactNeighborY="-3275">
        <dgm:presLayoutVars>
          <dgm:bulletEnabled val="1"/>
        </dgm:presLayoutVars>
      </dgm:prSet>
      <dgm:spPr/>
    </dgm:pt>
  </dgm:ptLst>
  <dgm:cxnLst>
    <dgm:cxn modelId="{2C0CA817-757B-4CC9-9BC8-808FBDDB0E41}" type="presOf" srcId="{4460A378-83B8-4A2C-A5D6-D3F59F8F03F0}" destId="{4B6126BD-7111-492B-B85B-86964C7D25A4}" srcOrd="0" destOrd="0" presId="urn:microsoft.com/office/officeart/2005/8/layout/process1"/>
    <dgm:cxn modelId="{10E4ED37-D80A-47AD-9D8B-8FB086DDE329}" type="presOf" srcId="{CB072CD1-E92D-4047-AEDC-DE7342C85C61}" destId="{65109D31-2F9D-4EA4-82A6-82AEE20717B9}" srcOrd="0" destOrd="0" presId="urn:microsoft.com/office/officeart/2005/8/layout/process1"/>
    <dgm:cxn modelId="{04EC7265-73A3-4D14-8C56-1EA1DB6C6B7A}" type="presOf" srcId="{BFD1C0C5-5585-4848-8C4A-518A88A8093C}" destId="{2600F064-F7FA-4AEA-A23C-FFEA4C0686B1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DCD14458-B5EB-45B4-B042-58703023E54C}" type="presOf" srcId="{0DD49E1E-1237-476D-96C3-D4911A23EAAE}" destId="{03D4E08F-0D10-4DFF-8F2E-42E0E52C21F2}" srcOrd="1" destOrd="0" presId="urn:microsoft.com/office/officeart/2005/8/layout/process1"/>
    <dgm:cxn modelId="{463B29C7-55CE-4D3E-84B9-02AB38D148A6}" type="presOf" srcId="{0DD49E1E-1237-476D-96C3-D4911A23EAAE}" destId="{F7E0BC37-41CF-4FC0-9600-D8169FA3AFB7}" srcOrd="0" destOrd="0" presId="urn:microsoft.com/office/officeart/2005/8/layout/process1"/>
    <dgm:cxn modelId="{1E096069-EBC2-4FCE-99D9-ABC8F979B288}" type="presParOf" srcId="{65109D31-2F9D-4EA4-82A6-82AEE20717B9}" destId="{4B6126BD-7111-492B-B85B-86964C7D25A4}" srcOrd="0" destOrd="0" presId="urn:microsoft.com/office/officeart/2005/8/layout/process1"/>
    <dgm:cxn modelId="{0C691906-BE7C-4B2A-91E5-0B51644F1BB5}" type="presParOf" srcId="{65109D31-2F9D-4EA4-82A6-82AEE20717B9}" destId="{F7E0BC37-41CF-4FC0-9600-D8169FA3AFB7}" srcOrd="1" destOrd="0" presId="urn:microsoft.com/office/officeart/2005/8/layout/process1"/>
    <dgm:cxn modelId="{F6C93C82-EF0A-4A15-9E53-CCA9A8C7E7FF}" type="presParOf" srcId="{F7E0BC37-41CF-4FC0-9600-D8169FA3AFB7}" destId="{03D4E08F-0D10-4DFF-8F2E-42E0E52C21F2}" srcOrd="0" destOrd="0" presId="urn:microsoft.com/office/officeart/2005/8/layout/process1"/>
    <dgm:cxn modelId="{2EC44457-CCDE-429E-87CB-8B5812DAA38D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91F97-C67D-4CEF-A7B4-41B64891E256}" type="doc">
      <dgm:prSet loTypeId="urn:microsoft.com/office/officeart/2005/8/layout/matrix1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BEA1AFC7-718E-419D-9497-C9A963BFFD51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gm:t>
    </dgm:pt>
    <dgm:pt modelId="{A57425ED-0FE5-4F17-BE9D-DAEE21B33AB9}" type="par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2EEC8-D57D-4389-B9DB-5F888AC0FCDA}" type="sib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F3501-7DC3-476D-BD9E-9093835DD34B}">
      <dgm:prSet phldrT="[Texto]" custT="1"/>
      <dgm:spPr/>
      <dgm:t>
        <a:bodyPr/>
        <a:lstStyle/>
        <a:p>
          <a:pPr algn="l">
            <a:lnSpc>
              <a:spcPct val="90000"/>
            </a:lnSpc>
            <a:buFont typeface="Wingdings" panose="05000000000000000000" pitchFamily="2" charset="2"/>
            <a:buChar char="ü"/>
          </a:pP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buFont typeface="Wingdings" panose="05000000000000000000" pitchFamily="2" charset="2"/>
            <a:buChar char="ü"/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Realização da reunião de advocacia com autoridades administrativas tradicional e religiosa</a:t>
          </a:r>
        </a:p>
        <a:p>
          <a:pPr algn="l">
            <a:lnSpc>
              <a:spcPct val="90000"/>
            </a:lnSpc>
            <a:buFont typeface="Wingdings" panose="05000000000000000000" pitchFamily="2" charset="2"/>
            <a:buChar char="ü"/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Presença das autoridades administrativas tradicional religiosa e ONGs na cerimonia de lançamento da campanha</a:t>
          </a:r>
        </a:p>
        <a:p>
          <a:pPr algn="l">
            <a:lnSpc>
              <a:spcPct val="90000"/>
            </a:lnSpc>
            <a:buFont typeface="Wingdings" panose="05000000000000000000" pitchFamily="2" charset="2"/>
            <a:buChar char="ü"/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Boa sensibilização dos ASCs e voluntarios</a:t>
          </a:r>
        </a:p>
        <a:p>
          <a:pPr algn="l">
            <a:lnSpc>
              <a:spcPct val="90000"/>
            </a:lnSpc>
            <a:buFont typeface="Wingdings" panose="05000000000000000000" pitchFamily="2" charset="2"/>
            <a:buChar char="ü"/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Restituições diario das supervisores de Nivel Central, equipa regional e RAS de C.S.Farim.</a:t>
          </a:r>
        </a:p>
        <a:p>
          <a:pPr algn="l">
            <a:lnSpc>
              <a:spcPct val="90000"/>
            </a:lnSpc>
            <a:buFont typeface="Wingdings" panose="05000000000000000000" pitchFamily="2" charset="2"/>
            <a:buChar char="ü"/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Disponibilidade dos tecnicos na vacinação.</a:t>
          </a:r>
        </a:p>
      </dgm:t>
    </dgm:pt>
    <dgm:pt modelId="{E02999F7-3BCC-4A43-906C-38E0ECB9C6FC}" type="par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23854-533F-4E00-BD16-6B5FDC52DCB8}" type="sib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30E5D-C37E-4B2D-8213-418439DD68F2}">
      <dgm:prSet phldrT="[Texto]" custT="1"/>
      <dgm:spPr/>
      <dgm:t>
        <a:bodyPr anchor="t"/>
        <a:lstStyle/>
        <a:p>
          <a:pPr algn="l"/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Oportunidade:</a:t>
          </a:r>
        </a:p>
      </dgm:t>
    </dgm:pt>
    <dgm:pt modelId="{A43296F4-A5E4-4CE7-8ABC-37B1A73B3894}" type="par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FD9D6-9AEC-4C58-BE95-AB30CBB02E07}" type="sib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5153D-F71A-475E-A00B-0132395602C4}">
      <dgm:prSet phldrT="[Texto]" custT="1"/>
      <dgm:spPr/>
      <dgm:t>
        <a:bodyPr anchor="b"/>
        <a:lstStyle/>
        <a:p>
          <a:pPr algn="l">
            <a:lnSpc>
              <a:spcPct val="150000"/>
            </a:lnSpc>
          </a:pP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ASCs</a:t>
          </a:r>
        </a:p>
        <a:p>
          <a:pPr algn="l">
            <a:lnSpc>
              <a:spcPct val="15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AREAS SANITARIAS</a:t>
          </a:r>
        </a:p>
        <a:p>
          <a:pPr algn="l">
            <a:lnSpc>
              <a:spcPct val="15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DRS</a:t>
          </a:r>
        </a:p>
        <a:p>
          <a:pPr algn="l">
            <a:lnSpc>
              <a:spcPct val="15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MINSAP</a:t>
          </a:r>
        </a:p>
        <a:p>
          <a:pPr algn="l">
            <a:lnSpc>
              <a:spcPct val="15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Parceiro do MINSAP(GAVI,UNICEF,OMS,DSIVI</a:t>
          </a:r>
        </a:p>
        <a:p>
          <a:pPr algn="l">
            <a:lnSpc>
              <a:spcPct val="15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Radio comunitaria Local Djalicunda Farim</a:t>
          </a:r>
        </a:p>
        <a:p>
          <a:pPr algn="l">
            <a:lnSpc>
              <a:spcPct val="15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Coloboração dos Pais encarregado da educação de escola Publica</a:t>
          </a:r>
        </a:p>
        <a:p>
          <a:pPr algn="l">
            <a:lnSpc>
              <a:spcPct val="150000"/>
            </a:lnSpc>
          </a:pP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18F24-A47C-45CF-A9A5-1426AD811CB5}" type="par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13675-A8FB-4AA1-96CE-B56012EE0ED1}" type="sib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B3C8-2DDE-48B1-8E09-67B585AF7517}">
      <dgm:prSet phldrT="[Texto]" phldr="1" custT="1"/>
      <dgm:spPr>
        <a:solidFill>
          <a:schemeClr val="bg1"/>
        </a:solidFill>
      </dgm:spPr>
      <dgm:t>
        <a:bodyPr/>
        <a:lstStyle/>
        <a:p>
          <a:pPr algn="l"/>
          <a:endParaRPr lang="pt-PT" sz="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76B75-DE78-4F97-8AAE-C86F591EC7AF}" type="sib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5857-D594-4932-B2DE-C4B9CDBBD22A}" type="par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7120A-6804-49B0-B7C9-71334D94485F}" type="pres">
      <dgm:prSet presAssocID="{35A91F97-C67D-4CEF-A7B4-41B64891E25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50FDE8-EB7E-432D-8569-B9BEC480ECBE}" type="pres">
      <dgm:prSet presAssocID="{35A91F97-C67D-4CEF-A7B4-41B64891E256}" presName="matrix" presStyleCnt="0"/>
      <dgm:spPr/>
    </dgm:pt>
    <dgm:pt modelId="{3A03AA1D-CA4E-44E6-AF95-42B4A795BC21}" type="pres">
      <dgm:prSet presAssocID="{35A91F97-C67D-4CEF-A7B4-41B64891E256}" presName="tile1" presStyleLbl="node1" presStyleIdx="0" presStyleCnt="4" custScaleX="27059" custScaleY="31982" custLinFactNeighborX="-1462" custLinFactNeighborY="-14214"/>
      <dgm:spPr/>
    </dgm:pt>
    <dgm:pt modelId="{90AB1619-D5F6-4863-8104-DBF6E07641D8}" type="pres">
      <dgm:prSet presAssocID="{35A91F97-C67D-4CEF-A7B4-41B64891E2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7DEB7C-ED15-44E2-9BB8-DB334E3AE569}" type="pres">
      <dgm:prSet presAssocID="{35A91F97-C67D-4CEF-A7B4-41B64891E256}" presName="tile2" presStyleLbl="node1" presStyleIdx="1" presStyleCnt="4" custScaleX="167168" custScaleY="65457" custLinFactNeighborX="-3921" custLinFactNeighborY="3491"/>
      <dgm:spPr/>
    </dgm:pt>
    <dgm:pt modelId="{8B6A55DA-9B9E-400C-8C1D-F08216F9CBAF}" type="pres">
      <dgm:prSet presAssocID="{35A91F97-C67D-4CEF-A7B4-41B64891E2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33848B-A3B5-4054-B43B-3207955088E1}" type="pres">
      <dgm:prSet presAssocID="{35A91F97-C67D-4CEF-A7B4-41B64891E256}" presName="tile3" presStyleLbl="node1" presStyleIdx="2" presStyleCnt="4" custScaleX="29700" custScaleY="26745" custLinFactNeighborX="-651" custLinFactNeighborY="-1282"/>
      <dgm:spPr/>
    </dgm:pt>
    <dgm:pt modelId="{44EA7A55-76E5-4531-AE22-706E7FFD21BD}" type="pres">
      <dgm:prSet presAssocID="{35A91F97-C67D-4CEF-A7B4-41B64891E2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D12606-CB71-4C2E-BFD0-039631846769}" type="pres">
      <dgm:prSet presAssocID="{35A91F97-C67D-4CEF-A7B4-41B64891E256}" presName="tile4" presStyleLbl="node1" presStyleIdx="3" presStyleCnt="4" custScaleX="167104" custScaleY="112337" custLinFactNeighborX="-3975" custLinFactNeighborY="-5083"/>
      <dgm:spPr/>
    </dgm:pt>
    <dgm:pt modelId="{DD7057C1-EBC0-4293-AB70-0F4FDF1C75F6}" type="pres">
      <dgm:prSet presAssocID="{35A91F97-C67D-4CEF-A7B4-41B64891E2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8268AD-AEF7-4C8F-A867-40910DED95EC}" type="pres">
      <dgm:prSet presAssocID="{35A91F97-C67D-4CEF-A7B4-41B64891E256}" presName="centerTile" presStyleLbl="fgShp" presStyleIdx="0" presStyleCnt="1" custFlipVert="0" custFlipHor="0" custScaleX="3396" custScaleY="2714" custLinFactX="-45276" custLinFactNeighborX="-100000" custLinFactNeighborY="16135">
        <dgm:presLayoutVars>
          <dgm:chMax val="0"/>
          <dgm:chPref val="0"/>
        </dgm:presLayoutVars>
      </dgm:prSet>
      <dgm:spPr/>
    </dgm:pt>
  </dgm:ptLst>
  <dgm:cxnLst>
    <dgm:cxn modelId="{FEE56807-A40C-4388-A2A1-35CCC8B2CA40}" type="presOf" srcId="{8DCF3501-7DC3-476D-BD9E-9093835DD34B}" destId="{B77DEB7C-ED15-44E2-9BB8-DB334E3AE569}" srcOrd="0" destOrd="0" presId="urn:microsoft.com/office/officeart/2005/8/layout/matrix1"/>
    <dgm:cxn modelId="{91F37217-5F32-43CC-BCAE-9947E926D507}" type="presOf" srcId="{7935153D-F71A-475E-A00B-0132395602C4}" destId="{42D12606-CB71-4C2E-BFD0-039631846769}" srcOrd="0" destOrd="0" presId="urn:microsoft.com/office/officeart/2005/8/layout/matrix1"/>
    <dgm:cxn modelId="{FE9EA83B-C0A4-4E29-807C-3D8EB90F48F3}" type="presOf" srcId="{7935153D-F71A-475E-A00B-0132395602C4}" destId="{DD7057C1-EBC0-4293-AB70-0F4FDF1C75F6}" srcOrd="1" destOrd="0" presId="urn:microsoft.com/office/officeart/2005/8/layout/matrix1"/>
    <dgm:cxn modelId="{6FAEF23C-0F03-4315-B6C7-FB6E129F1A82}" type="presOf" srcId="{C4B9B3C8-2DDE-48B1-8E09-67B585AF7517}" destId="{948268AD-AEF7-4C8F-A867-40910DED95EC}" srcOrd="0" destOrd="0" presId="urn:microsoft.com/office/officeart/2005/8/layout/matrix1"/>
    <dgm:cxn modelId="{64376542-C9B5-4C84-A617-2CB5E5D7EE26}" type="presOf" srcId="{DFA30E5D-C37E-4B2D-8213-418439DD68F2}" destId="{4F33848B-A3B5-4054-B43B-3207955088E1}" srcOrd="0" destOrd="0" presId="urn:microsoft.com/office/officeart/2005/8/layout/matrix1"/>
    <dgm:cxn modelId="{B37FCE64-B47C-41CA-B946-21735A375826}" srcId="{35A91F97-C67D-4CEF-A7B4-41B64891E256}" destId="{C4B9B3C8-2DDE-48B1-8E09-67B585AF7517}" srcOrd="0" destOrd="0" parTransId="{54EB5857-D594-4932-B2DE-C4B9CDBBD22A}" sibTransId="{7B376B75-DE78-4F97-8AAE-C86F591EC7AF}"/>
    <dgm:cxn modelId="{E61A986F-CFCB-4025-9BD0-D23F132BFBE6}" srcId="{C4B9B3C8-2DDE-48B1-8E09-67B585AF7517}" destId="{BEA1AFC7-718E-419D-9497-C9A963BFFD51}" srcOrd="0" destOrd="0" parTransId="{A57425ED-0FE5-4F17-BE9D-DAEE21B33AB9}" sibTransId="{8222EEC8-D57D-4389-B9DB-5F888AC0FCDA}"/>
    <dgm:cxn modelId="{21732388-45A8-44D5-ADDA-957FE84819B5}" srcId="{C4B9B3C8-2DDE-48B1-8E09-67B585AF7517}" destId="{8DCF3501-7DC3-476D-BD9E-9093835DD34B}" srcOrd="1" destOrd="0" parTransId="{E02999F7-3BCC-4A43-906C-38E0ECB9C6FC}" sibTransId="{A8F23854-533F-4E00-BD16-6B5FDC52DCB8}"/>
    <dgm:cxn modelId="{DE70AC9A-F712-4B6F-AF1B-8DE5F7B705EF}" type="presOf" srcId="{BEA1AFC7-718E-419D-9497-C9A963BFFD51}" destId="{90AB1619-D5F6-4863-8104-DBF6E07641D8}" srcOrd="1" destOrd="0" presId="urn:microsoft.com/office/officeart/2005/8/layout/matrix1"/>
    <dgm:cxn modelId="{25522C9D-7C3C-4FAD-BFE1-F72C88BA917C}" type="presOf" srcId="{8DCF3501-7DC3-476D-BD9E-9093835DD34B}" destId="{8B6A55DA-9B9E-400C-8C1D-F08216F9CBAF}" srcOrd="1" destOrd="0" presId="urn:microsoft.com/office/officeart/2005/8/layout/matrix1"/>
    <dgm:cxn modelId="{213D0CAC-FD07-4EB9-874F-96AAD061571E}" srcId="{C4B9B3C8-2DDE-48B1-8E09-67B585AF7517}" destId="{DFA30E5D-C37E-4B2D-8213-418439DD68F2}" srcOrd="2" destOrd="0" parTransId="{A43296F4-A5E4-4CE7-8ABC-37B1A73B3894}" sibTransId="{24FFD9D6-9AEC-4C58-BE95-AB30CBB02E07}"/>
    <dgm:cxn modelId="{4440BFAC-8424-43B7-AA1C-C49FB7A31A3A}" type="presOf" srcId="{DFA30E5D-C37E-4B2D-8213-418439DD68F2}" destId="{44EA7A55-76E5-4531-AE22-706E7FFD21BD}" srcOrd="1" destOrd="0" presId="urn:microsoft.com/office/officeart/2005/8/layout/matrix1"/>
    <dgm:cxn modelId="{0D4451D6-BC8D-4D1F-B789-FFCB356C492E}" type="presOf" srcId="{35A91F97-C67D-4CEF-A7B4-41B64891E256}" destId="{EF37120A-6804-49B0-B7C9-71334D94485F}" srcOrd="0" destOrd="0" presId="urn:microsoft.com/office/officeart/2005/8/layout/matrix1"/>
    <dgm:cxn modelId="{4C73BEE4-041E-47E5-A095-71A0C9FE7E94}" type="presOf" srcId="{BEA1AFC7-718E-419D-9497-C9A963BFFD51}" destId="{3A03AA1D-CA4E-44E6-AF95-42B4A795BC21}" srcOrd="0" destOrd="0" presId="urn:microsoft.com/office/officeart/2005/8/layout/matrix1"/>
    <dgm:cxn modelId="{2C070FF5-ADBD-43B3-994A-C8AAB3E61881}" srcId="{C4B9B3C8-2DDE-48B1-8E09-67B585AF7517}" destId="{7935153D-F71A-475E-A00B-0132395602C4}" srcOrd="3" destOrd="0" parTransId="{73418F24-A47C-45CF-A9A5-1426AD811CB5}" sibTransId="{D3213675-A8FB-4AA1-96CE-B56012EE0ED1}"/>
    <dgm:cxn modelId="{C9EE02CD-490D-4729-910B-064DD8BFAB38}" type="presParOf" srcId="{EF37120A-6804-49B0-B7C9-71334D94485F}" destId="{2B50FDE8-EB7E-432D-8569-B9BEC480ECBE}" srcOrd="0" destOrd="0" presId="urn:microsoft.com/office/officeart/2005/8/layout/matrix1"/>
    <dgm:cxn modelId="{AD44EC96-7670-41AA-8740-DB65B3371475}" type="presParOf" srcId="{2B50FDE8-EB7E-432D-8569-B9BEC480ECBE}" destId="{3A03AA1D-CA4E-44E6-AF95-42B4A795BC21}" srcOrd="0" destOrd="0" presId="urn:microsoft.com/office/officeart/2005/8/layout/matrix1"/>
    <dgm:cxn modelId="{0E785CD2-17FD-406C-9AFA-46C0A1D0761F}" type="presParOf" srcId="{2B50FDE8-EB7E-432D-8569-B9BEC480ECBE}" destId="{90AB1619-D5F6-4863-8104-DBF6E07641D8}" srcOrd="1" destOrd="0" presId="urn:microsoft.com/office/officeart/2005/8/layout/matrix1"/>
    <dgm:cxn modelId="{A4544D6D-341C-41A2-A1FD-32EC28D04B2E}" type="presParOf" srcId="{2B50FDE8-EB7E-432D-8569-B9BEC480ECBE}" destId="{B77DEB7C-ED15-44E2-9BB8-DB334E3AE569}" srcOrd="2" destOrd="0" presId="urn:microsoft.com/office/officeart/2005/8/layout/matrix1"/>
    <dgm:cxn modelId="{A6129426-CE14-438A-B82E-DE242BCEA7B1}" type="presParOf" srcId="{2B50FDE8-EB7E-432D-8569-B9BEC480ECBE}" destId="{8B6A55DA-9B9E-400C-8C1D-F08216F9CBAF}" srcOrd="3" destOrd="0" presId="urn:microsoft.com/office/officeart/2005/8/layout/matrix1"/>
    <dgm:cxn modelId="{0B2C1945-B993-457E-827F-E2B92E5B886B}" type="presParOf" srcId="{2B50FDE8-EB7E-432D-8569-B9BEC480ECBE}" destId="{4F33848B-A3B5-4054-B43B-3207955088E1}" srcOrd="4" destOrd="0" presId="urn:microsoft.com/office/officeart/2005/8/layout/matrix1"/>
    <dgm:cxn modelId="{46A7B317-9194-426F-A6AA-7A64F32A6B66}" type="presParOf" srcId="{2B50FDE8-EB7E-432D-8569-B9BEC480ECBE}" destId="{44EA7A55-76E5-4531-AE22-706E7FFD21BD}" srcOrd="5" destOrd="0" presId="urn:microsoft.com/office/officeart/2005/8/layout/matrix1"/>
    <dgm:cxn modelId="{1E65E461-5444-49E2-9C72-9BE3DDE4784F}" type="presParOf" srcId="{2B50FDE8-EB7E-432D-8569-B9BEC480ECBE}" destId="{42D12606-CB71-4C2E-BFD0-039631846769}" srcOrd="6" destOrd="0" presId="urn:microsoft.com/office/officeart/2005/8/layout/matrix1"/>
    <dgm:cxn modelId="{F9627F37-5795-471A-860B-37DCE337D755}" type="presParOf" srcId="{2B50FDE8-EB7E-432D-8569-B9BEC480ECBE}" destId="{DD7057C1-EBC0-4293-AB70-0F4FDF1C75F6}" srcOrd="7" destOrd="0" presId="urn:microsoft.com/office/officeart/2005/8/layout/matrix1"/>
    <dgm:cxn modelId="{99AF620B-EBE5-408F-BD4E-E9D0D4C9D9E8}" type="presParOf" srcId="{EF37120A-6804-49B0-B7C9-71334D94485F}" destId="{948268AD-AEF7-4C8F-A867-40910DED95EC}" srcOrd="1" destOrd="0" presId="urn:microsoft.com/office/officeart/2005/8/layout/matrix1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3200" b="0" dirty="0">
              <a:solidFill>
                <a:schemeClr val="tx1"/>
              </a:solidFill>
            </a:rPr>
            <a:t>Pontos a Melhorar 1.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endParaRPr lang="pt-PT" sz="1600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endParaRPr lang="pt-PT" sz="23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r>
            <a:rPr lang="pt-PT" sz="2300" dirty="0">
              <a:solidFill>
                <a:schemeClr val="tx1"/>
              </a:solidFill>
            </a:rPr>
            <a:t>Melhorar a parte logisticas: chegada atempadamente credito de comunicação,combustiveis,camisolas.</a:t>
          </a:r>
          <a:endParaRPr lang="pt-PT" sz="400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100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200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200" dirty="0">
            <a:solidFill>
              <a:schemeClr val="tx1"/>
            </a:solidFill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80020" custScaleY="44475" custLinFactNeighborX="734" custLinFactNeighborY="11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5938" custScaleY="73150" custLinFactNeighborX="-9393" custLinFactNeighborY="224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202678" custScaleY="100000" custLinFactNeighborX="-17058" custLinFactNeighborY="1996">
        <dgm:presLayoutVars>
          <dgm:bulletEnabled val="1"/>
        </dgm:presLayoutVars>
      </dgm:prSet>
      <dgm:spPr/>
    </dgm:pt>
  </dgm:ptLst>
  <dgm:cxnLst>
    <dgm:cxn modelId="{ED0D601C-9C15-4788-A41A-16A89DDDDD24}" type="presOf" srcId="{4460A378-83B8-4A2C-A5D6-D3F59F8F03F0}" destId="{4B6126BD-7111-492B-B85B-86964C7D25A4}" srcOrd="0" destOrd="0" presId="urn:microsoft.com/office/officeart/2005/8/layout/process1"/>
    <dgm:cxn modelId="{8C949045-9529-4735-8423-52D59A43C2EE}" type="presOf" srcId="{0DD49E1E-1237-476D-96C3-D4911A23EAAE}" destId="{03D4E08F-0D10-4DFF-8F2E-42E0E52C21F2}" srcOrd="1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49F33A8D-33C3-4095-A25A-7F3C2E964EA6}" type="presOf" srcId="{BFD1C0C5-5585-4848-8C4A-518A88A8093C}" destId="{2600F064-F7FA-4AEA-A23C-FFEA4C0686B1}" srcOrd="0" destOrd="0" presId="urn:microsoft.com/office/officeart/2005/8/layout/process1"/>
    <dgm:cxn modelId="{DBAA0D9D-55B8-4A9C-BDF1-2EDA5C947831}" type="presOf" srcId="{0DD49E1E-1237-476D-96C3-D4911A23EAAE}" destId="{F7E0BC37-41CF-4FC0-9600-D8169FA3AFB7}" srcOrd="0" destOrd="0" presId="urn:microsoft.com/office/officeart/2005/8/layout/process1"/>
    <dgm:cxn modelId="{C6CB2BD1-7C10-43C3-B6EE-F3097356C57D}" type="presOf" srcId="{CB072CD1-E92D-4047-AEDC-DE7342C85C61}" destId="{65109D31-2F9D-4EA4-82A6-82AEE20717B9}" srcOrd="0" destOrd="0" presId="urn:microsoft.com/office/officeart/2005/8/layout/process1"/>
    <dgm:cxn modelId="{6F3AAA28-0329-40F1-ADB7-3DD4A5637557}" type="presParOf" srcId="{65109D31-2F9D-4EA4-82A6-82AEE20717B9}" destId="{4B6126BD-7111-492B-B85B-86964C7D25A4}" srcOrd="0" destOrd="0" presId="urn:microsoft.com/office/officeart/2005/8/layout/process1"/>
    <dgm:cxn modelId="{873A7C04-9931-4FC4-8D72-B1F72831E5F0}" type="presParOf" srcId="{65109D31-2F9D-4EA4-82A6-82AEE20717B9}" destId="{F7E0BC37-41CF-4FC0-9600-D8169FA3AFB7}" srcOrd="1" destOrd="0" presId="urn:microsoft.com/office/officeart/2005/8/layout/process1"/>
    <dgm:cxn modelId="{C3FAF8A6-6858-414A-A53F-B11E05C5C25E}" type="presParOf" srcId="{F7E0BC37-41CF-4FC0-9600-D8169FA3AFB7}" destId="{03D4E08F-0D10-4DFF-8F2E-42E0E52C21F2}" srcOrd="0" destOrd="0" presId="urn:microsoft.com/office/officeart/2005/8/layout/process1"/>
    <dgm:cxn modelId="{DE72C968-F9F8-475A-A6BE-47E8262AB531}" type="presParOf" srcId="{65109D31-2F9D-4EA4-82A6-82AEE20717B9}" destId="{2600F064-F7FA-4AEA-A23C-FFEA4C0686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seguir a orientação dadas durante a formação sobre o preenchimento e aplicação das ferramentas de gestão de vacinação.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Regional:</a:t>
          </a:r>
        </a:p>
        <a:p>
          <a:pPr>
            <a:lnSpc>
              <a:spcPct val="100000"/>
            </a:lnSpc>
          </a:pPr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Instruir as supervisores regionais sobre o despositivo kobocolect e ODK.</a:t>
          </a:r>
        </a:p>
        <a:p>
          <a:pPr>
            <a:lnSpc>
              <a:spcPct val="9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BEACB-35EC-4BAC-8F5B-4DBB9BFE29A6}" type="sibTrans" cxnId="{8E7F7615-BA57-4F40-8553-3722CDF9359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5BF467C9-F2B4-41FA-8C81-1D1F3359C26B}" type="pres">
      <dgm:prSet presAssocID="{4C2FB1F6-CCFE-4D7E-ACF6-2C74EB341D5C}" presName="TwoNodes_1" presStyleLbl="node1" presStyleIdx="0" presStyleCnt="2" custScaleX="106767" custScaleY="112690" custLinFactNeighborX="5276" custLinFactNeighborY="3173">
        <dgm:presLayoutVars>
          <dgm:bulletEnabled val="1"/>
        </dgm:presLayoutVars>
      </dgm:prSet>
      <dgm:spPr/>
    </dgm:pt>
    <dgm:pt modelId="{D2A79A2B-3A67-4A06-B445-81690A7772F1}" type="pres">
      <dgm:prSet presAssocID="{4C2FB1F6-CCFE-4D7E-ACF6-2C74EB341D5C}" presName="TwoNodes_2" presStyleLbl="node1" presStyleIdx="1" presStyleCnt="2" custScaleX="107116" custScaleY="90679" custLinFactNeighborX="-13743" custLinFactNeighborY="-4667">
        <dgm:presLayoutVars>
          <dgm:bulletEnabled val="1"/>
        </dgm:presLayoutVars>
      </dgm:prSet>
      <dgm:spPr/>
    </dgm:pt>
    <dgm:pt modelId="{145824D8-0129-4494-B9DF-AFD9DB11DD4B}" type="pres">
      <dgm:prSet presAssocID="{4C2FB1F6-CCFE-4D7E-ACF6-2C74EB341D5C}" presName="TwoConn_1-2" presStyleLbl="fgAccFollowNode1" presStyleIdx="0" presStyleCnt="1" custScaleX="29741" custScaleY="100000" custLinFactX="652" custLinFactNeighborX="100000" custLinFactNeighborY="10419">
        <dgm:presLayoutVars>
          <dgm:bulletEnabled val="1"/>
        </dgm:presLayoutVars>
      </dgm:prSet>
      <dgm:spPr/>
    </dgm:pt>
    <dgm:pt modelId="{D5AB0826-188F-414F-8CD8-FAC84AF99854}" type="pres">
      <dgm:prSet presAssocID="{4C2FB1F6-CCFE-4D7E-ACF6-2C74EB341D5C}" presName="TwoNodes_1_text" presStyleLbl="node1" presStyleIdx="1" presStyleCnt="2">
        <dgm:presLayoutVars>
          <dgm:bulletEnabled val="1"/>
        </dgm:presLayoutVars>
      </dgm:prSet>
      <dgm:spPr/>
    </dgm:pt>
    <dgm:pt modelId="{2E90CB95-7855-4652-A6E3-1C7AF1AEF26B}" type="pres">
      <dgm:prSet presAssocID="{4C2FB1F6-CCFE-4D7E-ACF6-2C74EB341D5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E7F7615-BA57-4F40-8553-3722CDF93592}" srcId="{4C2FB1F6-CCFE-4D7E-ACF6-2C74EB341D5C}" destId="{D52F3B39-4455-456F-9EBE-9D4DACA4A94C}" srcOrd="1" destOrd="0" parTransId="{9A114453-A8FA-4E4F-9AF6-1B4C46EB81CE}" sibTransId="{4E3BEACB-35EC-4BAC-8F5B-4DBB9BFE29A6}"/>
    <dgm:cxn modelId="{773BD758-8A72-4C8A-8656-3FD474607BEA}" type="presOf" srcId="{D52F3B39-4455-456F-9EBE-9D4DACA4A94C}" destId="{D2A79A2B-3A67-4A06-B445-81690A7772F1}" srcOrd="0" destOrd="0" presId="urn:microsoft.com/office/officeart/2005/8/layout/vProcess5"/>
    <dgm:cxn modelId="{30B264C5-B86B-40A0-BDAA-CA1A4A9DAF2F}" type="presOf" srcId="{B461292F-405E-494B-AC36-C0022B55510D}" destId="{145824D8-0129-4494-B9DF-AFD9DB11DD4B}" srcOrd="0" destOrd="0" presId="urn:microsoft.com/office/officeart/2005/8/layout/vProcess5"/>
    <dgm:cxn modelId="{BDFE61F0-E64B-487E-BD95-C95B2000E915}" type="presOf" srcId="{D52F3B39-4455-456F-9EBE-9D4DACA4A94C}" destId="{2E90CB95-7855-4652-A6E3-1C7AF1AEF26B}" srcOrd="1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0C1F55F7-BB7E-4E16-93F5-83C849C3F49D}" type="presOf" srcId="{4EA2E6DF-5938-4169-9716-0A4592C0236D}" destId="{5BF467C9-F2B4-41FA-8C81-1D1F3359C26B}" srcOrd="0" destOrd="0" presId="urn:microsoft.com/office/officeart/2005/8/layout/vProcess5"/>
    <dgm:cxn modelId="{83A5C9FC-3300-49D9-9597-636573BE1607}" type="presOf" srcId="{4EA2E6DF-5938-4169-9716-0A4592C0236D}" destId="{D5AB0826-188F-414F-8CD8-FAC84AF99854}" srcOrd="1" destOrd="0" presId="urn:microsoft.com/office/officeart/2005/8/layout/vProcess5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9C54324E-2C2F-4E05-93A8-0F9B50F80D36}" type="presParOf" srcId="{C2B2D17C-DABC-4357-AF18-7A9C89288578}" destId="{5BF467C9-F2B4-41FA-8C81-1D1F3359C26B}" srcOrd="1" destOrd="0" presId="urn:microsoft.com/office/officeart/2005/8/layout/vProcess5"/>
    <dgm:cxn modelId="{24AAC62A-6CA1-4B24-8BB4-E56793BD214C}" type="presParOf" srcId="{C2B2D17C-DABC-4357-AF18-7A9C89288578}" destId="{D2A79A2B-3A67-4A06-B445-81690A7772F1}" srcOrd="2" destOrd="0" presId="urn:microsoft.com/office/officeart/2005/8/layout/vProcess5"/>
    <dgm:cxn modelId="{D1ED2FEF-D35D-434D-921D-10BDA829B118}" type="presParOf" srcId="{C2B2D17C-DABC-4357-AF18-7A9C89288578}" destId="{145824D8-0129-4494-B9DF-AFD9DB11DD4B}" srcOrd="3" destOrd="0" presId="urn:microsoft.com/office/officeart/2005/8/layout/vProcess5"/>
    <dgm:cxn modelId="{286B79AC-25AA-4763-8A78-5B07BC6BFFCE}" type="presParOf" srcId="{C2B2D17C-DABC-4357-AF18-7A9C89288578}" destId="{D5AB0826-188F-414F-8CD8-FAC84AF99854}" srcOrd="4" destOrd="0" presId="urn:microsoft.com/office/officeart/2005/8/layout/vProcess5"/>
    <dgm:cxn modelId="{BDF5C4EB-C657-44A2-8E1F-E360338AE2B2}" type="presParOf" srcId="{C2B2D17C-DABC-4357-AF18-7A9C89288578}" destId="{2E90CB95-7855-4652-A6E3-1C7AF1AEF26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1BE422-E5B1-4F4D-BB81-8A3B45C9F73A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Nivel Central:</a:t>
          </a:r>
        </a:p>
        <a:p>
          <a:pPr algn="l">
            <a:lnSpc>
              <a:spcPct val="100000"/>
            </a:lnSpc>
          </a:pPr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Desponibilidade de perdiem antes do inicio da campanha para todas autores e outros fundos da campanha. </a:t>
          </a:r>
        </a:p>
        <a:p>
          <a:pPr algn="l">
            <a:lnSpc>
              <a:spcPct val="100000"/>
            </a:lnSpc>
          </a:pPr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Desponibilizar uma linha orçamental para travessia das equipas e supervisão de nivel Central. </a:t>
          </a:r>
        </a:p>
        <a:p>
          <a:pPr algn="l">
            <a:lnSpc>
              <a:spcPct val="10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161105" custLinFactNeighborY="-8443">
        <dgm:presLayoutVars>
          <dgm:bulletEnabled val="1"/>
        </dgm:presLayoutVars>
      </dgm:prSet>
      <dgm:spPr/>
    </dgm:pt>
  </dgm:ptLst>
  <dgm:cxnLst>
    <dgm:cxn modelId="{6C345F03-0EF6-46B2-B622-ED2E6DE415E8}" type="presOf" srcId="{45E34A98-0D8D-456E-BB8B-70B7CA5707B2}" destId="{BEC51A9E-E24A-441A-BE93-D5883423D3CE}" srcOrd="0" destOrd="0" presId="urn:microsoft.com/office/officeart/2005/8/layout/vProcess5"/>
    <dgm:cxn modelId="{9D4769AC-5DEB-4C5F-9657-8D116E349BB3}" type="presOf" srcId="{4C2FB1F6-CCFE-4D7E-ACF6-2C74EB341D5C}" destId="{C2B2D17C-DABC-4357-AF18-7A9C89288578}" srcOrd="0" destOrd="0" presId="urn:microsoft.com/office/officeart/2005/8/layout/vProcess5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9AC9F064-D48F-40C9-BA94-77553DB36A87}" type="presParOf" srcId="{C2B2D17C-DABC-4357-AF18-7A9C89288578}" destId="{C2782152-4FA2-43D9-990C-F0625CDBBB85}" srcOrd="0" destOrd="0" presId="urn:microsoft.com/office/officeart/2005/8/layout/vProcess5"/>
    <dgm:cxn modelId="{1BDAFD68-1D11-4ED3-8418-842BFAC47210}" type="presParOf" srcId="{C2B2D17C-DABC-4357-AF18-7A9C89288578}" destId="{BEC51A9E-E24A-441A-BE93-D5883423D3CE}" srcOrd="1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1A9E-E24A-441A-BE93-D5883423D3CE}">
      <dsp:nvSpPr>
        <dsp:cNvPr id="0" name=""/>
        <dsp:cNvSpPr/>
      </dsp:nvSpPr>
      <dsp:spPr>
        <a:xfrm>
          <a:off x="0" y="0"/>
          <a:ext cx="11632769" cy="459047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Comtinuar apoiar as regiões sanitarias na campanha das vacinações.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34450" y="134450"/>
        <a:ext cx="11363869" cy="4321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54E6D-1C01-44ED-B86C-5C3E248BF75D}">
      <dsp:nvSpPr>
        <dsp:cNvPr id="0" name=""/>
        <dsp:cNvSpPr/>
      </dsp:nvSpPr>
      <dsp:spPr>
        <a:xfrm>
          <a:off x="835623" y="186938"/>
          <a:ext cx="9538694" cy="170366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</a:rPr>
            <a:t>Os pais recusam dos seus filhos a serem vacinados  na escola (Missão Catolica).</a:t>
          </a:r>
        </a:p>
      </dsp:txBody>
      <dsp:txXfrm>
        <a:off x="885522" y="236837"/>
        <a:ext cx="7652894" cy="1603868"/>
      </dsp:txXfrm>
    </dsp:sp>
    <dsp:sp modelId="{DED1EA4A-8C94-4A4B-9919-6BD69FC32649}">
      <dsp:nvSpPr>
        <dsp:cNvPr id="0" name=""/>
        <dsp:cNvSpPr/>
      </dsp:nvSpPr>
      <dsp:spPr>
        <a:xfrm>
          <a:off x="857462" y="2074506"/>
          <a:ext cx="9550042" cy="208114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</a:rPr>
            <a:t>Deficuldade de rede de comunição e internet.</a:t>
          </a:r>
        </a:p>
      </dsp:txBody>
      <dsp:txXfrm>
        <a:off x="918417" y="2135461"/>
        <a:ext cx="7446547" cy="1959239"/>
      </dsp:txXfrm>
    </dsp:sp>
    <dsp:sp modelId="{FA1E512F-FC87-4B7A-8311-AF91B00317F0}">
      <dsp:nvSpPr>
        <dsp:cNvPr id="0" name=""/>
        <dsp:cNvSpPr/>
      </dsp:nvSpPr>
      <dsp:spPr>
        <a:xfrm>
          <a:off x="819620" y="4335997"/>
          <a:ext cx="9679332" cy="129383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</a:rPr>
            <a:t>Considencia de campanha com País vizinhos.</a:t>
          </a:r>
        </a:p>
      </dsp:txBody>
      <dsp:txXfrm>
        <a:off x="857515" y="4373892"/>
        <a:ext cx="7595130" cy="1218045"/>
      </dsp:txXfrm>
    </dsp:sp>
    <dsp:sp modelId="{81EB8B26-22B8-4D82-9C98-A5ADF00A1458}">
      <dsp:nvSpPr>
        <dsp:cNvPr id="0" name=""/>
        <dsp:cNvSpPr/>
      </dsp:nvSpPr>
      <dsp:spPr>
        <a:xfrm>
          <a:off x="10446421" y="1071634"/>
          <a:ext cx="803218" cy="120839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10627145" y="1071634"/>
        <a:ext cx="441770" cy="1009596"/>
      </dsp:txXfrm>
    </dsp:sp>
    <dsp:sp modelId="{F37780B2-294D-42EE-ABBD-2815D58BAB8C}">
      <dsp:nvSpPr>
        <dsp:cNvPr id="0" name=""/>
        <dsp:cNvSpPr/>
      </dsp:nvSpPr>
      <dsp:spPr>
        <a:xfrm>
          <a:off x="10353198" y="3557993"/>
          <a:ext cx="869716" cy="120839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 </a:t>
          </a:r>
        </a:p>
      </dsp:txBody>
      <dsp:txXfrm>
        <a:off x="10548884" y="3557993"/>
        <a:ext cx="478344" cy="993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4412" y="1951797"/>
          <a:ext cx="2433714" cy="169132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kern="1200" dirty="0">
              <a:solidFill>
                <a:schemeClr val="tx1"/>
              </a:solidFill>
            </a:rPr>
            <a:t>Ameaças</a:t>
          </a:r>
        </a:p>
      </dsp:txBody>
      <dsp:txXfrm>
        <a:off x="283949" y="2001334"/>
        <a:ext cx="2334640" cy="1592251"/>
      </dsp:txXfrm>
    </dsp:sp>
    <dsp:sp modelId="{F7E0BC37-41CF-4FC0-9600-D8169FA3AFB7}">
      <dsp:nvSpPr>
        <dsp:cNvPr id="0" name=""/>
        <dsp:cNvSpPr/>
      </dsp:nvSpPr>
      <dsp:spPr>
        <a:xfrm rot="21505206">
          <a:off x="2670539" y="2243807"/>
          <a:ext cx="1661920" cy="99332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200" kern="1200">
            <a:solidFill>
              <a:schemeClr val="tx1"/>
            </a:solidFill>
          </a:endParaRPr>
        </a:p>
      </dsp:txBody>
      <dsp:txXfrm>
        <a:off x="2670596" y="2446579"/>
        <a:ext cx="1363923" cy="595994"/>
      </dsp:txXfrm>
    </dsp:sp>
    <dsp:sp modelId="{2600F064-F7FA-4AEA-A23C-FFEA4C0686B1}">
      <dsp:nvSpPr>
        <dsp:cNvPr id="0" name=""/>
        <dsp:cNvSpPr/>
      </dsp:nvSpPr>
      <dsp:spPr>
        <a:xfrm>
          <a:off x="4317503" y="865797"/>
          <a:ext cx="6644135" cy="35219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 a cooperação a nivel fronteriças</a:t>
          </a:r>
        </a:p>
      </dsp:txBody>
      <dsp:txXfrm>
        <a:off x="4420658" y="968952"/>
        <a:ext cx="6437825" cy="331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AA1D-CA4E-44E6-AF95-42B4A795BC21}">
      <dsp:nvSpPr>
        <dsp:cNvPr id="0" name=""/>
        <dsp:cNvSpPr/>
      </dsp:nvSpPr>
      <dsp:spPr>
        <a:xfrm rot="16200000">
          <a:off x="345622" y="-33545"/>
          <a:ext cx="1077461" cy="16886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sp:txBody>
      <dsp:txXfrm rot="5400000">
        <a:off x="40034" y="272044"/>
        <a:ext cx="1688639" cy="808096"/>
      </dsp:txXfrm>
    </dsp:sp>
    <dsp:sp modelId="{B77DEB7C-ED15-44E2-9BB8-DB334E3AE569}">
      <dsp:nvSpPr>
        <dsp:cNvPr id="0" name=""/>
        <dsp:cNvSpPr/>
      </dsp:nvSpPr>
      <dsp:spPr>
        <a:xfrm>
          <a:off x="1755351" y="304638"/>
          <a:ext cx="10432260" cy="22052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Realização da reunião de advocacia com autoridades administrativas tradicional e religiosa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Presença das autoridades administrativas tradicional religiosa e ONGs na cerimonia de lançamento da campanha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Boa sensibilização dos ASCs e voluntarios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Restituições diario das supervisores de Nivel Central, equipa regional e RAS de C.S.Farim.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Disponibilidade dos tecnicos na vacinação.</a:t>
          </a:r>
        </a:p>
      </dsp:txBody>
      <dsp:txXfrm>
        <a:off x="1755351" y="304638"/>
        <a:ext cx="10432260" cy="1653916"/>
      </dsp:txXfrm>
    </dsp:sp>
    <dsp:sp modelId="{4F33848B-A3B5-4054-B43B-3207955088E1}">
      <dsp:nvSpPr>
        <dsp:cNvPr id="0" name=""/>
        <dsp:cNvSpPr/>
      </dsp:nvSpPr>
      <dsp:spPr>
        <a:xfrm rot="10800000">
          <a:off x="8237" y="4164897"/>
          <a:ext cx="1853453" cy="9010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Oportunidade:</a:t>
          </a:r>
        </a:p>
      </dsp:txBody>
      <dsp:txXfrm rot="10800000">
        <a:off x="8237" y="4390155"/>
        <a:ext cx="1853453" cy="675771"/>
      </dsp:txXfrm>
    </dsp:sp>
    <dsp:sp modelId="{42D12606-CB71-4C2E-BFD0-039631846769}">
      <dsp:nvSpPr>
        <dsp:cNvPr id="0" name=""/>
        <dsp:cNvSpPr/>
      </dsp:nvSpPr>
      <dsp:spPr>
        <a:xfrm rot="5400000">
          <a:off x="5075815" y="-726774"/>
          <a:ext cx="3784592" cy="1042826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ASCs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AREAS SANITARIAS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DRS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MINSAP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Parceiro do MINSAP(GAVI,UNICEF,OMS,DSIVI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Radio comunitaria Local Djalicunda Farim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Coloboração dos Pais encarregado da educação de escola Publica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53978" y="3541211"/>
        <a:ext cx="10428266" cy="2838444"/>
      </dsp:txXfrm>
    </dsp:sp>
    <dsp:sp modelId="{948268AD-AEF7-4C8F-A867-40910DED95EC}">
      <dsp:nvSpPr>
        <dsp:cNvPr id="0" name=""/>
        <dsp:cNvSpPr/>
      </dsp:nvSpPr>
      <dsp:spPr>
        <a:xfrm>
          <a:off x="737362" y="3617896"/>
          <a:ext cx="127158" cy="45716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594" y="3620128"/>
        <a:ext cx="122694" cy="41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17441" y="2643419"/>
          <a:ext cx="2951228" cy="111320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0" kern="1200" dirty="0">
              <a:solidFill>
                <a:schemeClr val="tx1"/>
              </a:solidFill>
            </a:rPr>
            <a:t>Pontos a Melhorar 1.</a:t>
          </a:r>
        </a:p>
      </dsp:txBody>
      <dsp:txXfrm>
        <a:off x="50046" y="2676024"/>
        <a:ext cx="2886018" cy="1047990"/>
      </dsp:txXfrm>
    </dsp:sp>
    <dsp:sp modelId="{F7E0BC37-41CF-4FC0-9600-D8169FA3AFB7}">
      <dsp:nvSpPr>
        <dsp:cNvPr id="0" name=""/>
        <dsp:cNvSpPr/>
      </dsp:nvSpPr>
      <dsp:spPr>
        <a:xfrm rot="24654">
          <a:off x="2896196" y="3086233"/>
          <a:ext cx="1392923" cy="66906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800" kern="1200">
            <a:solidFill>
              <a:schemeClr val="tx1"/>
            </a:solidFill>
          </a:endParaRPr>
        </a:p>
      </dsp:txBody>
      <dsp:txXfrm>
        <a:off x="2896199" y="3219327"/>
        <a:ext cx="1192203" cy="401440"/>
      </dsp:txXfrm>
    </dsp:sp>
    <dsp:sp modelId="{2600F064-F7FA-4AEA-A23C-FFEA4C0686B1}">
      <dsp:nvSpPr>
        <dsp:cNvPr id="0" name=""/>
        <dsp:cNvSpPr/>
      </dsp:nvSpPr>
      <dsp:spPr>
        <a:xfrm>
          <a:off x="4309957" y="1995536"/>
          <a:ext cx="7474994" cy="250297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3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kern="1200" dirty="0">
              <a:solidFill>
                <a:schemeClr val="tx1"/>
              </a:solidFill>
            </a:rPr>
            <a:t>Melhorar a parte logisticas: chegada atempadamente credito de comunicação,combustiveis,camisolas.</a:t>
          </a:r>
          <a:endParaRPr lang="pt-PT" sz="4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solidFill>
              <a:schemeClr val="tx1"/>
            </a:solidFill>
          </a:endParaRPr>
        </a:p>
      </dsp:txBody>
      <dsp:txXfrm>
        <a:off x="4383267" y="2068846"/>
        <a:ext cx="7328374" cy="2356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467C9-F2B4-41FA-8C81-1D1F3359C26B}">
      <dsp:nvSpPr>
        <dsp:cNvPr id="0" name=""/>
        <dsp:cNvSpPr/>
      </dsp:nvSpPr>
      <dsp:spPr>
        <a:xfrm>
          <a:off x="179627" y="14"/>
          <a:ext cx="10623627" cy="316215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seguir a orientação dadas durante a formação sobre o preenchimento e aplicação das ferramentas de gestão de vacinação.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43" y="92630"/>
        <a:ext cx="7517342" cy="2976923"/>
      </dsp:txXfrm>
    </dsp:sp>
    <dsp:sp modelId="{D2A79A2B-3A67-4A06-B445-81690A7772F1}">
      <dsp:nvSpPr>
        <dsp:cNvPr id="0" name=""/>
        <dsp:cNvSpPr/>
      </dsp:nvSpPr>
      <dsp:spPr>
        <a:xfrm>
          <a:off x="25752" y="3518475"/>
          <a:ext cx="10658353" cy="25445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algn="l">
            <a:lnSpc>
              <a:spcPct val="150000"/>
            </a:lnSpc>
            <a:spcBef>
              <a:spcPct val="0"/>
            </a:spcBef>
            <a:buNone/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Regional:</a:t>
          </a:r>
        </a:p>
        <a:p>
          <a:pPr algn="l">
            <a:lnSpc>
              <a:spcPct val="100000"/>
            </a:lnSpc>
            <a:spcBef>
              <a:spcPct val="0"/>
            </a:spcBef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Instruir as supervisores regionais sobre o despositivo kobocolect e ODK.</a:t>
          </a:r>
        </a:p>
        <a:p>
          <a:pPr algn="l">
            <a:lnSpc>
              <a:spcPct val="90000"/>
            </a:lnSpc>
            <a:spcBef>
              <a:spcPct val="0"/>
            </a:spcBef>
            <a:buNone/>
          </a:pPr>
          <a:endParaRPr lang="pt-PT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Bef>
              <a:spcPct val="0"/>
            </a:spcBef>
            <a:buNone/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78" y="3593001"/>
        <a:ext cx="6674681" cy="2395460"/>
      </dsp:txXfrm>
    </dsp:sp>
    <dsp:sp modelId="{145824D8-0129-4494-B9DF-AFD9DB11DD4B}">
      <dsp:nvSpPr>
        <dsp:cNvPr id="0" name=""/>
        <dsp:cNvSpPr/>
      </dsp:nvSpPr>
      <dsp:spPr>
        <a:xfrm>
          <a:off x="10594243" y="2484938"/>
          <a:ext cx="542458" cy="182394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10716296" y="2484938"/>
        <a:ext cx="298352" cy="1689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1A9E-E24A-441A-BE93-D5883423D3CE}">
      <dsp:nvSpPr>
        <dsp:cNvPr id="0" name=""/>
        <dsp:cNvSpPr/>
      </dsp:nvSpPr>
      <dsp:spPr>
        <a:xfrm>
          <a:off x="0" y="263454"/>
          <a:ext cx="11332152" cy="385695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Nivel Central: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Desponibilidade de perdiem antes do inicio da campanha para todas autores e outros fundos da campanha.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Desponibilizar uma linha orçamental para travessia das equipas e supervisão de nivel Central.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966" y="376420"/>
        <a:ext cx="11106220" cy="363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0.4042</cdr:x>
      <cdr:y>0.79881</cdr:y>
    </cdr:from>
    <cdr:to>
      <cdr:x>0.61115</cdr:x>
      <cdr:y>0.94119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id="{5800C707-021D-DE59-8218-B8B0B484CCC6}"/>
            </a:ext>
          </a:extLst>
        </cdr:cNvPr>
        <cdr:cNvSpPr/>
      </cdr:nvSpPr>
      <cdr:spPr>
        <a:xfrm xmlns:a="http://schemas.openxmlformats.org/drawingml/2006/main">
          <a:off x="4762513" y="4641295"/>
          <a:ext cx="2438372" cy="8272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RESUMO REGIÃO:</a:t>
          </a:r>
        </a:p>
        <a:p xmlns:a="http://schemas.openxmlformats.org/drawingml/2006/main">
          <a:pPr algn="l"/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200" b="1" dirty="0" err="1">
              <a:latin typeface="Arial" panose="020B0604020202020204" pitchFamily="34" charset="0"/>
              <a:cs typeface="Arial" panose="020B0604020202020204" pitchFamily="34" charset="0"/>
            </a:rPr>
            <a:t>Masculino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= 51%</a:t>
          </a:r>
        </a:p>
        <a:p xmlns:a="http://schemas.openxmlformats.org/drawingml/2006/main">
          <a:pPr algn="l"/>
          <a:r>
            <a:rPr lang="en-US" sz="1200" b="1" dirty="0" err="1">
              <a:latin typeface="Arial" panose="020B0604020202020204" pitchFamily="34" charset="0"/>
              <a:cs typeface="Arial" panose="020B0604020202020204" pitchFamily="34" charset="0"/>
            </a:rPr>
            <a:t>Feminino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=  49 %</a:t>
          </a:r>
        </a:p>
      </cdr:txBody>
    </cdr:sp>
  </cdr:relSizeAnchor>
  <cdr:relSizeAnchor xmlns:cdr="http://schemas.openxmlformats.org/drawingml/2006/chartDrawing">
    <cdr:from>
      <cdr:x>0.03613</cdr:x>
      <cdr:y>0.92787</cdr:y>
    </cdr:from>
    <cdr:to>
      <cdr:x>0.23524</cdr:x>
      <cdr:y>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60A79E6B-3220-BB90-4392-2F185B2324F5}"/>
            </a:ext>
          </a:extLst>
        </cdr:cNvPr>
        <cdr:cNvSpPr/>
      </cdr:nvSpPr>
      <cdr:spPr>
        <a:xfrm xmlns:a="http://schemas.openxmlformats.org/drawingml/2006/main">
          <a:off x="425704" y="5391151"/>
          <a:ext cx="2345994" cy="4190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0.69443</cdr:x>
      <cdr:y>0.92131</cdr:y>
    </cdr:from>
    <cdr:to>
      <cdr:x>1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F0E11C9B-1759-0405-9EDC-9296590EF9CF}"/>
            </a:ext>
          </a:extLst>
        </cdr:cNvPr>
        <cdr:cNvSpPr/>
      </cdr:nvSpPr>
      <cdr:spPr>
        <a:xfrm xmlns:a="http://schemas.openxmlformats.org/drawingml/2006/main">
          <a:off x="8182025" y="5353051"/>
          <a:ext cx="3600400" cy="457199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54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338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5" y="1164658"/>
            <a:ext cx="10519085" cy="1655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Campanha Nacional Integrada de Vacinação Sarampo e Rubéola, Suplementação Vit. “A” e Desparasitação Albendazol.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Direção Regional de Farim</a:t>
            </a:r>
          </a:p>
          <a:p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Data: 27/ 12/ 2024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61256" y="634136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108159" y="6341364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94210"/>
              </p:ext>
            </p:extLst>
          </p:nvPr>
        </p:nvGraphicFramePr>
        <p:xfrm>
          <a:off x="245043" y="808521"/>
          <a:ext cx="11726177" cy="5417712"/>
        </p:xfrm>
        <a:graphic>
          <a:graphicData uri="http://schemas.openxmlformats.org/drawingml/2006/table">
            <a:tbl>
              <a:tblPr/>
              <a:tblGrid>
                <a:gridCol w="177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5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50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Areas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Sanitarias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 Total 2024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meses a 14 anos  41,7%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Nutriçao 6- 59 Meses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SIVE 9 Meses a 14 Anos </a:t>
                      </a:r>
                    </a:p>
                  </a:txBody>
                  <a:tcPr marL="5941" marR="5941" marT="5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90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meses  1,85%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12- 59 MESES  13,3%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meses 1 %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 3,3 %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meses  10 %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26,7 %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814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7237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3029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1097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239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1932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14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7779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3256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144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1179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778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2077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814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18845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7887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349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2855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1884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5032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14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37926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15872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702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5746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379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1252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3793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10126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814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6044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199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604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1614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657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77831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32574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1441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10352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777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2569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7783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20781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247650" y="59438"/>
            <a:ext cx="11820523" cy="74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TABELA:1 Alvos a Vacinar de 6 Meses a 14 Anos Durante a Campanha Nacional Integrada de Vacinaçao Sarampo e Rubéola, Suplementação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  </a:t>
            </a:r>
          </a:p>
        </p:txBody>
      </p:sp>
    </p:spTree>
    <p:extLst>
      <p:ext uri="{BB962C8B-B14F-4D97-AF65-F5344CB8AC3E}">
        <p14:creationId xmlns:p14="http://schemas.microsoft.com/office/powerpoint/2010/main" val="346344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95534"/>
              </p:ext>
            </p:extLst>
          </p:nvPr>
        </p:nvGraphicFramePr>
        <p:xfrm>
          <a:off x="157161" y="64007"/>
          <a:ext cx="11807040" cy="6261976"/>
        </p:xfrm>
        <a:graphic>
          <a:graphicData uri="http://schemas.openxmlformats.org/drawingml/2006/table">
            <a:tbl>
              <a:tblPr/>
              <a:tblGrid>
                <a:gridCol w="1613556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1532082">
                  <a:extLst>
                    <a:ext uri="{9D8B030D-6E8A-4147-A177-3AD203B41FA5}">
                      <a16:colId xmlns:a16="http://schemas.microsoft.com/office/drawing/2014/main" val="2735489064"/>
                    </a:ext>
                  </a:extLst>
                </a:gridCol>
                <a:gridCol w="1599004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210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5334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3408224156"/>
                    </a:ext>
                  </a:extLst>
                </a:gridCol>
              </a:tblGrid>
              <a:tr h="1194082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Tabela: 2 Alvos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Registados pelos ASC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 por</a:t>
                      </a:r>
                      <a:r>
                        <a:rPr lang="pt-BR" sz="20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AS Dezembro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1244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 Vacinados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6-11 meses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48654"/>
                  </a:ext>
                </a:extLst>
              </a:tr>
              <a:tr h="637212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637212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637212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637212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637212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637212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2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7" y="96253"/>
            <a:ext cx="11239882" cy="5201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Registados por ASC e por A.S, Dezembro 2024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FA1AFBE-EC6B-692A-072D-6303E7B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48600"/>
              </p:ext>
            </p:extLst>
          </p:nvPr>
        </p:nvGraphicFramePr>
        <p:xfrm>
          <a:off x="407324" y="670389"/>
          <a:ext cx="11280387" cy="5547534"/>
        </p:xfrm>
        <a:graphic>
          <a:graphicData uri="http://schemas.openxmlformats.org/drawingml/2006/table">
            <a:tbl>
              <a:tblPr/>
              <a:tblGrid>
                <a:gridCol w="1990131">
                  <a:extLst>
                    <a:ext uri="{9D8B030D-6E8A-4147-A177-3AD203B41FA5}">
                      <a16:colId xmlns:a16="http://schemas.microsoft.com/office/drawing/2014/main" val="2767777658"/>
                    </a:ext>
                  </a:extLst>
                </a:gridCol>
                <a:gridCol w="1414148">
                  <a:extLst>
                    <a:ext uri="{9D8B030D-6E8A-4147-A177-3AD203B41FA5}">
                      <a16:colId xmlns:a16="http://schemas.microsoft.com/office/drawing/2014/main" val="4183340767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1100525298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21969649"/>
                    </a:ext>
                  </a:extLst>
                </a:gridCol>
                <a:gridCol w="2541069">
                  <a:extLst>
                    <a:ext uri="{9D8B030D-6E8A-4147-A177-3AD203B41FA5}">
                      <a16:colId xmlns:a16="http://schemas.microsoft.com/office/drawing/2014/main" val="1886925729"/>
                    </a:ext>
                  </a:extLst>
                </a:gridCol>
                <a:gridCol w="1831443">
                  <a:extLst>
                    <a:ext uri="{9D8B030D-6E8A-4147-A177-3AD203B41FA5}">
                      <a16:colId xmlns:a16="http://schemas.microsoft.com/office/drawing/2014/main" val="1328416308"/>
                    </a:ext>
                  </a:extLst>
                </a:gridCol>
              </a:tblGrid>
              <a:tr h="6149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87372"/>
                  </a:ext>
                </a:extLst>
              </a:tr>
              <a:tr h="124268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Vacinados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  (ASC)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26853"/>
                  </a:ext>
                </a:extLst>
              </a:tr>
              <a:tr h="614979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52054"/>
                  </a:ext>
                </a:extLst>
              </a:tr>
              <a:tr h="614979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0794"/>
                  </a:ext>
                </a:extLst>
              </a:tr>
              <a:tr h="614979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57489"/>
                  </a:ext>
                </a:extLst>
              </a:tr>
              <a:tr h="614979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21671"/>
                  </a:ext>
                </a:extLst>
              </a:tr>
              <a:tr h="614979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17382"/>
                  </a:ext>
                </a:extLst>
              </a:tr>
              <a:tr h="614979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19441"/>
                  </a:ext>
                </a:extLst>
              </a:tr>
            </a:tbl>
          </a:graphicData>
        </a:graphic>
      </p:graphicFrame>
      <p:sp>
        <p:nvSpPr>
          <p:cNvPr id="5" name="Oval 3">
            <a:extLst>
              <a:ext uri="{FF2B5EF4-FFF2-40B4-BE49-F238E27FC236}">
                <a16:creationId xmlns:a16="http://schemas.microsoft.com/office/drawing/2014/main" id="{4DADF2B3-523C-7ACC-4D98-FA7DD86245B5}"/>
              </a:ext>
            </a:extLst>
          </p:cNvPr>
          <p:cNvSpPr/>
          <p:nvPr/>
        </p:nvSpPr>
        <p:spPr>
          <a:xfrm>
            <a:off x="374903" y="6292735"/>
            <a:ext cx="2991751" cy="46010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F9A1E5C1-B55B-A0E9-EB80-6B9D3B575B85}"/>
              </a:ext>
            </a:extLst>
          </p:cNvPr>
          <p:cNvSpPr/>
          <p:nvPr/>
        </p:nvSpPr>
        <p:spPr>
          <a:xfrm>
            <a:off x="7941604" y="6301638"/>
            <a:ext cx="3600400" cy="46010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3F0DD1-DFCC-2490-B8D4-73C6DC2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13156"/>
              </p:ext>
            </p:extLst>
          </p:nvPr>
        </p:nvGraphicFramePr>
        <p:xfrm>
          <a:off x="256541" y="99849"/>
          <a:ext cx="11293775" cy="4664500"/>
        </p:xfrm>
        <a:graphic>
          <a:graphicData uri="http://schemas.openxmlformats.org/drawingml/2006/table">
            <a:tbl>
              <a:tblPr/>
              <a:tblGrid>
                <a:gridCol w="1566767">
                  <a:extLst>
                    <a:ext uri="{9D8B030D-6E8A-4147-A177-3AD203B41FA5}">
                      <a16:colId xmlns:a16="http://schemas.microsoft.com/office/drawing/2014/main" val="270920240"/>
                    </a:ext>
                  </a:extLst>
                </a:gridCol>
                <a:gridCol w="1400198">
                  <a:extLst>
                    <a:ext uri="{9D8B030D-6E8A-4147-A177-3AD203B41FA5}">
                      <a16:colId xmlns:a16="http://schemas.microsoft.com/office/drawing/2014/main" val="3432100841"/>
                    </a:ext>
                  </a:extLst>
                </a:gridCol>
                <a:gridCol w="1211078">
                  <a:extLst>
                    <a:ext uri="{9D8B030D-6E8A-4147-A177-3AD203B41FA5}">
                      <a16:colId xmlns:a16="http://schemas.microsoft.com/office/drawing/2014/main" val="1735076074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3345705519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1302004808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892054671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5087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:4 Recusa e  Casos de Doenças Imunopreveniveis Notificados em Visitas dos Agregados Familiares por A.S,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 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Dose Identificado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40561"/>
                  </a:ext>
                </a:extLst>
              </a:tr>
              <a:tr h="6572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F.AMARELA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48502"/>
                  </a:ext>
                </a:extLst>
              </a:tr>
              <a:tr h="442735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61689"/>
                  </a:ext>
                </a:extLst>
              </a:tr>
              <a:tr h="442735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62759"/>
                  </a:ext>
                </a:extLst>
              </a:tr>
              <a:tr h="442735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57337"/>
                  </a:ext>
                </a:extLst>
              </a:tr>
              <a:tr h="442735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847"/>
                  </a:ext>
                </a:extLst>
              </a:tr>
              <a:tr h="442735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8670"/>
                  </a:ext>
                </a:extLst>
              </a:tr>
              <a:tr h="442735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7179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38F16D7-38BC-FF8E-E555-4EFAD31C1753}"/>
              </a:ext>
            </a:extLst>
          </p:cNvPr>
          <p:cNvSpPr/>
          <p:nvPr/>
        </p:nvSpPr>
        <p:spPr>
          <a:xfrm>
            <a:off x="285750" y="5270270"/>
            <a:ext cx="5734049" cy="1535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Visitas Realizadas por Tipos de Supervisor: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1- Supervisor A.S= 12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2- Supervisor Regional = 2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3- Supervisor Nacional = 3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4- Parceiros = 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477F9F-BE6E-0AF3-9222-37D5AB1B030E}"/>
              </a:ext>
            </a:extLst>
          </p:cNvPr>
          <p:cNvSpPr/>
          <p:nvPr/>
        </p:nvSpPr>
        <p:spPr>
          <a:xfrm>
            <a:off x="3152775" y="6412022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4C3251-5040-CF96-C623-DC3D62D2E31D}"/>
              </a:ext>
            </a:extLst>
          </p:cNvPr>
          <p:cNvSpPr/>
          <p:nvPr/>
        </p:nvSpPr>
        <p:spPr>
          <a:xfrm>
            <a:off x="7464829" y="5613028"/>
            <a:ext cx="4085487" cy="93615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2D8BA9B1-A4CA-7EC3-9F9B-E1E5BE5EE1D3}"/>
              </a:ext>
            </a:extLst>
          </p:cNvPr>
          <p:cNvSpPr/>
          <p:nvPr/>
        </p:nvSpPr>
        <p:spPr>
          <a:xfrm>
            <a:off x="285750" y="4914368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cobo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b="1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8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B0071DD-C9FA-42F2-582F-A9AFC5DF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5070"/>
              </p:ext>
            </p:extLst>
          </p:nvPr>
        </p:nvGraphicFramePr>
        <p:xfrm>
          <a:off x="288086" y="1068405"/>
          <a:ext cx="11647239" cy="519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3767" y="0"/>
            <a:ext cx="11290435" cy="962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Grafico:1 Fonte ou Canais de Informação Sobre a Campanha Nacional Integrada de Vacinaçao Sarampo e Rubéola, Suplementação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Albendazol, Dezembro-2024</a:t>
            </a:r>
          </a:p>
        </p:txBody>
      </p:sp>
      <p:sp>
        <p:nvSpPr>
          <p:cNvPr id="2" name="Oval 3">
            <a:extLst>
              <a:ext uri="{FF2B5EF4-FFF2-40B4-BE49-F238E27FC236}">
                <a16:creationId xmlns:a16="http://schemas.microsoft.com/office/drawing/2014/main" id="{05A42A71-F7C3-3E0B-2386-547650FF86D8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24A49809-22D6-93FA-4007-1FC88C70127C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709738"/>
            <a:ext cx="10515600" cy="28527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Resultados Sarampo e Rubéola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85332"/>
              </p:ext>
            </p:extLst>
          </p:nvPr>
        </p:nvGraphicFramePr>
        <p:xfrm>
          <a:off x="190500" y="105158"/>
          <a:ext cx="11810998" cy="6187577"/>
        </p:xfrm>
        <a:graphic>
          <a:graphicData uri="http://schemas.openxmlformats.org/drawingml/2006/table">
            <a:tbl>
              <a:tblPr/>
              <a:tblGrid>
                <a:gridCol w="1570566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746898">
                  <a:extLst>
                    <a:ext uri="{9D8B030D-6E8A-4147-A177-3AD203B41FA5}">
                      <a16:colId xmlns:a16="http://schemas.microsoft.com/office/drawing/2014/main" val="1080792578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1482194000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3713654323"/>
                    </a:ext>
                  </a:extLst>
                </a:gridCol>
                <a:gridCol w="792404">
                  <a:extLst>
                    <a:ext uri="{9D8B030D-6E8A-4147-A177-3AD203B41FA5}">
                      <a16:colId xmlns:a16="http://schemas.microsoft.com/office/drawing/2014/main" val="3314360797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76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282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98298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Tabela:5 Número de Crianças Vacinadas Sarampo e 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Rubiola 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por Faixa Etária  e Sexo por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Area Sanitaria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, Dezembro  2024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9865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– 11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– 23 Meses</a:t>
                      </a:r>
                      <a:endParaRPr lang="en-US" sz="16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24-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59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–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 Anos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9-Meses a 14 Anos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64302"/>
                  </a:ext>
                </a:extLst>
              </a:tr>
              <a:tr h="5861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57376"/>
                  </a:ext>
                </a:extLst>
              </a:tr>
              <a:tr h="586100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586100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586100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586100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586100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586100">
                <a:tc>
                  <a:txBody>
                    <a:bodyPr/>
                    <a:lstStyle/>
                    <a:p>
                      <a:r>
                        <a:rPr lang="pt-PT" b="0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</a:tbl>
          </a:graphicData>
        </a:graphic>
      </p:graphicFrame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4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149225"/>
            <a:ext cx="11721192" cy="520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Vacinal, Sarampo Rubeola Por A. Sanitaria, Dezembro -2024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101EE9-88B8-6DBF-A79C-01469BE24B5E}"/>
              </a:ext>
            </a:extLst>
          </p:cNvPr>
          <p:cNvSpPr/>
          <p:nvPr/>
        </p:nvSpPr>
        <p:spPr>
          <a:xfrm>
            <a:off x="7191376" y="669925"/>
            <a:ext cx="4676774" cy="447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100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88AEA74-A786-B9DE-F769-00CCAFEA4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919203"/>
              </p:ext>
            </p:extLst>
          </p:nvPr>
        </p:nvGraphicFramePr>
        <p:xfrm>
          <a:off x="323850" y="1579417"/>
          <a:ext cx="11534776" cy="434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3EE2BC74-3D92-2492-0D7C-E1E025A6ED02}"/>
              </a:ext>
            </a:extLst>
          </p:cNvPr>
          <p:cNvSpPr/>
          <p:nvPr/>
        </p:nvSpPr>
        <p:spPr>
          <a:xfrm>
            <a:off x="9725025" y="5928741"/>
            <a:ext cx="2143125" cy="560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REGIÃO: 83%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B4F77FE6-D139-06AF-0C83-BC257CA5B542}"/>
              </a:ext>
            </a:extLst>
          </p:cNvPr>
          <p:cNvSpPr/>
          <p:nvPr/>
        </p:nvSpPr>
        <p:spPr>
          <a:xfrm>
            <a:off x="374904" y="6340474"/>
            <a:ext cx="2345994" cy="4123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FA456-9E1F-6A6D-FE47-C6CF8A4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307975"/>
            <a:ext cx="11201400" cy="606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3: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Vicinal Sarampo Rubeola Por Sexo, A. Sanitaria Dezembro -2024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56B2E13-49B7-1307-8BDE-D9B42B55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428790"/>
              </p:ext>
            </p:extLst>
          </p:nvPr>
        </p:nvGraphicFramePr>
        <p:xfrm>
          <a:off x="142875" y="914400"/>
          <a:ext cx="11782425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D8B1D5A-015E-35BE-D5CE-5F476751D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189095"/>
              </p:ext>
            </p:extLst>
          </p:nvPr>
        </p:nvGraphicFramePr>
        <p:xfrm>
          <a:off x="142875" y="1038224"/>
          <a:ext cx="11582399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6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 e Justificação;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Categorização 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40255"/>
            <a:ext cx="11525697" cy="5046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Tabela:6 MAPI </a:t>
            </a:r>
            <a:r>
              <a:rPr lang="pt-P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otificados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A. Sanitaria Dezembro -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2024 (I)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25696"/>
              </p:ext>
            </p:extLst>
          </p:nvPr>
        </p:nvGraphicFramePr>
        <p:xfrm>
          <a:off x="414670" y="770054"/>
          <a:ext cx="11525697" cy="56224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06316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54801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175740690"/>
                    </a:ext>
                  </a:extLst>
                </a:gridCol>
              </a:tblGrid>
              <a:tr h="80541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Áreas Sanitárias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Sarampo</a:t>
                      </a:r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Rubeola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Vit.</a:t>
                      </a:r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A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 S.R e Vit. A Albend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921969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665541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601681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601681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674010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612128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7400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Região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140256"/>
            <a:ext cx="11808673" cy="504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Tabela:7 MAPI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Investigado </a:t>
            </a: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Sanitária, Dezembro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-2024 (II)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03185"/>
              </p:ext>
            </p:extLst>
          </p:nvPr>
        </p:nvGraphicFramePr>
        <p:xfrm>
          <a:off x="211872" y="793515"/>
          <a:ext cx="11808673" cy="5640536"/>
        </p:xfrm>
        <a:graphic>
          <a:graphicData uri="http://schemas.openxmlformats.org/drawingml/2006/table">
            <a:tbl>
              <a:tblPr/>
              <a:tblGrid>
                <a:gridCol w="2875217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97884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002573355"/>
                    </a:ext>
                  </a:extLst>
                </a:gridCol>
              </a:tblGrid>
              <a:tr h="8283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Vit-A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OBITO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948268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684525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618844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618844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693235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629589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618844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3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47464FD-9F45-E70D-0A7D-F588EE54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35675"/>
              </p:ext>
            </p:extLst>
          </p:nvPr>
        </p:nvGraphicFramePr>
        <p:xfrm>
          <a:off x="304800" y="201167"/>
          <a:ext cx="11669027" cy="5451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2485">
                  <a:extLst>
                    <a:ext uri="{9D8B030D-6E8A-4147-A177-3AD203B41FA5}">
                      <a16:colId xmlns:a16="http://schemas.microsoft.com/office/drawing/2014/main" val="1748439192"/>
                    </a:ext>
                  </a:extLst>
                </a:gridCol>
                <a:gridCol w="2321119">
                  <a:extLst>
                    <a:ext uri="{9D8B030D-6E8A-4147-A177-3AD203B41FA5}">
                      <a16:colId xmlns:a16="http://schemas.microsoft.com/office/drawing/2014/main" val="1204419993"/>
                    </a:ext>
                  </a:extLst>
                </a:gridCol>
                <a:gridCol w="2255515">
                  <a:extLst>
                    <a:ext uri="{9D8B030D-6E8A-4147-A177-3AD203B41FA5}">
                      <a16:colId xmlns:a16="http://schemas.microsoft.com/office/drawing/2014/main" val="125742147"/>
                    </a:ext>
                  </a:extLst>
                </a:gridCol>
                <a:gridCol w="2227841">
                  <a:extLst>
                    <a:ext uri="{9D8B030D-6E8A-4147-A177-3AD203B41FA5}">
                      <a16:colId xmlns:a16="http://schemas.microsoft.com/office/drawing/2014/main" val="1567332791"/>
                    </a:ext>
                  </a:extLst>
                </a:gridCol>
                <a:gridCol w="2102067">
                  <a:extLst>
                    <a:ext uri="{9D8B030D-6E8A-4147-A177-3AD203B41FA5}">
                      <a16:colId xmlns:a16="http://schemas.microsoft.com/office/drawing/2014/main" val="3418138204"/>
                    </a:ext>
                  </a:extLst>
                </a:gridCol>
              </a:tblGrid>
              <a:tr h="141611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Tabela:8 Categorização: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Vacinal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Sarampo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A.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36505"/>
                  </a:ext>
                </a:extLst>
              </a:tr>
              <a:tr h="64719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0 - 49 %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50 - 79 %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80 - 100 %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+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04820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73298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094227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209450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1095954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1830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334706"/>
                  </a:ext>
                </a:extLst>
              </a:tr>
            </a:tbl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627C99-C581-B1BF-8471-CDE99C7EEC5C}"/>
              </a:ext>
            </a:extLst>
          </p:cNvPr>
          <p:cNvSpPr/>
          <p:nvPr/>
        </p:nvSpPr>
        <p:spPr>
          <a:xfrm>
            <a:off x="2686099" y="5772150"/>
            <a:ext cx="4105225" cy="10001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0-49%=  0 /   = 0 %</a:t>
            </a:r>
          </a:p>
          <a:p>
            <a:pPr algn="ctr"/>
            <a:r>
              <a:rPr lang="pt-P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50-79%=  1 /     = 74 %</a:t>
            </a:r>
          </a:p>
          <a:p>
            <a:pPr algn="ctr"/>
            <a:r>
              <a:rPr lang="pt-P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80-100% = 2 /     =  80 e 83 %</a:t>
            </a:r>
          </a:p>
        </p:txBody>
      </p:sp>
    </p:spTree>
    <p:extLst>
      <p:ext uri="{BB962C8B-B14F-4D97-AF65-F5344CB8AC3E}">
        <p14:creationId xmlns:p14="http://schemas.microsoft.com/office/powerpoint/2010/main" val="40989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870" y="996044"/>
            <a:ext cx="11179629" cy="42127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800" b="1" dirty="0">
                <a:latin typeface="Arial" panose="020B0604020202020204" pitchFamily="34" charset="0"/>
                <a:cs typeface="Arial" panose="020B0604020202020204" pitchFamily="34" charset="0"/>
              </a:rPr>
              <a:t>Nutrição</a:t>
            </a: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96483"/>
              </p:ext>
            </p:extLst>
          </p:nvPr>
        </p:nvGraphicFramePr>
        <p:xfrm>
          <a:off x="341691" y="159050"/>
          <a:ext cx="11531242" cy="60339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00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16125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Tabela:9 Número de Crianças Suplimentada Vit.A e Desparazitaçao  com Albendazol por Faixa Etária  e Sexo por A.Sanitaria, Dezembro 2024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696">
                <a:tc rowSpan="2">
                  <a:txBody>
                    <a:bodyPr/>
                    <a:lstStyle/>
                    <a:p>
                      <a:r>
                        <a:rPr lang="pt-PT" dirty="0"/>
                        <a:t>A Sanitaria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Vit.A 6 – 11 Meses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Vit.A 12 – 59  Meses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Albendazol 12- 59 Meses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6 a 59</a:t>
                      </a:r>
                      <a:r>
                        <a:rPr lang="pt-BR" sz="16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8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r>
                        <a:rPr lang="pt-PT" dirty="0"/>
                        <a:t>Binta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457 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431 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457 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431 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531 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511 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1042 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1138 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1648 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2028 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2029 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4057 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421 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871 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4397 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4359 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8756 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07572" y="1365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: 4 Proporção das Crianças Suplementação Vit.A e Desparasitaçao com Albendazol  por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, Dezembro- 2024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11714" y="972231"/>
            <a:ext cx="2656572" cy="62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% Regiao=58,71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360150"/>
              </p:ext>
            </p:extLst>
          </p:nvPr>
        </p:nvGraphicFramePr>
        <p:xfrm>
          <a:off x="174567" y="1597871"/>
          <a:ext cx="11804246" cy="467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1871" y="1365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: 5 Proporção das Crianças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412419" y="1004888"/>
            <a:ext cx="192505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% Região=77,08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990282"/>
              </p:ext>
            </p:extLst>
          </p:nvPr>
        </p:nvGraphicFramePr>
        <p:xfrm>
          <a:off x="368338" y="1721574"/>
          <a:ext cx="11132419" cy="44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9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28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: 6 Proporção das Crianças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Sexo nas  A. Sanitária, Dezembro-2024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081253"/>
              </p:ext>
            </p:extLst>
          </p:nvPr>
        </p:nvGraphicFramePr>
        <p:xfrm>
          <a:off x="838200" y="1387929"/>
          <a:ext cx="10241280" cy="488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73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122362"/>
            <a:ext cx="10576560" cy="368331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Logística SIVE e Nutrição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40952"/>
              </p:ext>
            </p:extLst>
          </p:nvPr>
        </p:nvGraphicFramePr>
        <p:xfrm>
          <a:off x="171450" y="200024"/>
          <a:ext cx="11783127" cy="6209087"/>
        </p:xfrm>
        <a:graphic>
          <a:graphicData uri="http://schemas.openxmlformats.org/drawingml/2006/table">
            <a:tbl>
              <a:tblPr/>
              <a:tblGrid>
                <a:gridCol w="392770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</a:tblGrid>
              <a:tr h="11943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Numero de Doses Recebidos, Utilizados e Stock area Sanitaria, Dezembro-2024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42069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605455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502809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38000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27030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3500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23340"/>
                  </a:ext>
                </a:extLst>
              </a:tr>
              <a:tr h="502809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3260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561148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2680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820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605455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8000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5850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605455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16000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12670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3330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605455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2570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930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605455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34500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27030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7470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517748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 Contexto e Justificativo 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013374"/>
            <a:ext cx="11928474" cy="5231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campanha de vacinação contra o sarampo e a rubéola está planeada como parte da introdução da vacina combinada contra o sarampo e a rubéola na imunização de rotina. Como mencionado em secções 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79461"/>
              </p:ext>
            </p:extLst>
          </p:nvPr>
        </p:nvGraphicFramePr>
        <p:xfrm>
          <a:off x="171449" y="200026"/>
          <a:ext cx="11812003" cy="6217397"/>
        </p:xfrm>
        <a:graphic>
          <a:graphicData uri="http://schemas.openxmlformats.org/drawingml/2006/table">
            <a:tbl>
              <a:tblPr/>
              <a:tblGrid>
                <a:gridCol w="163406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1226441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1386038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1984204475"/>
                    </a:ext>
                  </a:extLst>
                </a:gridCol>
                <a:gridCol w="1212783">
                  <a:extLst>
                    <a:ext uri="{9D8B030D-6E8A-4147-A177-3AD203B41FA5}">
                      <a16:colId xmlns:a16="http://schemas.microsoft.com/office/drawing/2014/main" val="98597221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732423736"/>
                    </a:ext>
                  </a:extLst>
                </a:gridCol>
                <a:gridCol w="1314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267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Gestao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Insumos por 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42660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0,5 ml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 de 5 ml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de segurança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809699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509362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39600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26610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2652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28423"/>
                  </a:ext>
                </a:extLst>
              </a:tr>
              <a:tr h="509362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3211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568461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613346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8000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5524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2476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613346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16000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12670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613346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541193">
                <a:tc>
                  <a:txBody>
                    <a:bodyPr/>
                    <a:lstStyle/>
                    <a:p>
                      <a:r>
                        <a:rPr lang="pt-PT" b="1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20000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26610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7238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2652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86837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55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51EA85-4B4E-9167-E553-1AC5CB6B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12000"/>
              </p:ext>
            </p:extLst>
          </p:nvPr>
        </p:nvGraphicFramePr>
        <p:xfrm>
          <a:off x="321733" y="270932"/>
          <a:ext cx="11495362" cy="5930363"/>
        </p:xfrm>
        <a:graphic>
          <a:graphicData uri="http://schemas.openxmlformats.org/drawingml/2006/table">
            <a:tbl>
              <a:tblPr firstRow="1" bandRow="1"/>
              <a:tblGrid>
                <a:gridCol w="5341647">
                  <a:extLst>
                    <a:ext uri="{9D8B030D-6E8A-4147-A177-3AD203B41FA5}">
                      <a16:colId xmlns:a16="http://schemas.microsoft.com/office/drawing/2014/main" val="1682973157"/>
                    </a:ext>
                  </a:extLst>
                </a:gridCol>
                <a:gridCol w="6153715">
                  <a:extLst>
                    <a:ext uri="{9D8B030D-6E8A-4147-A177-3AD203B41FA5}">
                      <a16:colId xmlns:a16="http://schemas.microsoft.com/office/drawing/2014/main" val="3441675351"/>
                    </a:ext>
                  </a:extLst>
                </a:gridCol>
              </a:tblGrid>
              <a:tr h="12840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Tabela:12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Perda de VASR Por A. Sanitária,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7222172"/>
                  </a:ext>
                </a:extLst>
              </a:tr>
              <a:tr h="1333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85011"/>
                  </a:ext>
                </a:extLst>
              </a:tr>
              <a:tr h="552139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2,21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416500"/>
                  </a:ext>
                </a:extLst>
              </a:tr>
              <a:tr h="552139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91587"/>
                  </a:ext>
                </a:extLst>
              </a:tr>
              <a:tr h="552139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47843"/>
                  </a:ext>
                </a:extLst>
              </a:tr>
              <a:tr h="552139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5644"/>
                  </a:ext>
                </a:extLst>
              </a:tr>
              <a:tr h="552139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2,61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69959"/>
                  </a:ext>
                </a:extLst>
              </a:tr>
              <a:tr h="5521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98898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E1239B80-E274-CEB4-C57B-EE90A3001D1B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7690B9F2-51D8-4C1F-406E-2BCEBEAA8197}"/>
              </a:ext>
            </a:extLst>
          </p:cNvPr>
          <p:cNvSpPr/>
          <p:nvPr/>
        </p:nvSpPr>
        <p:spPr>
          <a:xfrm>
            <a:off x="8053568" y="6384175"/>
            <a:ext cx="3517748" cy="4098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1" y="174056"/>
            <a:ext cx="11365203" cy="7539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Tabela:13 Cadeia de Frio Funcionais e Não Funcionais/ A. Sanitaria Durante a Campanha, Dezembro-2024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35148"/>
              </p:ext>
            </p:extLst>
          </p:nvPr>
        </p:nvGraphicFramePr>
        <p:xfrm>
          <a:off x="321972" y="928047"/>
          <a:ext cx="11278625" cy="5356373"/>
        </p:xfrm>
        <a:graphic>
          <a:graphicData uri="http://schemas.openxmlformats.org/drawingml/2006/table">
            <a:tbl>
              <a:tblPr/>
              <a:tblGrid>
                <a:gridCol w="37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91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Não 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920749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2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F6E6011-DD74-3D9B-7448-CE42057F3F36}"/>
              </a:ext>
            </a:extLst>
          </p:cNvPr>
          <p:cNvSpPr/>
          <p:nvPr/>
        </p:nvSpPr>
        <p:spPr>
          <a:xfrm>
            <a:off x="374904" y="6342611"/>
            <a:ext cx="2345994" cy="4185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D0CD77-94E8-5405-A851-EDE43C172853}"/>
              </a:ext>
            </a:extLst>
          </p:cNvPr>
          <p:cNvSpPr/>
          <p:nvPr/>
        </p:nvSpPr>
        <p:spPr>
          <a:xfrm>
            <a:off x="8053568" y="6342611"/>
            <a:ext cx="3517748" cy="45138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6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80" y="0"/>
            <a:ext cx="11810198" cy="5974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 14 Stock dos Medicamentos (Vit.A 100, 200 e Albendazol 400 mg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50544"/>
              </p:ext>
            </p:extLst>
          </p:nvPr>
        </p:nvGraphicFramePr>
        <p:xfrm>
          <a:off x="182880" y="597404"/>
          <a:ext cx="11742823" cy="56620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5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37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22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04723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Regiões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VIT.A 100.000 UI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VIT.A 200.000 UI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AIBENDAZOL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02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RECB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STOCK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RECB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STOCK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RECB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STOCK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23">
                <a:tc>
                  <a:txBody>
                    <a:bodyPr/>
                    <a:lstStyle/>
                    <a:p>
                      <a:r>
                        <a:rPr lang="pt-PT" sz="1800" b="1" dirty="0"/>
                        <a:t>Binta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952 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142 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23">
                <a:tc>
                  <a:txBody>
                    <a:bodyPr/>
                    <a:lstStyle/>
                    <a:p>
                      <a:r>
                        <a:rPr lang="pt-PT" sz="1800" b="1" dirty="0"/>
                        <a:t>Candjambari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272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138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116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1268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258 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1168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1039 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129 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723">
                <a:tc>
                  <a:txBody>
                    <a:bodyPr/>
                    <a:lstStyle/>
                    <a:p>
                      <a:r>
                        <a:rPr lang="pt-PT" sz="1800" b="1" dirty="0"/>
                        <a:t>Cuntima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723">
                <a:tc>
                  <a:txBody>
                    <a:bodyPr/>
                    <a:lstStyle/>
                    <a:p>
                      <a:r>
                        <a:rPr lang="pt-PT" sz="1800" b="1" dirty="0"/>
                        <a:t>Farim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3586 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3764 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788 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723">
                <a:tc>
                  <a:txBody>
                    <a:bodyPr/>
                    <a:lstStyle/>
                    <a:p>
                      <a:r>
                        <a:rPr lang="pt-PT" sz="1800" b="1" dirty="0"/>
                        <a:t>Guidage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715 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72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8184 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8229 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1761 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4">
            <a:extLst>
              <a:ext uri="{FF2B5EF4-FFF2-40B4-BE49-F238E27FC236}">
                <a16:creationId xmlns:a16="http://schemas.microsoft.com/office/drawing/2014/main" id="{3281E098-9BDF-0012-A39C-5575D8B32BE4}"/>
              </a:ext>
            </a:extLst>
          </p:cNvPr>
          <p:cNvSpPr/>
          <p:nvPr/>
        </p:nvSpPr>
        <p:spPr>
          <a:xfrm>
            <a:off x="8053568" y="6384175"/>
            <a:ext cx="3517748" cy="4098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3E2C00-6EC5-9592-B661-F8957DB34FE5}"/>
              </a:ext>
            </a:extLst>
          </p:cNvPr>
          <p:cNvSpPr/>
          <p:nvPr/>
        </p:nvSpPr>
        <p:spPr>
          <a:xfrm>
            <a:off x="374904" y="6342611"/>
            <a:ext cx="2345994" cy="4185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1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Gestão de Kits Durante a Campanha, Dezembro MAPI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39282"/>
              </p:ext>
            </p:extLst>
          </p:nvPr>
        </p:nvGraphicFramePr>
        <p:xfrm>
          <a:off x="219075" y="745063"/>
          <a:ext cx="11810999" cy="5497797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60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Paracetamol  comp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2650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2634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Latato Ringer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Glucose 5%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Soro Fisiológico 0,9%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Hidrocortisona Injetável 100ml /1g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Adrenalina 2ml Injetável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5ml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10ml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 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4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Adesivo N’12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FF59587E-2F80-DB52-61AC-DBE1344E0B79}"/>
              </a:ext>
            </a:extLst>
          </p:cNvPr>
          <p:cNvSpPr/>
          <p:nvPr/>
        </p:nvSpPr>
        <p:spPr>
          <a:xfrm>
            <a:off x="366590" y="6439454"/>
            <a:ext cx="3091503" cy="4185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RESPONSAVEL MAPI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193A10-9123-8BF9-5B67-AD479A342206}"/>
              </a:ext>
            </a:extLst>
          </p:cNvPr>
          <p:cNvSpPr/>
          <p:nvPr/>
        </p:nvSpPr>
        <p:spPr>
          <a:xfrm>
            <a:off x="8053568" y="6362745"/>
            <a:ext cx="3517748" cy="43124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Tabela:16 Gestão de Kits MAPI Durante a Campanha, Dezembro 2024(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98857"/>
              </p:ext>
            </p:extLst>
          </p:nvPr>
        </p:nvGraphicFramePr>
        <p:xfrm>
          <a:off x="132448" y="625179"/>
          <a:ext cx="11811000" cy="5758992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administração de soro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35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35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Luvas N’7,5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200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199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 u-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2000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21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1979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Diazepam injetável 2ml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120mg Suspensão Xarope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38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38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Dobutamol injetável 100mg/ml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Salbutamol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Fita de 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Esfigmomanometro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Estetoscopio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0059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Oximetro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pulso digital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val 4">
            <a:extLst>
              <a:ext uri="{FF2B5EF4-FFF2-40B4-BE49-F238E27FC236}">
                <a16:creationId xmlns:a16="http://schemas.microsoft.com/office/drawing/2014/main" id="{5E26FC9D-E72E-2339-F9DA-816E17AD7768}"/>
              </a:ext>
            </a:extLst>
          </p:cNvPr>
          <p:cNvSpPr/>
          <p:nvPr/>
        </p:nvSpPr>
        <p:spPr>
          <a:xfrm>
            <a:off x="8053568" y="6384175"/>
            <a:ext cx="3517748" cy="4098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EC815342-5F10-843A-F59D-FF5C2AA4F259}"/>
              </a:ext>
            </a:extLst>
          </p:cNvPr>
          <p:cNvSpPr/>
          <p:nvPr/>
        </p:nvSpPr>
        <p:spPr>
          <a:xfrm>
            <a:off x="366590" y="6439454"/>
            <a:ext cx="3091503" cy="4185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RESPONSAVEL MAPI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34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66977"/>
              </p:ext>
            </p:extLst>
          </p:nvPr>
        </p:nvGraphicFramePr>
        <p:xfrm>
          <a:off x="321972" y="1261655"/>
          <a:ext cx="11536321" cy="5031080"/>
        </p:xfrm>
        <a:graphic>
          <a:graphicData uri="http://schemas.openxmlformats.org/drawingml/2006/table">
            <a:tbl>
              <a:tblPr/>
              <a:tblGrid>
                <a:gridCol w="303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3288294396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6237287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537055950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516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Viaturas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Motorizadas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Botes/Pirogas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69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40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40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40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517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40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740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1972" y="191067"/>
            <a:ext cx="11606170" cy="944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Tabela:17 Disponibilidade de Meios de Transportes por A.Sanitaria, durante a Campanha Dezembro-2024</a:t>
            </a:r>
          </a:p>
        </p:txBody>
      </p:sp>
      <p:sp>
        <p:nvSpPr>
          <p:cNvPr id="2" name="Oval 3">
            <a:extLst>
              <a:ext uri="{FF2B5EF4-FFF2-40B4-BE49-F238E27FC236}">
                <a16:creationId xmlns:a16="http://schemas.microsoft.com/office/drawing/2014/main" id="{BFEFEFC7-0B31-508E-9B0D-4EEF8CE3B38E}"/>
              </a:ext>
            </a:extLst>
          </p:cNvPr>
          <p:cNvSpPr/>
          <p:nvPr/>
        </p:nvSpPr>
        <p:spPr>
          <a:xfrm>
            <a:off x="399841" y="6368734"/>
            <a:ext cx="3091503" cy="4185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00811308-FA15-AC73-F2E4-3CE0802AAD69}"/>
              </a:ext>
            </a:extLst>
          </p:cNvPr>
          <p:cNvSpPr/>
          <p:nvPr/>
        </p:nvSpPr>
        <p:spPr>
          <a:xfrm>
            <a:off x="8053568" y="6384175"/>
            <a:ext cx="3517748" cy="4098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58" y="160409"/>
            <a:ext cx="11606170" cy="54444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Tabela:18 Combustivel e Lubrificante/ A.Sanitaria Sanitaria-2024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00109"/>
              </p:ext>
            </p:extLst>
          </p:nvPr>
        </p:nvGraphicFramePr>
        <p:xfrm>
          <a:off x="292915" y="838201"/>
          <a:ext cx="11606170" cy="5446221"/>
        </p:xfrm>
        <a:graphic>
          <a:graphicData uri="http://schemas.openxmlformats.org/drawingml/2006/table">
            <a:tbl>
              <a:tblPr/>
              <a:tblGrid>
                <a:gridCol w="249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488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Gasóleo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3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71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35743"/>
                  </a:ext>
                </a:extLst>
              </a:tr>
              <a:tr h="545871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71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71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871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871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871">
                <a:tc>
                  <a:txBody>
                    <a:bodyPr/>
                    <a:lstStyle/>
                    <a:p>
                      <a:r>
                        <a:rPr lang="pt-PT" b="1" dirty="0"/>
                        <a:t>Total 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F276133-51DE-7022-0E44-60E500F34D13}"/>
              </a:ext>
            </a:extLst>
          </p:cNvPr>
          <p:cNvSpPr/>
          <p:nvPr/>
        </p:nvSpPr>
        <p:spPr>
          <a:xfrm>
            <a:off x="765601" y="6375446"/>
            <a:ext cx="2858747" cy="4185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C2E38A-5DA2-CCED-8599-2C85D8BAA7D6}"/>
              </a:ext>
            </a:extLst>
          </p:cNvPr>
          <p:cNvSpPr/>
          <p:nvPr/>
        </p:nvSpPr>
        <p:spPr>
          <a:xfrm>
            <a:off x="8053568" y="6384175"/>
            <a:ext cx="3517748" cy="4098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99" y="163773"/>
            <a:ext cx="11696699" cy="6363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Tabela:19 Credito de Comunicação/Area Sanitaria-2024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792AFC-5938-EF1F-02E8-E98C80CC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31314"/>
              </p:ext>
            </p:extLst>
          </p:nvPr>
        </p:nvGraphicFramePr>
        <p:xfrm>
          <a:off x="311484" y="851296"/>
          <a:ext cx="11569032" cy="5449750"/>
        </p:xfrm>
        <a:graphic>
          <a:graphicData uri="http://schemas.openxmlformats.org/drawingml/2006/table">
            <a:tbl>
              <a:tblPr/>
              <a:tblGrid>
                <a:gridCol w="450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69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Orange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53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 Orange/MTN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/>
                        <a:t>49000</a:t>
                      </a:r>
                      <a:endParaRPr lang="pt-PT" b="1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45000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79118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r>
                        <a:rPr lang="pt-PT" dirty="0"/>
                        <a:t>Binta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r>
                        <a:rPr lang="pt-PT" dirty="0"/>
                        <a:t>Candjambari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r>
                        <a:rPr lang="pt-PT" dirty="0"/>
                        <a:t>Cuntima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r>
                        <a:rPr lang="pt-PT" dirty="0"/>
                        <a:t>Farim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r>
                        <a:rPr lang="pt-PT" dirty="0"/>
                        <a:t>Guidage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r>
                        <a:rPr lang="pt-PT" b="1" dirty="0"/>
                        <a:t>Regiao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EEE83FDC-B84D-C61F-4E61-AE5645ACC58A}"/>
              </a:ext>
            </a:extLst>
          </p:cNvPr>
          <p:cNvSpPr/>
          <p:nvPr/>
        </p:nvSpPr>
        <p:spPr>
          <a:xfrm>
            <a:off x="765601" y="6375446"/>
            <a:ext cx="2858747" cy="4185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1FEB0BF8-E5E6-BFB8-32E3-D3297B39170C}"/>
              </a:ext>
            </a:extLst>
          </p:cNvPr>
          <p:cNvSpPr/>
          <p:nvPr/>
        </p:nvSpPr>
        <p:spPr>
          <a:xfrm>
            <a:off x="8053568" y="6384175"/>
            <a:ext cx="3517748" cy="40981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3331"/>
            <a:ext cx="8793018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Constrangimentos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267458"/>
              </p:ext>
            </p:extLst>
          </p:nvPr>
        </p:nvGraphicFramePr>
        <p:xfrm>
          <a:off x="0" y="649106"/>
          <a:ext cx="11920537" cy="619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900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6949441" cy="5841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2. Contexto e Justificação (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0311" y="1840777"/>
            <a:ext cx="11681137" cy="5390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898548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55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70CBCD8-B0F8-8EDC-72E1-462F47600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198511"/>
              </p:ext>
            </p:extLst>
          </p:nvPr>
        </p:nvGraphicFramePr>
        <p:xfrm>
          <a:off x="0" y="103447"/>
          <a:ext cx="12481169" cy="673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10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911585"/>
              </p:ext>
            </p:extLst>
          </p:nvPr>
        </p:nvGraphicFramePr>
        <p:xfrm>
          <a:off x="266700" y="351904"/>
          <a:ext cx="11925300" cy="639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58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338827"/>
              </p:ext>
            </p:extLst>
          </p:nvPr>
        </p:nvGraphicFramePr>
        <p:xfrm>
          <a:off x="485774" y="622299"/>
          <a:ext cx="11706225" cy="623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297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89377"/>
            <a:ext cx="10515600" cy="623662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(Cont.)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69882"/>
              </p:ext>
            </p:extLst>
          </p:nvPr>
        </p:nvGraphicFramePr>
        <p:xfrm>
          <a:off x="333375" y="1704109"/>
          <a:ext cx="11649075" cy="443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788024"/>
              </p:ext>
            </p:extLst>
          </p:nvPr>
        </p:nvGraphicFramePr>
        <p:xfrm>
          <a:off x="333375" y="1454727"/>
          <a:ext cx="11332152" cy="478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6784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305667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(Cont.)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013543"/>
              </p:ext>
            </p:extLst>
          </p:nvPr>
        </p:nvGraphicFramePr>
        <p:xfrm>
          <a:off x="333375" y="1394531"/>
          <a:ext cx="11632769" cy="459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447007" y="858822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Parceiros:</a:t>
            </a:r>
          </a:p>
        </p:txBody>
      </p:sp>
    </p:spTree>
    <p:extLst>
      <p:ext uri="{BB962C8B-B14F-4D97-AF65-F5344CB8AC3E}">
        <p14:creationId xmlns:p14="http://schemas.microsoft.com/office/powerpoint/2010/main" val="1968737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3967980-2A93-1962-5036-F9912C041EAF}"/>
              </a:ext>
            </a:extLst>
          </p:cNvPr>
          <p:cNvSpPr txBox="1">
            <a:spLocks/>
          </p:cNvSpPr>
          <p:nvPr/>
        </p:nvSpPr>
        <p:spPr>
          <a:xfrm>
            <a:off x="157481" y="121920"/>
            <a:ext cx="11953240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Muito Obrigado – Grato pela vossa Atenção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36EA2D-ADD7-5E0F-D985-0911028C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00150"/>
            <a:ext cx="5723310" cy="22911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433E49F-CFE9-5A02-64AD-88CA8D84F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91346"/>
            <a:ext cx="5723312" cy="331371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B7F51E1-90E5-0D36-2D72-26D29ADA4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2" y="1200150"/>
            <a:ext cx="6240088" cy="229119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E41C40E-F4ED-9B37-050D-D336681A9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2" y="3491345"/>
            <a:ext cx="6240087" cy="33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771526"/>
            <a:ext cx="11790052" cy="5885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Vacinar todas as crianças com idades compreendidas entre os 9 meses e os 14 anos (um total de 896 745 crianças) com uma dose de ESAV, independentemente do seu estado de vacinação, em todas as regiões de saúde;</a:t>
            </a: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Fornecer vitamina A </a:t>
            </a:r>
            <a:r>
              <a:rPr lang="pt-PT" sz="21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todas as crianças com idades compreendidas entre os 6 e os 59 meses (um total de 335 473 crianças);</a:t>
            </a:r>
          </a:p>
          <a:p>
            <a:pPr marL="457200" lvl="1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932688"/>
            <a:ext cx="11790052" cy="5669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Desparasitar todas as crianças com idades compreendidas entre os 12 e os 59 meses com mebendazol (total de 286 012 crianças);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seguinte);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1200150"/>
            <a:ext cx="11790052" cy="5246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vigilância epidemiológica, nomeadamente do sarampo e da rubéola 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Garantir a segurança das injeções e a eliminação de resíduos em 100% das regiões de saúde;</a:t>
            </a:r>
          </a:p>
          <a:p>
            <a:pPr algn="just"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Assegurar a vigilância, a notificação, a investigação e a gestão dos casos de IBD nas regiões de saúde ;</a:t>
            </a:r>
          </a:p>
          <a:p>
            <a:pPr lvl="0" algn="just">
              <a:lnSpc>
                <a:spcPct val="160000"/>
              </a:lnSpc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Informar e sensibilizar para a campanha todos os pais ou tutores de crianças com idades compreendidas entre os 6 meses e os 14 anos;</a:t>
            </a:r>
          </a:p>
          <a:p>
            <a:pPr marL="0" lvl="0" indent="0" algn="just">
              <a:lnSpc>
                <a:spcPct val="160000"/>
              </a:lnSpc>
              <a:buNone/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Avaliar a campanha em termos qualitativos e quantitativos através de um inquérito de cobertura pós-campanha.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08C723-392F-2CC1-7DF7-AA32DF15EFCA}"/>
              </a:ext>
            </a:extLst>
          </p:cNvPr>
          <p:cNvSpPr/>
          <p:nvPr/>
        </p:nvSpPr>
        <p:spPr>
          <a:xfrm>
            <a:off x="228029" y="4448156"/>
            <a:ext cx="11735942" cy="2366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Coordenadores                =  2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Supervisores                    = 14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Gestores de Dados          =  2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Pontos Focais  MAPI       =  6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Logisticos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 2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Equipas de Vacinação     = 19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Vacinadores                     = 38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Mobilizadores                   = 43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Sensibilizadores        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121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372897" y="2446655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Estratégias utilizada na campanha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AVANÇADA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MOVEL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9244851" y="3166205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75FDA-E9BC-746C-BF3D-DA5E909B2D2B}"/>
              </a:ext>
            </a:extLst>
          </p:cNvPr>
          <p:cNvSpPr/>
          <p:nvPr/>
        </p:nvSpPr>
        <p:spPr>
          <a:xfrm>
            <a:off x="1152525" y="3166205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D42BF4-C25A-2256-338D-510F5887BF9B}"/>
              </a:ext>
            </a:extLst>
          </p:cNvPr>
          <p:cNvSpPr/>
          <p:nvPr/>
        </p:nvSpPr>
        <p:spPr>
          <a:xfrm>
            <a:off x="5004651" y="3156584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881E30-3E98-5BBC-6067-2E52039A0921}"/>
              </a:ext>
            </a:extLst>
          </p:cNvPr>
          <p:cNvSpPr/>
          <p:nvPr/>
        </p:nvSpPr>
        <p:spPr>
          <a:xfrm>
            <a:off x="318604" y="626800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Sarampo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Rubiola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31910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Alvo Registado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22660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26535</a:t>
            </a:r>
            <a:endParaRPr lang="pt-PT" b="1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AE277FE-0C64-88BA-2A3A-863648090E5E}"/>
              </a:ext>
            </a:extLst>
          </p:cNvPr>
          <p:cNvSpPr/>
          <p:nvPr/>
        </p:nvSpPr>
        <p:spPr>
          <a:xfrm>
            <a:off x="5221364" y="1083976"/>
            <a:ext cx="788187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83,2%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ED139B-3983-257F-3C3D-D97B2335F25C}"/>
              </a:ext>
            </a:extLst>
          </p:cNvPr>
          <p:cNvSpPr/>
          <p:nvPr/>
        </p:nvSpPr>
        <p:spPr>
          <a:xfrm>
            <a:off x="5129760" y="1696463"/>
            <a:ext cx="879791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117,1%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411498" y="13466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Estimado Vit.A e Albendazol =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11793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Registado=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10376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Vacinados =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9121</a:t>
            </a: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10031756" y="1446920"/>
            <a:ext cx="1073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10031756" y="2063355"/>
            <a:ext cx="1073217" cy="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244711" y="1251284"/>
            <a:ext cx="748803" cy="4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71,01%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244710" y="1809089"/>
            <a:ext cx="748803" cy="508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74,17%</a:t>
            </a: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5B935B6F-AA10-4383-74B2-C5CFD25A731F}"/>
              </a:ext>
            </a:extLst>
          </p:cNvPr>
          <p:cNvSpPr/>
          <p:nvPr/>
        </p:nvSpPr>
        <p:spPr>
          <a:xfrm>
            <a:off x="501497" y="3876387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BA4A200A-BE85-640D-B2F6-B3589598AF51}"/>
              </a:ext>
            </a:extLst>
          </p:cNvPr>
          <p:cNvSpPr/>
          <p:nvPr/>
        </p:nvSpPr>
        <p:spPr>
          <a:xfrm>
            <a:off x="2869381" y="6381188"/>
            <a:ext cx="2664092" cy="3918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</a:t>
            </a:r>
            <a:r>
              <a:rPr lang="pt-BR" sz="7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3AD6FBA1-8873-863D-4387-0A4A1289D66C}"/>
              </a:ext>
            </a:extLst>
          </p:cNvPr>
          <p:cNvSpPr/>
          <p:nvPr/>
        </p:nvSpPr>
        <p:spPr>
          <a:xfrm>
            <a:off x="8124784" y="6361593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2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4495"/>
            <a:ext cx="12192000" cy="818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Imagens da Campanha: Lançamento e Durante a Vacinaçao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AEC7A51-2548-2315-73C6-976117724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084"/>
            <a:ext cx="3391593" cy="207288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35F4081-BAE7-3606-5CEC-99C130A07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096"/>
            <a:ext cx="3391593" cy="20671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E7FCD59-6AC2-4FD2-0E88-034C2C298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3" y="952084"/>
            <a:ext cx="3034145" cy="20500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B4A8794-DDB5-F044-1A66-FB7D5BA2D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8" y="929224"/>
            <a:ext cx="2793077" cy="207288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03C56DA-0F8D-2208-020D-FB435F6B40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14" y="929223"/>
            <a:ext cx="2973186" cy="207599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A67ED29-0DEF-3522-54A3-9F6E59464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3" y="3013576"/>
            <a:ext cx="2942706" cy="212368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DC28798-CBA0-87F9-E777-4D15315B12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7" y="3002104"/>
            <a:ext cx="2793077" cy="212368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851E9FB-230B-8565-389E-8D373AD8C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12" y="3013576"/>
            <a:ext cx="2973187" cy="211221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A86103F-70D2-158C-4764-5277EC25A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" y="5125792"/>
            <a:ext cx="5127562" cy="174333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5AD8B63-054A-E317-771A-BC300CD845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0" y="5116985"/>
            <a:ext cx="2044932" cy="172385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2C4F220C-CA2D-13D3-D9CD-D9DE67F93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4" y="5125792"/>
            <a:ext cx="5018116" cy="17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31231</TotalTime>
  <Words>3103</Words>
  <Application>Microsoft Office PowerPoint</Application>
  <PresentationFormat>Grand écran</PresentationFormat>
  <Paragraphs>1243</Paragraphs>
  <Slides>46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Wingdings</vt:lpstr>
      <vt:lpstr>Tema do Office</vt:lpstr>
      <vt:lpstr>4_Custom Design</vt:lpstr>
      <vt:lpstr>Campanha Nacional Integrada de Vacinação Sarampo e Rubéola, Suplementação Vit. “A” e Desparasitação Albendazol. </vt:lpstr>
      <vt:lpstr>Plano de Apresentação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Présentation PowerPoint</vt:lpstr>
      <vt:lpstr>Comunicação  </vt:lpstr>
      <vt:lpstr>Présentation PowerPoint</vt:lpstr>
      <vt:lpstr>Tabela: 3 Cobertura Vacinal dos Alvos Esperados e Registados por ASC e por A.S, Dezembro 2024</vt:lpstr>
      <vt:lpstr>Présentation PowerPoint</vt:lpstr>
      <vt:lpstr>Grafico:1 Fonte ou Canais de Informação Sobre a Campanha Nacional Integrada de Vacinaçao Sarampo e Rubéola, Suplementação Vit-A e Desparasitaçao com Albendazol, Dezembro-2024</vt:lpstr>
      <vt:lpstr>Resultados Sarampo e Rubéola </vt:lpstr>
      <vt:lpstr>Présentation PowerPoint</vt:lpstr>
      <vt:lpstr>Gráfico 2: Cobertura Vacinal, Sarampo Rubeola Por A. Sanitaria, Dezembro -2024</vt:lpstr>
      <vt:lpstr>Gráfico 3: Proporção  Vicinal Sarampo Rubeola Por Sexo, A. Sanitaria Dezembro -2024</vt:lpstr>
      <vt:lpstr>Tabela:6 MAPI Notificados por A. Sanitaria Dezembro -2024 (I)</vt:lpstr>
      <vt:lpstr>Tabela:7 MAPI Investigado por A. Sanitária, Dezembro -2024 (II)</vt:lpstr>
      <vt:lpstr>Présentation PowerPoint</vt:lpstr>
      <vt:lpstr>Nutrição</vt:lpstr>
      <vt:lpstr>Présentation PowerPoint</vt:lpstr>
      <vt:lpstr>Grafico: 4 Proporção das Crianças Suplementação Vit.A e Desparasitaçao com Albendazol  por A.Sanitaria, Dezembro- 2024</vt:lpstr>
      <vt:lpstr>Grafico: 5 Proporção das Crianças Suplementada Vit. A e Desparasitaçao com Albendazol por A.Sanitaria, Dezembro-2024 </vt:lpstr>
      <vt:lpstr>Grafico: 6 Proporção das Crianças Suplementada Vit. A e Desparasitaçao com Albendazol por Sexo nas  A. Sanitária, Dezembro-2024 </vt:lpstr>
      <vt:lpstr>Logística SIVE e Nutrição  </vt:lpstr>
      <vt:lpstr>Présentation PowerPoint</vt:lpstr>
      <vt:lpstr>Présentation PowerPoint</vt:lpstr>
      <vt:lpstr>Présentation PowerPoint</vt:lpstr>
      <vt:lpstr>Tabela:13 Cadeia de Frio Funcionais e Não Funcionais/ A. Sanitaria Durante a Campanha, Dezembro-2024</vt:lpstr>
      <vt:lpstr>Tabela: 14 Stock dos Medicamentos (Vit.A 100, 200 e Albendazol 400 mg </vt:lpstr>
      <vt:lpstr>Tabela:15 Gestão de Kits Durante a Campanha, Dezembro MAPI</vt:lpstr>
      <vt:lpstr>Tabela:16 Gestão de Kits MAPI Durante a Campanha, Dezembro 2024(Cont)</vt:lpstr>
      <vt:lpstr>Tabela:17 Disponibilidade de Meios de Transportes por A.Sanitaria, durante a Campanha Dezembro-2024</vt:lpstr>
      <vt:lpstr>Tabela:18 Combustivel e Lubrificante/ A.Sanitaria Sanitaria-2024</vt:lpstr>
      <vt:lpstr>Tabela:19 Credito de Comunicação/Area Sanitaria-2024</vt:lpstr>
      <vt:lpstr>Constrangimentos I</vt:lpstr>
      <vt:lpstr> </vt:lpstr>
      <vt:lpstr>Présentation PowerPoint</vt:lpstr>
      <vt:lpstr>Présentation PowerPoint</vt:lpstr>
      <vt:lpstr>Recomendações I</vt:lpstr>
      <vt:lpstr>Recomendações (Cont.)</vt:lpstr>
      <vt:lpstr>Recomendações (Cont.)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TIDIANE GANAME</cp:lastModifiedBy>
  <cp:revision>1009</cp:revision>
  <dcterms:created xsi:type="dcterms:W3CDTF">2023-06-28T16:14:28Z</dcterms:created>
  <dcterms:modified xsi:type="dcterms:W3CDTF">2024-12-28T10:29:28Z</dcterms:modified>
</cp:coreProperties>
</file>