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265" r:id="rId3"/>
    <p:sldId id="287" r:id="rId4"/>
    <p:sldId id="314" r:id="rId5"/>
    <p:sldId id="323" r:id="rId6"/>
    <p:sldId id="325" r:id="rId7"/>
    <p:sldId id="359" r:id="rId8"/>
    <p:sldId id="360" r:id="rId9"/>
    <p:sldId id="263" r:id="rId10"/>
    <p:sldId id="358" r:id="rId11"/>
    <p:sldId id="288" r:id="rId12"/>
    <p:sldId id="361" r:id="rId13"/>
    <p:sldId id="338" r:id="rId14"/>
    <p:sldId id="308" r:id="rId15"/>
    <p:sldId id="362" r:id="rId16"/>
    <p:sldId id="341" r:id="rId17"/>
    <p:sldId id="363" r:id="rId18"/>
    <p:sldId id="326" r:id="rId19"/>
    <p:sldId id="364" r:id="rId20"/>
    <p:sldId id="344" r:id="rId21"/>
    <p:sldId id="339" r:id="rId22"/>
    <p:sldId id="289" r:id="rId23"/>
    <p:sldId id="366" r:id="rId24"/>
    <p:sldId id="279" r:id="rId25"/>
    <p:sldId id="269" r:id="rId26"/>
    <p:sldId id="283" r:id="rId27"/>
    <p:sldId id="373" r:id="rId28"/>
    <p:sldId id="306" r:id="rId29"/>
    <p:sldId id="367" r:id="rId30"/>
    <p:sldId id="278" r:id="rId31"/>
    <p:sldId id="368" r:id="rId32"/>
    <p:sldId id="352" r:id="rId33"/>
    <p:sldId id="353" r:id="rId34"/>
    <p:sldId id="376" r:id="rId35"/>
    <p:sldId id="354" r:id="rId36"/>
    <p:sldId id="355" r:id="rId37"/>
    <p:sldId id="356" r:id="rId38"/>
    <p:sldId id="340" r:id="rId39"/>
    <p:sldId id="281" r:id="rId40"/>
    <p:sldId id="369" r:id="rId41"/>
    <p:sldId id="346" r:id="rId42"/>
    <p:sldId id="370" r:id="rId43"/>
    <p:sldId id="350" r:id="rId44"/>
    <p:sldId id="377" r:id="rId45"/>
    <p:sldId id="318" r:id="rId46"/>
    <p:sldId id="374" r:id="rId47"/>
    <p:sldId id="375" r:id="rId48"/>
    <p:sldId id="357" r:id="rId49"/>
    <p:sldId id="316" r:id="rId50"/>
    <p:sldId id="348" r:id="rId51"/>
    <p:sldId id="317" r:id="rId52"/>
    <p:sldId id="365" r:id="rId53"/>
    <p:sldId id="319" r:id="rId54"/>
    <p:sldId id="371" r:id="rId55"/>
    <p:sldId id="320" r:id="rId56"/>
    <p:sldId id="372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47" r:id="rId67"/>
    <p:sldId id="337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758" autoAdjust="0"/>
  </p:normalViewPr>
  <p:slideViewPr>
    <p:cSldViewPr snapToGrid="0">
      <p:cViewPr>
        <p:scale>
          <a:sx n="69" d="100"/>
          <a:sy n="69" d="100"/>
        </p:scale>
        <p:origin x="8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a\Downloads\EXERCICIOS%20Gab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OneDrive\Ambiente%20de%20Trabalho\Campanha%20Sarampo%20Rubiola\Corrigido%20SIS%20DRS%20GABU%20BASE%20DE%20CAMPANHA%20RUBEOLA%20E%20VITAMINA%202024%20DEZEMBR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Downloads\EXERCICIOS%20Gabu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\OneDrive\Ambiente%20de%20Trabalho\Campanha%20Sarampo%20Rubiola\Corrigido%20SIS%20DRS%20GABU%20BASE%20DE%20CAMPANHA%20RUBEOLA%20E%20VITAMINA%202024%20DEZEMB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3%20no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09200818401638"/>
          <c:y val="3.3348631967452157E-2"/>
          <c:w val="0.88297288352152459"/>
          <c:h val="0.58977907816167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'[EXERCICIOS Gabu.xlsx]VAS RUBIOLA'!$B$1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'[EXERCICIOS Gabu.xlsx]VAS RUBIOLA'!$A$2:$A$12</c:f>
              <c:strCache>
                <c:ptCount val="11"/>
                <c:pt idx="0">
                  <c:v>Sensibilizadores Socias</c:v>
                </c:pt>
                <c:pt idx="1">
                  <c:v>Mobilizadores</c:v>
                </c:pt>
                <c:pt idx="2">
                  <c:v>Equipa vacinaçao</c:v>
                </c:pt>
                <c:pt idx="3">
                  <c:v>Vizinho</c:v>
                </c:pt>
                <c:pt idx="4">
                  <c:v>Radio </c:v>
                </c:pt>
                <c:pt idx="5">
                  <c:v>Lideres  Religiosos</c:v>
                </c:pt>
                <c:pt idx="6">
                  <c:v>Trabalhadores de saude</c:v>
                </c:pt>
                <c:pt idx="7">
                  <c:v>SMS Orange</c:v>
                </c:pt>
                <c:pt idx="8">
                  <c:v>Outros</c:v>
                </c:pt>
                <c:pt idx="9">
                  <c:v>Bandeira</c:v>
                </c:pt>
                <c:pt idx="10">
                  <c:v>SMS MTN</c:v>
                </c:pt>
              </c:strCache>
            </c:strRef>
          </c:cat>
          <c:val>
            <c:numRef>
              <c:f>'[EXERCICIOS Gabu.xlsx]VAS RUBIOLA'!$B$2:$B$12</c:f>
              <c:numCache>
                <c:formatCode>0.0</c:formatCode>
                <c:ptCount val="11"/>
                <c:pt idx="0">
                  <c:v>63.5</c:v>
                </c:pt>
                <c:pt idx="1">
                  <c:v>17.3</c:v>
                </c:pt>
                <c:pt idx="2">
                  <c:v>5.3</c:v>
                </c:pt>
                <c:pt idx="3">
                  <c:v>3.8</c:v>
                </c:pt>
                <c:pt idx="4">
                  <c:v>3.4</c:v>
                </c:pt>
                <c:pt idx="5">
                  <c:v>2.1</c:v>
                </c:pt>
                <c:pt idx="6">
                  <c:v>1.9</c:v>
                </c:pt>
                <c:pt idx="7">
                  <c:v>1.8</c:v>
                </c:pt>
                <c:pt idx="8">
                  <c:v>0.6</c:v>
                </c:pt>
                <c:pt idx="9">
                  <c:v>0.2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A-4D2C-86C6-479106E2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421888"/>
        <c:axId val="115626752"/>
        <c:axId val="0"/>
      </c:bar3DChart>
      <c:catAx>
        <c:axId val="1124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26752"/>
        <c:crosses val="autoZero"/>
        <c:auto val="1"/>
        <c:lblAlgn val="ctr"/>
        <c:lblOffset val="100"/>
        <c:noMultiLvlLbl val="0"/>
      </c:catAx>
      <c:valAx>
        <c:axId val="11562675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2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Cobertura!$H$1</c:f>
              <c:strCache>
                <c:ptCount val="1"/>
                <c:pt idx="0">
                  <c:v>Sarampo / Rubeola 9 Meses a 14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BC-44E7-B162-6A3CA5608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Cobertura!$A$2:$A$21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Lugadjole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Região</c:v>
                </c:pt>
              </c:strCache>
            </c:strRef>
          </c:cat>
          <c:val>
            <c:numRef>
              <c:f>Cobertura!$H$2:$H$21</c:f>
              <c:numCache>
                <c:formatCode>0%</c:formatCode>
                <c:ptCount val="20"/>
                <c:pt idx="0">
                  <c:v>1.0333462582396278</c:v>
                </c:pt>
                <c:pt idx="1">
                  <c:v>1.3526881720430108</c:v>
                </c:pt>
                <c:pt idx="2">
                  <c:v>1.0128668171557562</c:v>
                </c:pt>
                <c:pt idx="3">
                  <c:v>1.0041629497472495</c:v>
                </c:pt>
                <c:pt idx="4">
                  <c:v>0.93324487934322908</c:v>
                </c:pt>
                <c:pt idx="5">
                  <c:v>0.91989952553725929</c:v>
                </c:pt>
                <c:pt idx="6">
                  <c:v>1.2217211574596016</c:v>
                </c:pt>
                <c:pt idx="7">
                  <c:v>1.0342504211117349</c:v>
                </c:pt>
                <c:pt idx="8">
                  <c:v>1.0511493377987517</c:v>
                </c:pt>
                <c:pt idx="9">
                  <c:v>0.97360631475086334</c:v>
                </c:pt>
                <c:pt idx="10">
                  <c:v>0.85505843550584359</c:v>
                </c:pt>
                <c:pt idx="11">
                  <c:v>1.0152112676056337</c:v>
                </c:pt>
                <c:pt idx="12">
                  <c:v>0.90410758661014468</c:v>
                </c:pt>
                <c:pt idx="13">
                  <c:v>0.89987017202207076</c:v>
                </c:pt>
                <c:pt idx="14">
                  <c:v>0.99238875878220145</c:v>
                </c:pt>
                <c:pt idx="15">
                  <c:v>1.0258136924803591</c:v>
                </c:pt>
                <c:pt idx="16">
                  <c:v>0.95202182284980741</c:v>
                </c:pt>
                <c:pt idx="17">
                  <c:v>0.94118381618381619</c:v>
                </c:pt>
                <c:pt idx="18">
                  <c:v>0.93993092055864247</c:v>
                </c:pt>
                <c:pt idx="19">
                  <c:v>0.9528891015671731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C-4FBC-B281-09ED904C4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6498432"/>
        <c:axId val="96528256"/>
      </c:barChart>
      <c:lineChart>
        <c:grouping val="standard"/>
        <c:varyColors val="0"/>
        <c:ser>
          <c:idx val="1"/>
          <c:order val="1"/>
          <c:tx>
            <c:strRef>
              <c:f>Cobertura!$J$1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Cobertura!$A$2:$A$21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Lugadjole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Região</c:v>
                </c:pt>
              </c:strCache>
            </c:strRef>
          </c:cat>
          <c:val>
            <c:numRef>
              <c:f>Cobertura!$J$2:$J$21</c:f>
              <c:numCache>
                <c:formatCode>0%</c:formatCode>
                <c:ptCount val="2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C-4FBC-B281-09ED904C4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98432"/>
        <c:axId val="96528256"/>
      </c:lineChart>
      <c:catAx>
        <c:axId val="9649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Areas sanitarias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6528256"/>
        <c:crosses val="autoZero"/>
        <c:auto val="1"/>
        <c:lblAlgn val="ctr"/>
        <c:lblOffset val="100"/>
        <c:noMultiLvlLbl val="0"/>
      </c:catAx>
      <c:valAx>
        <c:axId val="96528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% 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6498432"/>
        <c:crosses val="autoZero"/>
        <c:crossBetween val="between"/>
      </c:valAx>
      <c:spPr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6960256"/>
        <c:axId val="116802688"/>
      </c:barChart>
      <c:catAx>
        <c:axId val="11696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802688"/>
        <c:crosses val="autoZero"/>
        <c:auto val="1"/>
        <c:lblAlgn val="ctr"/>
        <c:lblOffset val="100"/>
        <c:noMultiLvlLbl val="0"/>
      </c:catAx>
      <c:valAx>
        <c:axId val="116802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9602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vacinado</a:t>
            </a:r>
            <a:r>
              <a:rPr lang="en-US" baseline="0"/>
              <a:t> por sexo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'[EXERCICIOS Gabu.xlsx]VAS RUBIOLA'!$P$2</c:f>
              <c:strCache>
                <c:ptCount val="1"/>
                <c:pt idx="0">
                  <c:v>MAS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'[EXERCICIOS Gabu.xlsx]VAS RUBIOLA'!$O$3:$O$21</c:f>
              <c:strCache>
                <c:ptCount val="19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</c:strCache>
            </c:strRef>
          </c:cat>
          <c:val>
            <c:numRef>
              <c:f>'[EXERCICIOS Gabu.xlsx]VAS RUBIOLA'!$P$3:$P$21</c:f>
              <c:numCache>
                <c:formatCode>0</c:formatCode>
                <c:ptCount val="19"/>
                <c:pt idx="0">
                  <c:v>52.476722532588447</c:v>
                </c:pt>
                <c:pt idx="1">
                  <c:v>52.168367346938773</c:v>
                </c:pt>
                <c:pt idx="2">
                  <c:v>53.086694896367284</c:v>
                </c:pt>
                <c:pt idx="3">
                  <c:v>51.347349718685223</c:v>
                </c:pt>
                <c:pt idx="4">
                  <c:v>50.450530035335696</c:v>
                </c:pt>
                <c:pt idx="5">
                  <c:v>48.938106796116507</c:v>
                </c:pt>
                <c:pt idx="6">
                  <c:v>50.49261083743842</c:v>
                </c:pt>
                <c:pt idx="7">
                  <c:v>51.57437567861021</c:v>
                </c:pt>
                <c:pt idx="8">
                  <c:v>49.246889325474783</c:v>
                </c:pt>
                <c:pt idx="9">
                  <c:v>48.004042445679637</c:v>
                </c:pt>
                <c:pt idx="10">
                  <c:v>47.81350886755272</c:v>
                </c:pt>
                <c:pt idx="11">
                  <c:v>48.390677025527189</c:v>
                </c:pt>
                <c:pt idx="12">
                  <c:v>48.844552892206117</c:v>
                </c:pt>
                <c:pt idx="13">
                  <c:v>48.087431693989068</c:v>
                </c:pt>
                <c:pt idx="14">
                  <c:v>48.157933362688979</c:v>
                </c:pt>
                <c:pt idx="15">
                  <c:v>51.071878940731395</c:v>
                </c:pt>
                <c:pt idx="16">
                  <c:v>47.657171751221981</c:v>
                </c:pt>
                <c:pt idx="17">
                  <c:v>48.633589811621121</c:v>
                </c:pt>
                <c:pt idx="18">
                  <c:v>49.645613482438179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C-41EA-A5FD-7594B5CE90B2}"/>
            </c:ext>
          </c:extLst>
        </c:ser>
        <c:ser>
          <c:idx val="1"/>
          <c:order val="1"/>
          <c:tx>
            <c:strRef>
              <c:f>'[EXERCICIOS Gabu.xlsx]VAS RUBIOLA'!$Q$2</c:f>
              <c:strCache>
                <c:ptCount val="1"/>
                <c:pt idx="0">
                  <c:v>FEM%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'[EXERCICIOS Gabu.xlsx]VAS RUBIOLA'!$O$3:$O$21</c:f>
              <c:strCache>
                <c:ptCount val="19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</c:strCache>
            </c:strRef>
          </c:cat>
          <c:val>
            <c:numRef>
              <c:f>'[EXERCICIOS Gabu.xlsx]VAS RUBIOLA'!$Q$3:$Q$21</c:f>
              <c:numCache>
                <c:formatCode>0</c:formatCode>
                <c:ptCount val="19"/>
                <c:pt idx="0">
                  <c:v>47.523277467411546</c:v>
                </c:pt>
                <c:pt idx="1">
                  <c:v>47.83163265306122</c:v>
                </c:pt>
                <c:pt idx="2">
                  <c:v>46.913305103632716</c:v>
                </c:pt>
                <c:pt idx="3">
                  <c:v>48.652650281314777</c:v>
                </c:pt>
                <c:pt idx="4">
                  <c:v>49.549469964664311</c:v>
                </c:pt>
                <c:pt idx="5">
                  <c:v>51.061893203883493</c:v>
                </c:pt>
                <c:pt idx="6">
                  <c:v>49.50738916256158</c:v>
                </c:pt>
                <c:pt idx="7">
                  <c:v>48.42562432138979</c:v>
                </c:pt>
                <c:pt idx="8">
                  <c:v>50.753110674525217</c:v>
                </c:pt>
                <c:pt idx="9">
                  <c:v>51.995957554320363</c:v>
                </c:pt>
                <c:pt idx="10">
                  <c:v>52.18649113244728</c:v>
                </c:pt>
                <c:pt idx="11">
                  <c:v>51.609322974472803</c:v>
                </c:pt>
                <c:pt idx="12">
                  <c:v>51.155447107793883</c:v>
                </c:pt>
                <c:pt idx="13">
                  <c:v>51.912568306010932</c:v>
                </c:pt>
                <c:pt idx="14">
                  <c:v>51.842066637311021</c:v>
                </c:pt>
                <c:pt idx="15">
                  <c:v>48.928121059268598</c:v>
                </c:pt>
                <c:pt idx="16">
                  <c:v>52.342828248778019</c:v>
                </c:pt>
                <c:pt idx="17">
                  <c:v>51.366410188378872</c:v>
                </c:pt>
                <c:pt idx="18">
                  <c:v>50.354386517561821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C-41EA-A5FD-7594B5CE9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81216"/>
        <c:axId val="117083136"/>
        <c:axId val="0"/>
      </c:bar3DChart>
      <c:catAx>
        <c:axId val="11708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Area</a:t>
                </a:r>
                <a:r>
                  <a:rPr lang="en-US" baseline="0"/>
                  <a:t> Sanitaria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83136"/>
        <c:crosses val="autoZero"/>
        <c:auto val="1"/>
        <c:lblAlgn val="ctr"/>
        <c:lblOffset val="100"/>
        <c:noMultiLvlLbl val="0"/>
      </c:catAx>
      <c:valAx>
        <c:axId val="117083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proporçao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68248688975149E-2"/>
          <c:y val="1.5158416370872372E-2"/>
          <c:w val="0.93929672688589871"/>
          <c:h val="0.8470963336863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Nutriçao!$M$3</c:f>
              <c:strCache>
                <c:ptCount val="1"/>
                <c:pt idx="0">
                  <c:v>% 6-11 m Vit.A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Nutriçao!$L$4:$L$14</c:f>
              <c:strCache>
                <c:ptCount val="11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</c:strCache>
            </c:strRef>
          </c:cat>
          <c:val>
            <c:numRef>
              <c:f>Nutriçao!$M$4:$M$14</c:f>
              <c:numCache>
                <c:formatCode>General</c:formatCode>
                <c:ptCount val="11"/>
                <c:pt idx="0">
                  <c:v>134</c:v>
                </c:pt>
                <c:pt idx="1">
                  <c:v>180</c:v>
                </c:pt>
                <c:pt idx="2">
                  <c:v>207</c:v>
                </c:pt>
                <c:pt idx="3">
                  <c:v>230</c:v>
                </c:pt>
                <c:pt idx="4">
                  <c:v>652</c:v>
                </c:pt>
                <c:pt idx="5">
                  <c:v>160</c:v>
                </c:pt>
                <c:pt idx="6">
                  <c:v>163</c:v>
                </c:pt>
                <c:pt idx="7">
                  <c:v>100</c:v>
                </c:pt>
                <c:pt idx="8">
                  <c:v>308</c:v>
                </c:pt>
                <c:pt idx="9">
                  <c:v>200</c:v>
                </c:pt>
                <c:pt idx="10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2-4F94-8722-4FAA45322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81344"/>
        <c:axId val="70661632"/>
      </c:barChart>
      <c:catAx>
        <c:axId val="16428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61632"/>
        <c:crosses val="autoZero"/>
        <c:auto val="1"/>
        <c:lblAlgn val="ctr"/>
        <c:lblOffset val="100"/>
        <c:noMultiLvlLbl val="0"/>
      </c:catAx>
      <c:valAx>
        <c:axId val="706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Cobertura!$I$1</c:f>
              <c:strCache>
                <c:ptCount val="1"/>
                <c:pt idx="0">
                  <c:v>Alvo Vit. A / MBz 6 a 59 Meses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Cobertura!$A$2:$A$21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Lugadjole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Região</c:v>
                </c:pt>
              </c:strCache>
            </c:strRef>
          </c:cat>
          <c:val>
            <c:numRef>
              <c:f>Cobertura!$I$2:$I$21</c:f>
              <c:numCache>
                <c:formatCode>0%</c:formatCode>
                <c:ptCount val="20"/>
                <c:pt idx="0">
                  <c:v>1.1239495798319328</c:v>
                </c:pt>
                <c:pt idx="1">
                  <c:v>1.2956926658905705</c:v>
                </c:pt>
                <c:pt idx="2">
                  <c:v>1.005973715651135</c:v>
                </c:pt>
                <c:pt idx="3">
                  <c:v>1.075623491552695</c:v>
                </c:pt>
                <c:pt idx="4">
                  <c:v>0.93083314619357738</c:v>
                </c:pt>
                <c:pt idx="5">
                  <c:v>0.95169811320754716</c:v>
                </c:pt>
                <c:pt idx="6">
                  <c:v>1.0630722278738556</c:v>
                </c:pt>
                <c:pt idx="7">
                  <c:v>0.79179331306990886</c:v>
                </c:pt>
                <c:pt idx="8">
                  <c:v>0.92995467655541819</c:v>
                </c:pt>
                <c:pt idx="9">
                  <c:v>0.98264352469959948</c:v>
                </c:pt>
                <c:pt idx="10">
                  <c:v>0.62660069848661237</c:v>
                </c:pt>
                <c:pt idx="11">
                  <c:v>0.94054878048780488</c:v>
                </c:pt>
                <c:pt idx="12">
                  <c:v>0.91534810126582278</c:v>
                </c:pt>
                <c:pt idx="13">
                  <c:v>0.93675889328063244</c:v>
                </c:pt>
                <c:pt idx="14">
                  <c:v>0.9972266244057052</c:v>
                </c:pt>
                <c:pt idx="15">
                  <c:v>0.98329113924050637</c:v>
                </c:pt>
                <c:pt idx="16">
                  <c:v>0.74419109663409333</c:v>
                </c:pt>
                <c:pt idx="17">
                  <c:v>0.79891855356539376</c:v>
                </c:pt>
                <c:pt idx="18">
                  <c:v>0.87078423405119865</c:v>
                </c:pt>
                <c:pt idx="19">
                  <c:v>0.85885905316510303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C-4FBC-B281-09ED904C4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5663616"/>
        <c:axId val="135666304"/>
      </c:barChart>
      <c:lineChart>
        <c:grouping val="standard"/>
        <c:varyColors val="0"/>
        <c:ser>
          <c:idx val="1"/>
          <c:order val="1"/>
          <c:tx>
            <c:strRef>
              <c:f>Cobertura!$J$1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Cobertura!$A$2:$A$21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Lugadjole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Região</c:v>
                </c:pt>
              </c:strCache>
            </c:strRef>
          </c:cat>
          <c:val>
            <c:numRef>
              <c:f>Cobertura!$J$2:$J$21</c:f>
              <c:numCache>
                <c:formatCode>0%</c:formatCode>
                <c:ptCount val="2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C-4FBC-B281-09ED904C49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663616"/>
        <c:axId val="135666304"/>
      </c:lineChart>
      <c:catAx>
        <c:axId val="135663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b="1"/>
                  <a:t>Areas sanitarias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5666304"/>
        <c:crosses val="autoZero"/>
        <c:auto val="1"/>
        <c:lblAlgn val="ctr"/>
        <c:lblOffset val="100"/>
        <c:noMultiLvlLbl val="0"/>
      </c:catAx>
      <c:valAx>
        <c:axId val="135666304"/>
        <c:scaling>
          <c:orientation val="minMax"/>
          <c:max val="1.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% Cobertura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566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3 no Microsoft PowerPoint]Nutriçao'!$P$3</c:f>
              <c:strCache>
                <c:ptCount val="1"/>
                <c:pt idx="0">
                  <c:v>% Masc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'[Gráfico 3 no Microsoft PowerPoint]Nutriçao'!$L$4:$L$23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Regiao</c:v>
                </c:pt>
              </c:strCache>
            </c:strRef>
          </c:cat>
          <c:val>
            <c:numRef>
              <c:f>'[Gráfico 3 no Microsoft PowerPoint]Nutriçao'!$P$4:$P$23</c:f>
              <c:numCache>
                <c:formatCode>General</c:formatCode>
                <c:ptCount val="20"/>
                <c:pt idx="0">
                  <c:v>1087</c:v>
                </c:pt>
                <c:pt idx="1">
                  <c:v>1185</c:v>
                </c:pt>
                <c:pt idx="2">
                  <c:v>1806</c:v>
                </c:pt>
                <c:pt idx="3">
                  <c:v>1390</c:v>
                </c:pt>
                <c:pt idx="4">
                  <c:v>4012</c:v>
                </c:pt>
                <c:pt idx="5">
                  <c:v>1282</c:v>
                </c:pt>
                <c:pt idx="6">
                  <c:v>1498</c:v>
                </c:pt>
                <c:pt idx="7">
                  <c:v>608</c:v>
                </c:pt>
                <c:pt idx="8">
                  <c:v>2909</c:v>
                </c:pt>
                <c:pt idx="9">
                  <c:v>1447</c:v>
                </c:pt>
                <c:pt idx="10">
                  <c:v>7783</c:v>
                </c:pt>
                <c:pt idx="11">
                  <c:v>688</c:v>
                </c:pt>
                <c:pt idx="12">
                  <c:v>2656</c:v>
                </c:pt>
                <c:pt idx="13">
                  <c:v>2175</c:v>
                </c:pt>
                <c:pt idx="14">
                  <c:v>2507</c:v>
                </c:pt>
                <c:pt idx="15">
                  <c:v>1922</c:v>
                </c:pt>
                <c:pt idx="16">
                  <c:v>3490</c:v>
                </c:pt>
                <c:pt idx="17">
                  <c:v>2469</c:v>
                </c:pt>
                <c:pt idx="18">
                  <c:v>2297</c:v>
                </c:pt>
                <c:pt idx="19">
                  <c:v>43211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6-48C3-9D76-123256067EB3}"/>
            </c:ext>
          </c:extLst>
        </c:ser>
        <c:ser>
          <c:idx val="1"/>
          <c:order val="1"/>
          <c:tx>
            <c:strRef>
              <c:f>'[Gráfico 3 no Microsoft PowerPoint]Nutriçao'!$Q$3</c:f>
              <c:strCache>
                <c:ptCount val="1"/>
                <c:pt idx="0">
                  <c:v>%Fem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'[Gráfico 3 no Microsoft PowerPoint]Nutriçao'!$L$4:$L$23</c:f>
              <c:strCache>
                <c:ptCount val="20"/>
                <c:pt idx="0">
                  <c:v>Bajucunda</c:v>
                </c:pt>
                <c:pt idx="1">
                  <c:v>Beli</c:v>
                </c:pt>
                <c:pt idx="2">
                  <c:v>Buruntuma</c:v>
                </c:pt>
                <c:pt idx="3">
                  <c:v>Canjadude</c:v>
                </c:pt>
                <c:pt idx="4">
                  <c:v>Canjufa</c:v>
                </c:pt>
                <c:pt idx="5">
                  <c:v>Canquelifa</c:v>
                </c:pt>
                <c:pt idx="6">
                  <c:v>Cancisse</c:v>
                </c:pt>
                <c:pt idx="7">
                  <c:v>Dandum</c:v>
                </c:pt>
                <c:pt idx="8">
                  <c:v>Dara</c:v>
                </c:pt>
                <c:pt idx="9">
                  <c:v>Fasse</c:v>
                </c:pt>
                <c:pt idx="10">
                  <c:v>Gabú</c:v>
                </c:pt>
                <c:pt idx="11">
                  <c:v>Lugadjol</c:v>
                </c:pt>
                <c:pt idx="12">
                  <c:v>Mafanco</c:v>
                </c:pt>
                <c:pt idx="13">
                  <c:v>Mansadjã</c:v>
                </c:pt>
                <c:pt idx="14">
                  <c:v>Paunca</c:v>
                </c:pt>
                <c:pt idx="15">
                  <c:v>Pirada</c:v>
                </c:pt>
                <c:pt idx="16">
                  <c:v>Pitche</c:v>
                </c:pt>
                <c:pt idx="17">
                  <c:v>Sonaco</c:v>
                </c:pt>
                <c:pt idx="18">
                  <c:v>Tumana</c:v>
                </c:pt>
                <c:pt idx="19">
                  <c:v>Regiao</c:v>
                </c:pt>
              </c:strCache>
            </c:strRef>
          </c:cat>
          <c:val>
            <c:numRef>
              <c:f>'[Gráfico 3 no Microsoft PowerPoint]Nutriçao'!$Q$4:$Q$23</c:f>
              <c:numCache>
                <c:formatCode>General</c:formatCode>
                <c:ptCount val="20"/>
                <c:pt idx="0">
                  <c:v>1055</c:v>
                </c:pt>
                <c:pt idx="1">
                  <c:v>1051</c:v>
                </c:pt>
                <c:pt idx="2">
                  <c:v>1504</c:v>
                </c:pt>
                <c:pt idx="3">
                  <c:v>1314</c:v>
                </c:pt>
                <c:pt idx="4">
                  <c:v>4058</c:v>
                </c:pt>
                <c:pt idx="5">
                  <c:v>1249</c:v>
                </c:pt>
                <c:pt idx="6">
                  <c:v>1285</c:v>
                </c:pt>
                <c:pt idx="7">
                  <c:v>634</c:v>
                </c:pt>
                <c:pt idx="8">
                  <c:v>3091</c:v>
                </c:pt>
                <c:pt idx="9">
                  <c:v>1459</c:v>
                </c:pt>
                <c:pt idx="10">
                  <c:v>7811</c:v>
                </c:pt>
                <c:pt idx="11">
                  <c:v>678</c:v>
                </c:pt>
                <c:pt idx="12">
                  <c:v>2647</c:v>
                </c:pt>
                <c:pt idx="13">
                  <c:v>2298</c:v>
                </c:pt>
                <c:pt idx="14">
                  <c:v>2532</c:v>
                </c:pt>
                <c:pt idx="15">
                  <c:v>1923</c:v>
                </c:pt>
                <c:pt idx="16">
                  <c:v>3582</c:v>
                </c:pt>
                <c:pt idx="17">
                  <c:v>2465</c:v>
                </c:pt>
                <c:pt idx="18">
                  <c:v>2150</c:v>
                </c:pt>
                <c:pt idx="19">
                  <c:v>42786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6-48C3-9D76-123256067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032064"/>
        <c:axId val="117033600"/>
      </c:barChart>
      <c:catAx>
        <c:axId val="11703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33600"/>
        <c:crosses val="autoZero"/>
        <c:auto val="1"/>
        <c:lblAlgn val="ctr"/>
        <c:lblOffset val="100"/>
        <c:noMultiLvlLbl val="0"/>
      </c:catAx>
      <c:valAx>
        <c:axId val="117033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0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7DC3F0F-733D-49E1-A5B7-1B7F86B21C71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endParaRPr lang="pt-PT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40C47230-BCBC-455B-BF14-B8261A9FF10D}">
      <dgm:prSet/>
      <dgm:spPr/>
      <dgm:t>
        <a:bodyPr/>
        <a:lstStyle/>
        <a:p>
          <a:r>
            <a:rPr lang="pt-BR" dirty="0"/>
            <a:t>Reforçar o impacto e a importância do inquérito rápido nos supervisores regionais na detecção precoce de crianças não vacinadas;</a:t>
          </a:r>
          <a:endParaRPr lang="pt-PT" dirty="0"/>
        </a:p>
      </dgm:t>
    </dgm:pt>
    <dgm:pt modelId="{FA2E1DF0-BA30-4AAA-8D8F-8C0E5AE55B33}" type="parTrans" cxnId="{CB749150-9152-48CE-8163-416D6FC4691F}">
      <dgm:prSet/>
      <dgm:spPr/>
      <dgm:t>
        <a:bodyPr/>
        <a:lstStyle/>
        <a:p>
          <a:endParaRPr lang="pt-PT"/>
        </a:p>
      </dgm:t>
    </dgm:pt>
    <dgm:pt modelId="{60581E5D-8134-405C-87B8-0C0B211D7CE1}" type="sibTrans" cxnId="{CB749150-9152-48CE-8163-416D6FC4691F}">
      <dgm:prSet/>
      <dgm:spPr/>
      <dgm:t>
        <a:bodyPr/>
        <a:lstStyle/>
        <a:p>
          <a:endParaRPr lang="pt-PT"/>
        </a:p>
      </dgm:t>
    </dgm:pt>
    <dgm:pt modelId="{1D632CF1-23F5-4D47-8876-8C0D719EA846}">
      <dgm:prSet/>
      <dgm:spPr/>
      <dgm:t>
        <a:bodyPr/>
        <a:lstStyle/>
        <a:p>
          <a:r>
            <a:rPr lang="pt-BR" dirty="0"/>
            <a:t>Reforçar advocacia de influência nos régulos, imames, padres católicos e pessoas influentes a nível comunitário;</a:t>
          </a:r>
          <a:endParaRPr lang="pt-PT" dirty="0"/>
        </a:p>
      </dgm:t>
    </dgm:pt>
    <dgm:pt modelId="{16A5B905-CD5D-4142-8E47-49D46AE29A49}" type="parTrans" cxnId="{AF286724-6516-4A70-9006-827721DF390B}">
      <dgm:prSet/>
      <dgm:spPr/>
      <dgm:t>
        <a:bodyPr/>
        <a:lstStyle/>
        <a:p>
          <a:endParaRPr lang="pt-PT"/>
        </a:p>
      </dgm:t>
    </dgm:pt>
    <dgm:pt modelId="{A6FD463A-E70E-4919-92C6-E1C275CF5816}" type="sibTrans" cxnId="{AF286724-6516-4A70-9006-827721DF390B}">
      <dgm:prSet/>
      <dgm:spPr/>
      <dgm:t>
        <a:bodyPr/>
        <a:lstStyle/>
        <a:p>
          <a:endParaRPr lang="pt-PT"/>
        </a:p>
      </dgm:t>
    </dgm:pt>
    <dgm:pt modelId="{82F2270A-87F9-47A4-9137-164B8F4CF963}">
      <dgm:prSet/>
      <dgm:spPr/>
      <dgm:t>
        <a:bodyPr/>
        <a:lstStyle/>
        <a:p>
          <a:r>
            <a:rPr lang="pt-BR" dirty="0"/>
            <a:t>Entrega atempados dos instrumentos de gestão da campanha: relatórios administrativos e financeiros;</a:t>
          </a:r>
          <a:endParaRPr lang="pt-PT" dirty="0"/>
        </a:p>
      </dgm:t>
    </dgm:pt>
    <dgm:pt modelId="{8D1F39BA-65F9-4560-A422-06A310ABDDC8}" type="parTrans" cxnId="{94842292-421C-484C-9303-EB6EE7F55A22}">
      <dgm:prSet/>
      <dgm:spPr/>
      <dgm:t>
        <a:bodyPr/>
        <a:lstStyle/>
        <a:p>
          <a:endParaRPr lang="pt-PT"/>
        </a:p>
      </dgm:t>
    </dgm:pt>
    <dgm:pt modelId="{E9CC3A1F-EE0E-4DFA-A0EB-3F7F9CC77959}" type="sibTrans" cxnId="{94842292-421C-484C-9303-EB6EE7F55A22}">
      <dgm:prSet/>
      <dgm:spPr/>
      <dgm:t>
        <a:bodyPr/>
        <a:lstStyle/>
        <a:p>
          <a:endParaRPr lang="pt-PT"/>
        </a:p>
      </dgm:t>
    </dgm:pt>
    <dgm:pt modelId="{6F1F901B-6EE3-4548-9497-1510E2C28BA8}">
      <dgm:prSet/>
      <dgm:spPr/>
      <dgm:t>
        <a:bodyPr/>
        <a:lstStyle/>
        <a:p>
          <a:r>
            <a:rPr lang="pt-BR" dirty="0"/>
            <a:t>Supervisão das formações equipa vacinação á nível das áreas sanitárias;</a:t>
          </a:r>
          <a:endParaRPr lang="pt-PT" dirty="0"/>
        </a:p>
      </dgm:t>
    </dgm:pt>
    <dgm:pt modelId="{C62291BE-869A-464E-8505-B7AF1E451815}" type="parTrans" cxnId="{65B270D5-8A19-4C26-A482-218A1E2EB2BF}">
      <dgm:prSet/>
      <dgm:spPr/>
      <dgm:t>
        <a:bodyPr/>
        <a:lstStyle/>
        <a:p>
          <a:endParaRPr lang="pt-PT"/>
        </a:p>
      </dgm:t>
    </dgm:pt>
    <dgm:pt modelId="{413D6E72-91C8-4436-BCC2-C9C5CBB15FDD}" type="sibTrans" cxnId="{65B270D5-8A19-4C26-A482-218A1E2EB2BF}">
      <dgm:prSet/>
      <dgm:spPr/>
      <dgm:t>
        <a:bodyPr/>
        <a:lstStyle/>
        <a:p>
          <a:endParaRPr lang="pt-PT"/>
        </a:p>
      </dgm:t>
    </dgm:pt>
    <dgm:pt modelId="{BB682C87-2A88-43C8-9ADE-609A8C172E33}">
      <dgm:prSet/>
      <dgm:spPr/>
      <dgm:t>
        <a:bodyPr/>
        <a:lstStyle/>
        <a:p>
          <a:endParaRPr lang="pt-PT"/>
        </a:p>
      </dgm:t>
    </dgm:pt>
    <dgm:pt modelId="{348C5747-CC9A-4876-B069-143A0A065F9F}" type="parTrans" cxnId="{05F27EA7-623C-43D8-81E8-DD4147548D80}">
      <dgm:prSet/>
      <dgm:spPr/>
      <dgm:t>
        <a:bodyPr/>
        <a:lstStyle/>
        <a:p>
          <a:endParaRPr lang="pt-PT"/>
        </a:p>
      </dgm:t>
    </dgm:pt>
    <dgm:pt modelId="{2E4928C2-566C-4E01-9827-B2F2CDF0E944}" type="sibTrans" cxnId="{05F27EA7-623C-43D8-81E8-DD4147548D80}">
      <dgm:prSet/>
      <dgm:spPr/>
      <dgm:t>
        <a:bodyPr/>
        <a:lstStyle/>
        <a:p>
          <a:endParaRPr lang="pt-PT"/>
        </a:p>
      </dgm:t>
    </dgm:pt>
    <dgm:pt modelId="{E398F3CA-3C12-422F-8CBE-69589F47D1B4}">
      <dgm:prSet/>
      <dgm:spPr/>
      <dgm:t>
        <a:bodyPr/>
        <a:lstStyle/>
        <a:p>
          <a:endParaRPr lang="pt-PT"/>
        </a:p>
      </dgm:t>
    </dgm:pt>
    <dgm:pt modelId="{94EDC7BE-4963-45DC-9436-BBBE4B260CC6}" type="parTrans" cxnId="{62D14B5B-9FAF-4894-A9A9-96CAEC87FA1C}">
      <dgm:prSet/>
      <dgm:spPr/>
      <dgm:t>
        <a:bodyPr/>
        <a:lstStyle/>
        <a:p>
          <a:endParaRPr lang="pt-PT"/>
        </a:p>
      </dgm:t>
    </dgm:pt>
    <dgm:pt modelId="{6FBB617C-11C6-43CA-B150-981D37EE17F8}" type="sibTrans" cxnId="{62D14B5B-9FAF-4894-A9A9-96CAEC87FA1C}">
      <dgm:prSet/>
      <dgm:spPr/>
      <dgm:t>
        <a:bodyPr/>
        <a:lstStyle/>
        <a:p>
          <a:endParaRPr lang="pt-PT"/>
        </a:p>
      </dgm:t>
    </dgm:pt>
    <dgm:pt modelId="{6AA4C16E-66F4-400E-9485-86DB83A10CC2}">
      <dgm:prSet/>
      <dgm:spPr/>
      <dgm:t>
        <a:bodyPr/>
        <a:lstStyle/>
        <a:p>
          <a:endParaRPr lang="pt-PT"/>
        </a:p>
      </dgm:t>
    </dgm:pt>
    <dgm:pt modelId="{61BE5452-2663-4202-81DA-DAC6259636A5}" type="parTrans" cxnId="{E6FFBD4A-2040-44D0-9E65-DF4EB6A3AFBC}">
      <dgm:prSet/>
      <dgm:spPr/>
      <dgm:t>
        <a:bodyPr/>
        <a:lstStyle/>
        <a:p>
          <a:endParaRPr lang="pt-PT"/>
        </a:p>
      </dgm:t>
    </dgm:pt>
    <dgm:pt modelId="{5A423612-B653-4090-B15A-28D382168653}" type="sibTrans" cxnId="{E6FFBD4A-2040-44D0-9E65-DF4EB6A3AFBC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79429F52-E45D-4CE6-AE57-612D900533F6}" type="pres">
      <dgm:prSet presAssocID="{4C2FB1F6-CCFE-4D7E-ACF6-2C74EB341D5C}" presName="FiveNodes_1" presStyleLbl="node1" presStyleIdx="0" presStyleCnt="5">
        <dgm:presLayoutVars>
          <dgm:bulletEnabled val="1"/>
        </dgm:presLayoutVars>
      </dgm:prSet>
      <dgm:spPr/>
    </dgm:pt>
    <dgm:pt modelId="{84F7922B-2EED-4D7E-94AA-6FEDC2B12DF7}" type="pres">
      <dgm:prSet presAssocID="{4C2FB1F6-CCFE-4D7E-ACF6-2C74EB341D5C}" presName="FiveNodes_2" presStyleLbl="node1" presStyleIdx="1" presStyleCnt="5" custLinFactY="-22499" custLinFactNeighborX="-6493" custLinFactNeighborY="-100000">
        <dgm:presLayoutVars>
          <dgm:bulletEnabled val="1"/>
        </dgm:presLayoutVars>
      </dgm:prSet>
      <dgm:spPr/>
    </dgm:pt>
    <dgm:pt modelId="{C1A82AC0-B245-4649-8AF0-324B05F1E52B}" type="pres">
      <dgm:prSet presAssocID="{4C2FB1F6-CCFE-4D7E-ACF6-2C74EB341D5C}" presName="FiveNodes_3" presStyleLbl="node1" presStyleIdx="2" presStyleCnt="5" custLinFactY="-7622" custLinFactNeighborX="-8286" custLinFactNeighborY="-100000">
        <dgm:presLayoutVars>
          <dgm:bulletEnabled val="1"/>
        </dgm:presLayoutVars>
      </dgm:prSet>
      <dgm:spPr/>
    </dgm:pt>
    <dgm:pt modelId="{BFA2E4EA-8444-4E3B-B7BE-0E7C6CA1860A}" type="pres">
      <dgm:prSet presAssocID="{4C2FB1F6-CCFE-4D7E-ACF6-2C74EB341D5C}" presName="FiveNodes_4" presStyleLbl="node1" presStyleIdx="3" presStyleCnt="5" custLinFactNeighborX="-6824" custLinFactNeighborY="-99012">
        <dgm:presLayoutVars>
          <dgm:bulletEnabled val="1"/>
        </dgm:presLayoutVars>
      </dgm:prSet>
      <dgm:spPr/>
    </dgm:pt>
    <dgm:pt modelId="{CD15F3DF-F4DE-4B39-8BB9-2CFCD6BE2B3E}" type="pres">
      <dgm:prSet presAssocID="{4C2FB1F6-CCFE-4D7E-ACF6-2C74EB341D5C}" presName="FiveNodes_5" presStyleLbl="node1" presStyleIdx="4" presStyleCnt="5" custLinFactNeighborX="-6458" custLinFactNeighborY="-93272">
        <dgm:presLayoutVars>
          <dgm:bulletEnabled val="1"/>
        </dgm:presLayoutVars>
      </dgm:prSet>
      <dgm:spPr/>
    </dgm:pt>
    <dgm:pt modelId="{7AEFDF02-01CE-481B-929B-29CBC3F3BAAF}" type="pres">
      <dgm:prSet presAssocID="{4C2FB1F6-CCFE-4D7E-ACF6-2C74EB341D5C}" presName="FiveConn_1-2" presStyleLbl="fgAccFollowNode1" presStyleIdx="0" presStyleCnt="4">
        <dgm:presLayoutVars>
          <dgm:bulletEnabled val="1"/>
        </dgm:presLayoutVars>
      </dgm:prSet>
      <dgm:spPr/>
    </dgm:pt>
    <dgm:pt modelId="{A050B7CF-932B-4402-BAE5-045D8B134A02}" type="pres">
      <dgm:prSet presAssocID="{4C2FB1F6-CCFE-4D7E-ACF6-2C74EB341D5C}" presName="FiveConn_2-3" presStyleLbl="fgAccFollowNode1" presStyleIdx="1" presStyleCnt="4">
        <dgm:presLayoutVars>
          <dgm:bulletEnabled val="1"/>
        </dgm:presLayoutVars>
      </dgm:prSet>
      <dgm:spPr/>
    </dgm:pt>
    <dgm:pt modelId="{EADFEF79-FD83-4686-BBCB-D1DB468B0AC8}" type="pres">
      <dgm:prSet presAssocID="{4C2FB1F6-CCFE-4D7E-ACF6-2C74EB341D5C}" presName="FiveConn_3-4" presStyleLbl="fgAccFollowNode1" presStyleIdx="2" presStyleCnt="4">
        <dgm:presLayoutVars>
          <dgm:bulletEnabled val="1"/>
        </dgm:presLayoutVars>
      </dgm:prSet>
      <dgm:spPr/>
    </dgm:pt>
    <dgm:pt modelId="{8E3EBD01-040B-498E-9C89-3D44538271B1}" type="pres">
      <dgm:prSet presAssocID="{4C2FB1F6-CCFE-4D7E-ACF6-2C74EB341D5C}" presName="FiveConn_4-5" presStyleLbl="fgAccFollowNode1" presStyleIdx="3" presStyleCnt="4">
        <dgm:presLayoutVars>
          <dgm:bulletEnabled val="1"/>
        </dgm:presLayoutVars>
      </dgm:prSet>
      <dgm:spPr/>
    </dgm:pt>
    <dgm:pt modelId="{5DF9FFFF-DD17-4811-AAE2-3A37B7109B31}" type="pres">
      <dgm:prSet presAssocID="{4C2FB1F6-CCFE-4D7E-ACF6-2C74EB341D5C}" presName="FiveNodes_1_text" presStyleLbl="node1" presStyleIdx="4" presStyleCnt="5">
        <dgm:presLayoutVars>
          <dgm:bulletEnabled val="1"/>
        </dgm:presLayoutVars>
      </dgm:prSet>
      <dgm:spPr/>
    </dgm:pt>
    <dgm:pt modelId="{AC4CA67D-789C-4885-A3FA-D24EB94FA2CF}" type="pres">
      <dgm:prSet presAssocID="{4C2FB1F6-CCFE-4D7E-ACF6-2C74EB341D5C}" presName="FiveNodes_2_text" presStyleLbl="node1" presStyleIdx="4" presStyleCnt="5">
        <dgm:presLayoutVars>
          <dgm:bulletEnabled val="1"/>
        </dgm:presLayoutVars>
      </dgm:prSet>
      <dgm:spPr/>
    </dgm:pt>
    <dgm:pt modelId="{FE21C238-8AC8-42F8-AB1B-1098ED30558B}" type="pres">
      <dgm:prSet presAssocID="{4C2FB1F6-CCFE-4D7E-ACF6-2C74EB341D5C}" presName="FiveNodes_3_text" presStyleLbl="node1" presStyleIdx="4" presStyleCnt="5">
        <dgm:presLayoutVars>
          <dgm:bulletEnabled val="1"/>
        </dgm:presLayoutVars>
      </dgm:prSet>
      <dgm:spPr/>
    </dgm:pt>
    <dgm:pt modelId="{A7913DBF-7B17-46F6-9E75-DF2FB2D0B746}" type="pres">
      <dgm:prSet presAssocID="{4C2FB1F6-CCFE-4D7E-ACF6-2C74EB341D5C}" presName="FiveNodes_4_text" presStyleLbl="node1" presStyleIdx="4" presStyleCnt="5">
        <dgm:presLayoutVars>
          <dgm:bulletEnabled val="1"/>
        </dgm:presLayoutVars>
      </dgm:prSet>
      <dgm:spPr/>
    </dgm:pt>
    <dgm:pt modelId="{C9762C62-40ED-4649-8A87-D04DFE127711}" type="pres">
      <dgm:prSet presAssocID="{4C2FB1F6-CCFE-4D7E-ACF6-2C74EB341D5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20DD904-E0DD-4E55-AB2F-55AE2EFB48C8}" type="presOf" srcId="{60581E5D-8134-405C-87B8-0C0B211D7CE1}" destId="{A050B7CF-932B-4402-BAE5-045D8B134A02}" srcOrd="0" destOrd="0" presId="urn:microsoft.com/office/officeart/2005/8/layout/vProcess5"/>
    <dgm:cxn modelId="{D7EB3819-7DE9-44EC-AE46-A082649FF44C}" type="presOf" srcId="{45914F46-FE7C-4DF8-9C2A-096FE48F1E25}" destId="{7AEFDF02-01CE-481B-929B-29CBC3F3BAAF}" srcOrd="0" destOrd="0" presId="urn:microsoft.com/office/officeart/2005/8/layout/vProcess5"/>
    <dgm:cxn modelId="{AF286724-6516-4A70-9006-827721DF390B}" srcId="{4C2FB1F6-CCFE-4D7E-ACF6-2C74EB341D5C}" destId="{1D632CF1-23F5-4D47-8876-8C0D719EA846}" srcOrd="2" destOrd="0" parTransId="{16A5B905-CD5D-4142-8E47-49D46AE29A49}" sibTransId="{A6FD463A-E70E-4919-92C6-E1C275CF5816}"/>
    <dgm:cxn modelId="{D6BAD529-9840-474A-89D9-910E9F03E918}" type="presOf" srcId="{40C47230-BCBC-455B-BF14-B8261A9FF10D}" destId="{84F7922B-2EED-4D7E-94AA-6FEDC2B12DF7}" srcOrd="0" destOrd="0" presId="urn:microsoft.com/office/officeart/2005/8/layout/vProcess5"/>
    <dgm:cxn modelId="{1B5BF72D-79D3-4BC8-BA9E-0DC352D4BE8E}" type="presOf" srcId="{1D632CF1-23F5-4D47-8876-8C0D719EA846}" destId="{FE21C238-8AC8-42F8-AB1B-1098ED30558B}" srcOrd="1" destOrd="0" presId="urn:microsoft.com/office/officeart/2005/8/layout/vProcess5"/>
    <dgm:cxn modelId="{002F0F31-88C7-4E1D-8834-466B63E7687E}" type="presOf" srcId="{A6FD463A-E70E-4919-92C6-E1C275CF5816}" destId="{EADFEF79-FD83-4686-BBCB-D1DB468B0AC8}" srcOrd="0" destOrd="0" presId="urn:microsoft.com/office/officeart/2005/8/layout/vProcess5"/>
    <dgm:cxn modelId="{B874D53B-61E7-4C29-951C-158AAD393D9B}" type="presOf" srcId="{6F1F901B-6EE3-4548-9497-1510E2C28BA8}" destId="{C9762C62-40ED-4649-8A87-D04DFE127711}" srcOrd="1" destOrd="0" presId="urn:microsoft.com/office/officeart/2005/8/layout/vProcess5"/>
    <dgm:cxn modelId="{4703503F-CF17-4D9F-81B4-8C5498FC1EAB}" type="presOf" srcId="{45E34A98-0D8D-456E-BB8B-70B7CA5707B2}" destId="{5DF9FFFF-DD17-4811-AAE2-3A37B7109B31}" srcOrd="1" destOrd="0" presId="urn:microsoft.com/office/officeart/2005/8/layout/vProcess5"/>
    <dgm:cxn modelId="{62D14B5B-9FAF-4894-A9A9-96CAEC87FA1C}" srcId="{4C2FB1F6-CCFE-4D7E-ACF6-2C74EB341D5C}" destId="{E398F3CA-3C12-422F-8CBE-69589F47D1B4}" srcOrd="6" destOrd="0" parTransId="{94EDC7BE-4963-45DC-9436-BBBE4B260CC6}" sibTransId="{6FBB617C-11C6-43CA-B150-981D37EE17F8}"/>
    <dgm:cxn modelId="{E6FFBD4A-2040-44D0-9E65-DF4EB6A3AFBC}" srcId="{4C2FB1F6-CCFE-4D7E-ACF6-2C74EB341D5C}" destId="{6AA4C16E-66F4-400E-9485-86DB83A10CC2}" srcOrd="7" destOrd="0" parTransId="{61BE5452-2663-4202-81DA-DAC6259636A5}" sibTransId="{5A423612-B653-4090-B15A-28D382168653}"/>
    <dgm:cxn modelId="{CB749150-9152-48CE-8163-416D6FC4691F}" srcId="{4C2FB1F6-CCFE-4D7E-ACF6-2C74EB341D5C}" destId="{40C47230-BCBC-455B-BF14-B8261A9FF10D}" srcOrd="1" destOrd="0" parTransId="{FA2E1DF0-BA30-4AAA-8D8F-8C0E5AE55B33}" sibTransId="{60581E5D-8134-405C-87B8-0C0B211D7CE1}"/>
    <dgm:cxn modelId="{1293B076-8019-449C-9752-B56FCCE18A87}" type="presOf" srcId="{40C47230-BCBC-455B-BF14-B8261A9FF10D}" destId="{AC4CA67D-789C-4885-A3FA-D24EB94FA2CF}" srcOrd="1" destOrd="0" presId="urn:microsoft.com/office/officeart/2005/8/layout/vProcess5"/>
    <dgm:cxn modelId="{0859BE7F-EEDA-430D-B796-62175666C281}" type="presOf" srcId="{45E34A98-0D8D-456E-BB8B-70B7CA5707B2}" destId="{79429F52-E45D-4CE6-AE57-612D900533F6}" srcOrd="0" destOrd="0" presId="urn:microsoft.com/office/officeart/2005/8/layout/vProcess5"/>
    <dgm:cxn modelId="{1357F383-24B2-45EB-AD1F-22D43248013E}" type="presOf" srcId="{E9CC3A1F-EE0E-4DFA-A0EB-3F7F9CC77959}" destId="{8E3EBD01-040B-498E-9C89-3D44538271B1}" srcOrd="0" destOrd="0" presId="urn:microsoft.com/office/officeart/2005/8/layout/vProcess5"/>
    <dgm:cxn modelId="{94842292-421C-484C-9303-EB6EE7F55A22}" srcId="{4C2FB1F6-CCFE-4D7E-ACF6-2C74EB341D5C}" destId="{82F2270A-87F9-47A4-9137-164B8F4CF963}" srcOrd="3" destOrd="0" parTransId="{8D1F39BA-65F9-4560-A422-06A310ABDDC8}" sibTransId="{E9CC3A1F-EE0E-4DFA-A0EB-3F7F9CC77959}"/>
    <dgm:cxn modelId="{05F27EA7-623C-43D8-81E8-DD4147548D80}" srcId="{4C2FB1F6-CCFE-4D7E-ACF6-2C74EB341D5C}" destId="{BB682C87-2A88-43C8-9ADE-609A8C172E33}" srcOrd="5" destOrd="0" parTransId="{348C5747-CC9A-4876-B069-143A0A065F9F}" sibTransId="{2E4928C2-566C-4E01-9827-B2F2CDF0E944}"/>
    <dgm:cxn modelId="{16257DA9-5008-4F0A-9A53-EB98D9059ACB}" type="presOf" srcId="{82F2270A-87F9-47A4-9137-164B8F4CF963}" destId="{BFA2E4EA-8444-4E3B-B7BE-0E7C6CA1860A}" srcOrd="0" destOrd="0" presId="urn:microsoft.com/office/officeart/2005/8/layout/vProcess5"/>
    <dgm:cxn modelId="{9D4769AC-5DEB-4C5F-9657-8D116E349BB3}" type="presOf" srcId="{4C2FB1F6-CCFE-4D7E-ACF6-2C74EB341D5C}" destId="{C2B2D17C-DABC-4357-AF18-7A9C89288578}" srcOrd="0" destOrd="0" presId="urn:microsoft.com/office/officeart/2005/8/layout/vProcess5"/>
    <dgm:cxn modelId="{A01E4EB4-573F-4507-B8AF-C032AD556B93}" type="presOf" srcId="{1D632CF1-23F5-4D47-8876-8C0D719EA846}" destId="{C1A82AC0-B245-4649-8AF0-324B05F1E52B}" srcOrd="0" destOrd="0" presId="urn:microsoft.com/office/officeart/2005/8/layout/vProcess5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2D2A3ECA-8A87-4FF3-A523-E250EE7521DA}" type="presOf" srcId="{82F2270A-87F9-47A4-9137-164B8F4CF963}" destId="{A7913DBF-7B17-46F6-9E75-DF2FB2D0B746}" srcOrd="1" destOrd="0" presId="urn:microsoft.com/office/officeart/2005/8/layout/vProcess5"/>
    <dgm:cxn modelId="{65B270D5-8A19-4C26-A482-218A1E2EB2BF}" srcId="{4C2FB1F6-CCFE-4D7E-ACF6-2C74EB341D5C}" destId="{6F1F901B-6EE3-4548-9497-1510E2C28BA8}" srcOrd="4" destOrd="0" parTransId="{C62291BE-869A-464E-8505-B7AF1E451815}" sibTransId="{413D6E72-91C8-4436-BCC2-C9C5CBB15FDD}"/>
    <dgm:cxn modelId="{8E89E8EE-41FA-489B-833D-54C3543728DC}" type="presOf" srcId="{6F1F901B-6EE3-4548-9497-1510E2C28BA8}" destId="{CD15F3DF-F4DE-4B39-8BB9-2CFCD6BE2B3E}" srcOrd="0" destOrd="0" presId="urn:microsoft.com/office/officeart/2005/8/layout/vProcess5"/>
    <dgm:cxn modelId="{9AC9F064-D48F-40C9-BA94-77553DB36A87}" type="presParOf" srcId="{C2B2D17C-DABC-4357-AF18-7A9C89288578}" destId="{C2782152-4FA2-43D9-990C-F0625CDBBB85}" srcOrd="0" destOrd="0" presId="urn:microsoft.com/office/officeart/2005/8/layout/vProcess5"/>
    <dgm:cxn modelId="{471EC61C-2FE9-418A-8D3C-3C20CBA311EB}" type="presParOf" srcId="{C2B2D17C-DABC-4357-AF18-7A9C89288578}" destId="{79429F52-E45D-4CE6-AE57-612D900533F6}" srcOrd="1" destOrd="0" presId="urn:microsoft.com/office/officeart/2005/8/layout/vProcess5"/>
    <dgm:cxn modelId="{EFFFE58D-36A1-4283-99FF-F2C3227F7E86}" type="presParOf" srcId="{C2B2D17C-DABC-4357-AF18-7A9C89288578}" destId="{84F7922B-2EED-4D7E-94AA-6FEDC2B12DF7}" srcOrd="2" destOrd="0" presId="urn:microsoft.com/office/officeart/2005/8/layout/vProcess5"/>
    <dgm:cxn modelId="{9FBBD296-20D9-44F1-AE6C-4C07048D49F1}" type="presParOf" srcId="{C2B2D17C-DABC-4357-AF18-7A9C89288578}" destId="{C1A82AC0-B245-4649-8AF0-324B05F1E52B}" srcOrd="3" destOrd="0" presId="urn:microsoft.com/office/officeart/2005/8/layout/vProcess5"/>
    <dgm:cxn modelId="{EEC1FEB6-34D8-4165-9B90-F4E0958B0EEE}" type="presParOf" srcId="{C2B2D17C-DABC-4357-AF18-7A9C89288578}" destId="{BFA2E4EA-8444-4E3B-B7BE-0E7C6CA1860A}" srcOrd="4" destOrd="0" presId="urn:microsoft.com/office/officeart/2005/8/layout/vProcess5"/>
    <dgm:cxn modelId="{76B3491B-3657-4872-B4D2-512C0F625BA2}" type="presParOf" srcId="{C2B2D17C-DABC-4357-AF18-7A9C89288578}" destId="{CD15F3DF-F4DE-4B39-8BB9-2CFCD6BE2B3E}" srcOrd="5" destOrd="0" presId="urn:microsoft.com/office/officeart/2005/8/layout/vProcess5"/>
    <dgm:cxn modelId="{C701B58A-3ADE-4E81-96AE-A30B0D375144}" type="presParOf" srcId="{C2B2D17C-DABC-4357-AF18-7A9C89288578}" destId="{7AEFDF02-01CE-481B-929B-29CBC3F3BAAF}" srcOrd="6" destOrd="0" presId="urn:microsoft.com/office/officeart/2005/8/layout/vProcess5"/>
    <dgm:cxn modelId="{40B4CF70-D58E-412D-9A4E-4E0EF8DEE33F}" type="presParOf" srcId="{C2B2D17C-DABC-4357-AF18-7A9C89288578}" destId="{A050B7CF-932B-4402-BAE5-045D8B134A02}" srcOrd="7" destOrd="0" presId="urn:microsoft.com/office/officeart/2005/8/layout/vProcess5"/>
    <dgm:cxn modelId="{3F9BEC71-1291-4ECD-8093-FDFFD58F37C5}" type="presParOf" srcId="{C2B2D17C-DABC-4357-AF18-7A9C89288578}" destId="{EADFEF79-FD83-4686-BBCB-D1DB468B0AC8}" srcOrd="8" destOrd="0" presId="urn:microsoft.com/office/officeart/2005/8/layout/vProcess5"/>
    <dgm:cxn modelId="{C2958E6E-67FC-47C5-9156-08CE8E876ED8}" type="presParOf" srcId="{C2B2D17C-DABC-4357-AF18-7A9C89288578}" destId="{8E3EBD01-040B-498E-9C89-3D44538271B1}" srcOrd="9" destOrd="0" presId="urn:microsoft.com/office/officeart/2005/8/layout/vProcess5"/>
    <dgm:cxn modelId="{F0E7EDC8-188F-4007-A0EA-55E115ECFBE6}" type="presParOf" srcId="{C2B2D17C-DABC-4357-AF18-7A9C89288578}" destId="{5DF9FFFF-DD17-4811-AAE2-3A37B7109B31}" srcOrd="10" destOrd="0" presId="urn:microsoft.com/office/officeart/2005/8/layout/vProcess5"/>
    <dgm:cxn modelId="{6AF1B809-3BD1-4303-A407-AB7346E0C14B}" type="presParOf" srcId="{C2B2D17C-DABC-4357-AF18-7A9C89288578}" destId="{AC4CA67D-789C-4885-A3FA-D24EB94FA2CF}" srcOrd="11" destOrd="0" presId="urn:microsoft.com/office/officeart/2005/8/layout/vProcess5"/>
    <dgm:cxn modelId="{E560F111-8B13-46B7-ABD9-D895E487AC38}" type="presParOf" srcId="{C2B2D17C-DABC-4357-AF18-7A9C89288578}" destId="{FE21C238-8AC8-42F8-AB1B-1098ED30558B}" srcOrd="12" destOrd="0" presId="urn:microsoft.com/office/officeart/2005/8/layout/vProcess5"/>
    <dgm:cxn modelId="{AF3EAABC-90E9-466F-BAB4-D0DBAA0FD546}" type="presParOf" srcId="{C2B2D17C-DABC-4357-AF18-7A9C89288578}" destId="{A7913DBF-7B17-46F6-9E75-DF2FB2D0B746}" srcOrd="13" destOrd="0" presId="urn:microsoft.com/office/officeart/2005/8/layout/vProcess5"/>
    <dgm:cxn modelId="{75AB9DA9-3118-4DD2-A226-515F33522ED2}" type="presParOf" srcId="{C2B2D17C-DABC-4357-AF18-7A9C89288578}" destId="{C9762C62-40ED-4649-8A87-D04DFE127711}" srcOrd="14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EE85963-FC5E-4424-AAA1-53A2B80A3BDD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E62FD318-30E7-45AA-BA0F-3B57AF5AA6C5}">
      <dgm:prSet/>
      <dgm:spPr/>
      <dgm:t>
        <a:bodyPr/>
        <a:lstStyle/>
        <a:p>
          <a:r>
            <a:rPr lang="pt-BR"/>
            <a:t>Melhorar os preparativos e respostas á nível central particularmente os aspectos logísticos e financeiros;</a:t>
          </a:r>
          <a:endParaRPr lang="pt-PT"/>
        </a:p>
      </dgm:t>
    </dgm:pt>
    <dgm:pt modelId="{8811CFF4-359D-4FD7-87FD-55035D2603FE}" type="parTrans" cxnId="{6A8A71F9-E79F-45BF-8C74-89BC9D8E6EE0}">
      <dgm:prSet/>
      <dgm:spPr/>
      <dgm:t>
        <a:bodyPr/>
        <a:lstStyle/>
        <a:p>
          <a:endParaRPr lang="pt-PT"/>
        </a:p>
      </dgm:t>
    </dgm:pt>
    <dgm:pt modelId="{7BF50D3B-E2E5-4258-8A23-D6D7072BC02B}" type="sibTrans" cxnId="{6A8A71F9-E79F-45BF-8C74-89BC9D8E6EE0}">
      <dgm:prSet/>
      <dgm:spPr/>
      <dgm:t>
        <a:bodyPr/>
        <a:lstStyle/>
        <a:p>
          <a:endParaRPr lang="pt-PT"/>
        </a:p>
      </dgm:t>
    </dgm:pt>
    <dgm:pt modelId="{9EFA4885-1382-4205-B7F7-5DF1390EB5DE}">
      <dgm:prSet/>
      <dgm:spPr/>
      <dgm:t>
        <a:bodyPr/>
        <a:lstStyle/>
        <a:p>
          <a:r>
            <a:rPr lang="pt-BR"/>
            <a:t>Garantir coletes de salva vida para áreas sanitárias com travessia de rios;</a:t>
          </a:r>
          <a:endParaRPr lang="pt-PT"/>
        </a:p>
      </dgm:t>
    </dgm:pt>
    <dgm:pt modelId="{CE37C6B4-B254-4F57-A6B4-C544488755BF}" type="parTrans" cxnId="{A5C57C43-7235-4929-B410-B66BBF8166A1}">
      <dgm:prSet/>
      <dgm:spPr/>
      <dgm:t>
        <a:bodyPr/>
        <a:lstStyle/>
        <a:p>
          <a:endParaRPr lang="pt-PT"/>
        </a:p>
      </dgm:t>
    </dgm:pt>
    <dgm:pt modelId="{D265BF19-DCC3-4DC7-BEBC-85799A2FEE11}" type="sibTrans" cxnId="{A5C57C43-7235-4929-B410-B66BBF8166A1}">
      <dgm:prSet/>
      <dgm:spPr/>
      <dgm:t>
        <a:bodyPr/>
        <a:lstStyle/>
        <a:p>
          <a:endParaRPr lang="pt-PT"/>
        </a:p>
      </dgm:t>
    </dgm:pt>
    <dgm:pt modelId="{DBDF963C-FB60-40AD-8C01-FB95C1DC4C23}">
      <dgm:prSet/>
      <dgm:spPr/>
      <dgm:t>
        <a:bodyPr/>
        <a:lstStyle/>
        <a:p>
          <a:r>
            <a:rPr lang="pt-BR"/>
            <a:t>Garantir em médio prazo seguro de vida para os acidentes e mortes para vacinadores e supervisores;</a:t>
          </a:r>
          <a:endParaRPr lang="pt-PT"/>
        </a:p>
      </dgm:t>
    </dgm:pt>
    <dgm:pt modelId="{889124D7-E0AD-4E1B-9174-007D7D86FD85}" type="parTrans" cxnId="{ACDD541E-EDC9-4FC1-A849-8D984CF846A4}">
      <dgm:prSet/>
      <dgm:spPr/>
      <dgm:t>
        <a:bodyPr/>
        <a:lstStyle/>
        <a:p>
          <a:endParaRPr lang="pt-PT"/>
        </a:p>
      </dgm:t>
    </dgm:pt>
    <dgm:pt modelId="{FEDEC01A-D0B8-4A93-8619-3453E7F70A4E}" type="sibTrans" cxnId="{ACDD541E-EDC9-4FC1-A849-8D984CF846A4}">
      <dgm:prSet/>
      <dgm:spPr/>
      <dgm:t>
        <a:bodyPr/>
        <a:lstStyle/>
        <a:p>
          <a:endParaRPr lang="pt-PT"/>
        </a:p>
      </dgm:t>
    </dgm:pt>
    <dgm:pt modelId="{611F1046-05AC-4B45-AA0C-CBB8159FC6A3}">
      <dgm:prSet/>
      <dgm:spPr/>
      <dgm:t>
        <a:bodyPr/>
        <a:lstStyle/>
        <a:p>
          <a:r>
            <a:rPr lang="pt-BR"/>
            <a:t>Criar prêmios de motivação para as áreas sanitárias, regiões e supervisores destacados com certificados de méritos</a:t>
          </a:r>
          <a:endParaRPr lang="pt-PT"/>
        </a:p>
      </dgm:t>
    </dgm:pt>
    <dgm:pt modelId="{892272DD-25AC-4B8B-A2E1-1E0E9C913FA6}" type="parTrans" cxnId="{75C53DF1-8A66-4F62-BC3B-4330C60AC60F}">
      <dgm:prSet/>
      <dgm:spPr/>
      <dgm:t>
        <a:bodyPr/>
        <a:lstStyle/>
        <a:p>
          <a:endParaRPr lang="pt-PT"/>
        </a:p>
      </dgm:t>
    </dgm:pt>
    <dgm:pt modelId="{55EB4F83-84FA-49CB-9580-5DDA12FC45FE}" type="sibTrans" cxnId="{75C53DF1-8A66-4F62-BC3B-4330C60AC60F}">
      <dgm:prSet/>
      <dgm:spPr/>
      <dgm:t>
        <a:bodyPr/>
        <a:lstStyle/>
        <a:p>
          <a:endParaRPr lang="pt-PT"/>
        </a:p>
      </dgm:t>
    </dgm:pt>
    <dgm:pt modelId="{41A438D4-8913-4F6A-B6CE-FCE6A3C52D31}" type="pres">
      <dgm:prSet presAssocID="{4C2FB1F6-CCFE-4D7E-ACF6-2C74EB341D5C}" presName="Name0" presStyleCnt="0">
        <dgm:presLayoutVars>
          <dgm:dir/>
          <dgm:animLvl val="lvl"/>
          <dgm:resizeHandles val="exact"/>
        </dgm:presLayoutVars>
      </dgm:prSet>
      <dgm:spPr/>
    </dgm:pt>
    <dgm:pt modelId="{96D295CB-27C2-4833-9F92-49F442C7E7CC}" type="pres">
      <dgm:prSet presAssocID="{611F1046-05AC-4B45-AA0C-CBB8159FC6A3}" presName="boxAndChildren" presStyleCnt="0"/>
      <dgm:spPr/>
    </dgm:pt>
    <dgm:pt modelId="{1FE916E7-9F79-4092-B146-82E8C2817C33}" type="pres">
      <dgm:prSet presAssocID="{611F1046-05AC-4B45-AA0C-CBB8159FC6A3}" presName="parentTextBox" presStyleLbl="node1" presStyleIdx="0" presStyleCnt="5"/>
      <dgm:spPr/>
    </dgm:pt>
    <dgm:pt modelId="{5D473B0B-4D68-44F1-A1ED-B5AE4ABB203F}" type="pres">
      <dgm:prSet presAssocID="{FEDEC01A-D0B8-4A93-8619-3453E7F70A4E}" presName="sp" presStyleCnt="0"/>
      <dgm:spPr/>
    </dgm:pt>
    <dgm:pt modelId="{D1D734B5-39E5-4AF7-AE11-50FB53C591B8}" type="pres">
      <dgm:prSet presAssocID="{DBDF963C-FB60-40AD-8C01-FB95C1DC4C23}" presName="arrowAndChildren" presStyleCnt="0"/>
      <dgm:spPr/>
    </dgm:pt>
    <dgm:pt modelId="{A67551B0-E79C-4E79-B4AC-E4021DA9DC3E}" type="pres">
      <dgm:prSet presAssocID="{DBDF963C-FB60-40AD-8C01-FB95C1DC4C23}" presName="parentTextArrow" presStyleLbl="node1" presStyleIdx="1" presStyleCnt="5"/>
      <dgm:spPr/>
    </dgm:pt>
    <dgm:pt modelId="{D6BABD61-DF80-4078-A018-1C4F9F4D59CA}" type="pres">
      <dgm:prSet presAssocID="{D265BF19-DCC3-4DC7-BEBC-85799A2FEE11}" presName="sp" presStyleCnt="0"/>
      <dgm:spPr/>
    </dgm:pt>
    <dgm:pt modelId="{D09391B5-E894-4E43-9580-E2AFCAB026A6}" type="pres">
      <dgm:prSet presAssocID="{9EFA4885-1382-4205-B7F7-5DF1390EB5DE}" presName="arrowAndChildren" presStyleCnt="0"/>
      <dgm:spPr/>
    </dgm:pt>
    <dgm:pt modelId="{EF11EC1D-60EF-41CB-A7CC-D682DEE87DE3}" type="pres">
      <dgm:prSet presAssocID="{9EFA4885-1382-4205-B7F7-5DF1390EB5DE}" presName="parentTextArrow" presStyleLbl="node1" presStyleIdx="2" presStyleCnt="5"/>
      <dgm:spPr/>
    </dgm:pt>
    <dgm:pt modelId="{D8449B6B-11DF-428B-A275-D6A50C8163D6}" type="pres">
      <dgm:prSet presAssocID="{7BF50D3B-E2E5-4258-8A23-D6D7072BC02B}" presName="sp" presStyleCnt="0"/>
      <dgm:spPr/>
    </dgm:pt>
    <dgm:pt modelId="{FB376390-4E76-4240-A2D5-32EB2FDED773}" type="pres">
      <dgm:prSet presAssocID="{E62FD318-30E7-45AA-BA0F-3B57AF5AA6C5}" presName="arrowAndChildren" presStyleCnt="0"/>
      <dgm:spPr/>
    </dgm:pt>
    <dgm:pt modelId="{C5F8E992-6B04-43E8-9535-E95F4C5B0F27}" type="pres">
      <dgm:prSet presAssocID="{E62FD318-30E7-45AA-BA0F-3B57AF5AA6C5}" presName="parentTextArrow" presStyleLbl="node1" presStyleIdx="3" presStyleCnt="5"/>
      <dgm:spPr/>
    </dgm:pt>
    <dgm:pt modelId="{AE1AE0A3-118A-4C0F-A4FC-D649BAE4C9D6}" type="pres">
      <dgm:prSet presAssocID="{45914F46-FE7C-4DF8-9C2A-096FE48F1E25}" presName="sp" presStyleCnt="0"/>
      <dgm:spPr/>
    </dgm:pt>
    <dgm:pt modelId="{36660783-28D5-4357-B7A8-42F2F1133805}" type="pres">
      <dgm:prSet presAssocID="{45E34A98-0D8D-456E-BB8B-70B7CA5707B2}" presName="arrowAndChildren" presStyleCnt="0"/>
      <dgm:spPr/>
    </dgm:pt>
    <dgm:pt modelId="{C5A71650-3FBA-4035-9D3D-CE46860D4733}" type="pres">
      <dgm:prSet presAssocID="{45E34A98-0D8D-456E-BB8B-70B7CA5707B2}" presName="parentTextArrow" presStyleLbl="node1" presStyleIdx="4" presStyleCnt="5"/>
      <dgm:spPr/>
    </dgm:pt>
  </dgm:ptLst>
  <dgm:cxnLst>
    <dgm:cxn modelId="{D43F480F-DEB8-46F7-811B-9129B6078B0C}" type="presOf" srcId="{9EFA4885-1382-4205-B7F7-5DF1390EB5DE}" destId="{EF11EC1D-60EF-41CB-A7CC-D682DEE87DE3}" srcOrd="0" destOrd="0" presId="urn:microsoft.com/office/officeart/2005/8/layout/process4"/>
    <dgm:cxn modelId="{ACDD541E-EDC9-4FC1-A849-8D984CF846A4}" srcId="{4C2FB1F6-CCFE-4D7E-ACF6-2C74EB341D5C}" destId="{DBDF963C-FB60-40AD-8C01-FB95C1DC4C23}" srcOrd="3" destOrd="0" parTransId="{889124D7-E0AD-4E1B-9174-007D7D86FD85}" sibTransId="{FEDEC01A-D0B8-4A93-8619-3453E7F70A4E}"/>
    <dgm:cxn modelId="{EFB89B34-E4D0-47E6-B002-4CE0D8B663A2}" type="presOf" srcId="{E62FD318-30E7-45AA-BA0F-3B57AF5AA6C5}" destId="{C5F8E992-6B04-43E8-9535-E95F4C5B0F27}" srcOrd="0" destOrd="0" presId="urn:microsoft.com/office/officeart/2005/8/layout/process4"/>
    <dgm:cxn modelId="{A5C57C43-7235-4929-B410-B66BBF8166A1}" srcId="{4C2FB1F6-CCFE-4D7E-ACF6-2C74EB341D5C}" destId="{9EFA4885-1382-4205-B7F7-5DF1390EB5DE}" srcOrd="2" destOrd="0" parTransId="{CE37C6B4-B254-4F57-A6B4-C544488755BF}" sibTransId="{D265BF19-DCC3-4DC7-BEBC-85799A2FEE11}"/>
    <dgm:cxn modelId="{61E1D449-6BD5-47D0-94EE-C89551CE8CBA}" type="presOf" srcId="{45E34A98-0D8D-456E-BB8B-70B7CA5707B2}" destId="{C5A71650-3FBA-4035-9D3D-CE46860D4733}" srcOrd="0" destOrd="0" presId="urn:microsoft.com/office/officeart/2005/8/layout/process4"/>
    <dgm:cxn modelId="{144C716E-05EF-4AEA-A3DB-EEBC494BBDD7}" type="presOf" srcId="{DBDF963C-FB60-40AD-8C01-FB95C1DC4C23}" destId="{A67551B0-E79C-4E79-B4AC-E4021DA9DC3E}" srcOrd="0" destOrd="0" presId="urn:microsoft.com/office/officeart/2005/8/layout/process4"/>
    <dgm:cxn modelId="{605A6078-B760-49DD-AB6D-5E324EFAC9B0}" type="presOf" srcId="{4C2FB1F6-CCFE-4D7E-ACF6-2C74EB341D5C}" destId="{41A438D4-8913-4F6A-B6CE-FCE6A3C52D31}" srcOrd="0" destOrd="0" presId="urn:microsoft.com/office/officeart/2005/8/layout/process4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31CEBDDB-25E6-46A5-9B4D-895A13BE15A6}" type="presOf" srcId="{611F1046-05AC-4B45-AA0C-CBB8159FC6A3}" destId="{1FE916E7-9F79-4092-B146-82E8C2817C33}" srcOrd="0" destOrd="0" presId="urn:microsoft.com/office/officeart/2005/8/layout/process4"/>
    <dgm:cxn modelId="{75C53DF1-8A66-4F62-BC3B-4330C60AC60F}" srcId="{4C2FB1F6-CCFE-4D7E-ACF6-2C74EB341D5C}" destId="{611F1046-05AC-4B45-AA0C-CBB8159FC6A3}" srcOrd="4" destOrd="0" parTransId="{892272DD-25AC-4B8B-A2E1-1E0E9C913FA6}" sibTransId="{55EB4F83-84FA-49CB-9580-5DDA12FC45FE}"/>
    <dgm:cxn modelId="{6A8A71F9-E79F-45BF-8C74-89BC9D8E6EE0}" srcId="{4C2FB1F6-CCFE-4D7E-ACF6-2C74EB341D5C}" destId="{E62FD318-30E7-45AA-BA0F-3B57AF5AA6C5}" srcOrd="1" destOrd="0" parTransId="{8811CFF4-359D-4FD7-87FD-55035D2603FE}" sibTransId="{7BF50D3B-E2E5-4258-8A23-D6D7072BC02B}"/>
    <dgm:cxn modelId="{5DF43A0D-BF54-42E9-8B90-26E4B86229B0}" type="presParOf" srcId="{41A438D4-8913-4F6A-B6CE-FCE6A3C52D31}" destId="{96D295CB-27C2-4833-9F92-49F442C7E7CC}" srcOrd="0" destOrd="0" presId="urn:microsoft.com/office/officeart/2005/8/layout/process4"/>
    <dgm:cxn modelId="{CD27D11B-E98E-4F5A-883A-09CE4D708FBC}" type="presParOf" srcId="{96D295CB-27C2-4833-9F92-49F442C7E7CC}" destId="{1FE916E7-9F79-4092-B146-82E8C2817C33}" srcOrd="0" destOrd="0" presId="urn:microsoft.com/office/officeart/2005/8/layout/process4"/>
    <dgm:cxn modelId="{F8B45838-4459-4389-AD97-75E1A8BE8084}" type="presParOf" srcId="{41A438D4-8913-4F6A-B6CE-FCE6A3C52D31}" destId="{5D473B0B-4D68-44F1-A1ED-B5AE4ABB203F}" srcOrd="1" destOrd="0" presId="urn:microsoft.com/office/officeart/2005/8/layout/process4"/>
    <dgm:cxn modelId="{F87E6017-219B-4869-B9E2-7AB4FC69484D}" type="presParOf" srcId="{41A438D4-8913-4F6A-B6CE-FCE6A3C52D31}" destId="{D1D734B5-39E5-4AF7-AE11-50FB53C591B8}" srcOrd="2" destOrd="0" presId="urn:microsoft.com/office/officeart/2005/8/layout/process4"/>
    <dgm:cxn modelId="{F3F33E47-3DAF-4A0D-8532-9603A5D8121C}" type="presParOf" srcId="{D1D734B5-39E5-4AF7-AE11-50FB53C591B8}" destId="{A67551B0-E79C-4E79-B4AC-E4021DA9DC3E}" srcOrd="0" destOrd="0" presId="urn:microsoft.com/office/officeart/2005/8/layout/process4"/>
    <dgm:cxn modelId="{D483A7FE-BF45-41CD-90A8-91BCE6D99197}" type="presParOf" srcId="{41A438D4-8913-4F6A-B6CE-FCE6A3C52D31}" destId="{D6BABD61-DF80-4078-A018-1C4F9F4D59CA}" srcOrd="3" destOrd="0" presId="urn:microsoft.com/office/officeart/2005/8/layout/process4"/>
    <dgm:cxn modelId="{F1648B71-61BF-4825-AFC8-351FF10939F9}" type="presParOf" srcId="{41A438D4-8913-4F6A-B6CE-FCE6A3C52D31}" destId="{D09391B5-E894-4E43-9580-E2AFCAB026A6}" srcOrd="4" destOrd="0" presId="urn:microsoft.com/office/officeart/2005/8/layout/process4"/>
    <dgm:cxn modelId="{0787E74C-8863-4B8E-8818-9503D132D918}" type="presParOf" srcId="{D09391B5-E894-4E43-9580-E2AFCAB026A6}" destId="{EF11EC1D-60EF-41CB-A7CC-D682DEE87DE3}" srcOrd="0" destOrd="0" presId="urn:microsoft.com/office/officeart/2005/8/layout/process4"/>
    <dgm:cxn modelId="{880779DC-C816-47D1-BC02-73D3EE5556CB}" type="presParOf" srcId="{41A438D4-8913-4F6A-B6CE-FCE6A3C52D31}" destId="{D8449B6B-11DF-428B-A275-D6A50C8163D6}" srcOrd="5" destOrd="0" presId="urn:microsoft.com/office/officeart/2005/8/layout/process4"/>
    <dgm:cxn modelId="{991A676C-A502-41A2-BF80-E6EB9CC8FAEE}" type="presParOf" srcId="{41A438D4-8913-4F6A-B6CE-FCE6A3C52D31}" destId="{FB376390-4E76-4240-A2D5-32EB2FDED773}" srcOrd="6" destOrd="0" presId="urn:microsoft.com/office/officeart/2005/8/layout/process4"/>
    <dgm:cxn modelId="{A9F8C1C8-7F5E-4B3F-B866-8B1BF7C2411A}" type="presParOf" srcId="{FB376390-4E76-4240-A2D5-32EB2FDED773}" destId="{C5F8E992-6B04-43E8-9535-E95F4C5B0F27}" srcOrd="0" destOrd="0" presId="urn:microsoft.com/office/officeart/2005/8/layout/process4"/>
    <dgm:cxn modelId="{A9E728B2-9431-482E-BBA3-A0D9BAFE1925}" type="presParOf" srcId="{41A438D4-8913-4F6A-B6CE-FCE6A3C52D31}" destId="{AE1AE0A3-118A-4C0F-A4FC-D649BAE4C9D6}" srcOrd="7" destOrd="0" presId="urn:microsoft.com/office/officeart/2005/8/layout/process4"/>
    <dgm:cxn modelId="{A3D6EF8D-05A6-43DE-86CB-1E70AB50E2E8}" type="presParOf" srcId="{41A438D4-8913-4F6A-B6CE-FCE6A3C52D31}" destId="{36660783-28D5-4357-B7A8-42F2F1133805}" srcOrd="8" destOrd="0" presId="urn:microsoft.com/office/officeart/2005/8/layout/process4"/>
    <dgm:cxn modelId="{9AD0715E-542F-4244-857A-A2281FDAF998}" type="presParOf" srcId="{36660783-28D5-4357-B7A8-42F2F1133805}" destId="{C5A71650-3FBA-4035-9D3D-CE46860D4733}" srcOrd="0" destOrd="0" presId="urn:microsoft.com/office/officeart/2005/8/layout/process4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08036F0-9E19-49D4-A543-8ED9BFFF4D41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pt-PT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pt-PT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4AE90C1D-CCD5-4EFA-9A47-A149FB725959}">
      <dgm:prSet/>
      <dgm:spPr/>
      <dgm:t>
        <a:bodyPr/>
        <a:lstStyle/>
        <a:p>
          <a:r>
            <a:rPr lang="pt-BR" dirty="0"/>
            <a:t>Melhorar os preparativos e respostas á nível central particularmente os aspectos logísticos e financeiros;</a:t>
          </a:r>
          <a:endParaRPr lang="pt-PT" dirty="0"/>
        </a:p>
      </dgm:t>
    </dgm:pt>
    <dgm:pt modelId="{85AC2F7E-9AF5-4063-9165-64CA27AFF784}" type="parTrans" cxnId="{F33E3801-DD14-468B-B24E-C4140CFF5F2C}">
      <dgm:prSet/>
      <dgm:spPr/>
      <dgm:t>
        <a:bodyPr/>
        <a:lstStyle/>
        <a:p>
          <a:endParaRPr lang="pt-PT"/>
        </a:p>
      </dgm:t>
    </dgm:pt>
    <dgm:pt modelId="{4CA358A9-D959-48AC-B08C-281387E712D7}" type="sibTrans" cxnId="{F33E3801-DD14-468B-B24E-C4140CFF5F2C}">
      <dgm:prSet/>
      <dgm:spPr/>
      <dgm:t>
        <a:bodyPr/>
        <a:lstStyle/>
        <a:p>
          <a:endParaRPr lang="pt-PT"/>
        </a:p>
      </dgm:t>
    </dgm:pt>
    <dgm:pt modelId="{B4B26836-5B95-4C22-9A0B-B3D87B37C677}">
      <dgm:prSet/>
      <dgm:spPr/>
      <dgm:t>
        <a:bodyPr/>
        <a:lstStyle/>
        <a:p>
          <a:r>
            <a:rPr lang="pt-BR"/>
            <a:t>Garantir coletes de salva vida para áreas sanitárias com travessia de rios;</a:t>
          </a:r>
          <a:endParaRPr lang="pt-PT"/>
        </a:p>
      </dgm:t>
    </dgm:pt>
    <dgm:pt modelId="{C62E4DC0-BD99-42C2-B2BF-AFF410102AB8}" type="parTrans" cxnId="{3BCA6E96-AC9B-41C6-A2F1-08375266FFFF}">
      <dgm:prSet/>
      <dgm:spPr/>
      <dgm:t>
        <a:bodyPr/>
        <a:lstStyle/>
        <a:p>
          <a:endParaRPr lang="pt-PT"/>
        </a:p>
      </dgm:t>
    </dgm:pt>
    <dgm:pt modelId="{D0306359-A9AF-4DF2-92CD-D2766E9D8F4A}" type="sibTrans" cxnId="{3BCA6E96-AC9B-41C6-A2F1-08375266FFFF}">
      <dgm:prSet/>
      <dgm:spPr/>
      <dgm:t>
        <a:bodyPr/>
        <a:lstStyle/>
        <a:p>
          <a:endParaRPr lang="pt-PT"/>
        </a:p>
      </dgm:t>
    </dgm:pt>
    <dgm:pt modelId="{B5824C16-E39B-44F7-802D-E5F3074AA41E}">
      <dgm:prSet/>
      <dgm:spPr/>
      <dgm:t>
        <a:bodyPr/>
        <a:lstStyle/>
        <a:p>
          <a:r>
            <a:rPr lang="pt-BR"/>
            <a:t>Garantir em médio prazo seguro de vida para os acidentes e mortes para vacinadores e supervisores;</a:t>
          </a:r>
          <a:endParaRPr lang="pt-PT"/>
        </a:p>
      </dgm:t>
    </dgm:pt>
    <dgm:pt modelId="{EA2129A8-8A20-4D7B-B4BB-12A89C5117C3}" type="parTrans" cxnId="{815696B4-E02F-4CB7-BF49-15465CC252BC}">
      <dgm:prSet/>
      <dgm:spPr/>
      <dgm:t>
        <a:bodyPr/>
        <a:lstStyle/>
        <a:p>
          <a:endParaRPr lang="pt-PT"/>
        </a:p>
      </dgm:t>
    </dgm:pt>
    <dgm:pt modelId="{D30B2589-7854-4EE9-BF14-C5A3BC1578CD}" type="sibTrans" cxnId="{815696B4-E02F-4CB7-BF49-15465CC252BC}">
      <dgm:prSet/>
      <dgm:spPr/>
      <dgm:t>
        <a:bodyPr/>
        <a:lstStyle/>
        <a:p>
          <a:endParaRPr lang="pt-PT"/>
        </a:p>
      </dgm:t>
    </dgm:pt>
    <dgm:pt modelId="{393A3F10-74A6-451F-B640-D95E66E61276}">
      <dgm:prSet/>
      <dgm:spPr/>
      <dgm:t>
        <a:bodyPr/>
        <a:lstStyle/>
        <a:p>
          <a:r>
            <a:rPr lang="pt-BR"/>
            <a:t>Criar prêmios de motivação para as áreas sanitárias, regiões e supervisores destacados com certificados de méritos.</a:t>
          </a:r>
          <a:endParaRPr lang="pt-PT"/>
        </a:p>
      </dgm:t>
    </dgm:pt>
    <dgm:pt modelId="{DCE8DC37-9883-46A7-9DEB-4A3EB96B1B18}" type="parTrans" cxnId="{37F0D717-D3AC-4A85-A810-64E5BD5B42CA}">
      <dgm:prSet/>
      <dgm:spPr/>
      <dgm:t>
        <a:bodyPr/>
        <a:lstStyle/>
        <a:p>
          <a:endParaRPr lang="pt-PT"/>
        </a:p>
      </dgm:t>
    </dgm:pt>
    <dgm:pt modelId="{BDB4BAD4-529F-4BA6-B1B4-CB8EDD55E08D}" type="sibTrans" cxnId="{37F0D717-D3AC-4A85-A810-64E5BD5B42CA}">
      <dgm:prSet/>
      <dgm:spPr/>
      <dgm:t>
        <a:bodyPr/>
        <a:lstStyle/>
        <a:p>
          <a:endParaRPr lang="pt-PT"/>
        </a:p>
      </dgm:t>
    </dgm:pt>
    <dgm:pt modelId="{77CE8CD3-1CB5-4456-9842-197519548E64}">
      <dgm:prSet/>
      <dgm:spPr/>
      <dgm:t>
        <a:bodyPr/>
        <a:lstStyle/>
        <a:p>
          <a:endParaRPr lang="pt-PT"/>
        </a:p>
      </dgm:t>
    </dgm:pt>
    <dgm:pt modelId="{130B0D8E-10EB-46FF-AEC5-F3C70AEFE7F0}" type="parTrans" cxnId="{21A8804B-C6C5-480B-8674-13BDABA6E84F}">
      <dgm:prSet/>
      <dgm:spPr/>
      <dgm:t>
        <a:bodyPr/>
        <a:lstStyle/>
        <a:p>
          <a:endParaRPr lang="pt-PT"/>
        </a:p>
      </dgm:t>
    </dgm:pt>
    <dgm:pt modelId="{28123AE8-531E-4429-9EB0-C7033BAD823B}" type="sibTrans" cxnId="{21A8804B-C6C5-480B-8674-13BDABA6E84F}">
      <dgm:prSet/>
      <dgm:spPr/>
      <dgm:t>
        <a:bodyPr/>
        <a:lstStyle/>
        <a:p>
          <a:endParaRPr lang="pt-PT"/>
        </a:p>
      </dgm:t>
    </dgm:pt>
    <dgm:pt modelId="{B1211802-C0DB-4BE3-A784-F7C13C954FE4}">
      <dgm:prSet/>
      <dgm:spPr/>
      <dgm:t>
        <a:bodyPr/>
        <a:lstStyle/>
        <a:p>
          <a:endParaRPr lang="pt-PT"/>
        </a:p>
      </dgm:t>
    </dgm:pt>
    <dgm:pt modelId="{58910BF6-8DDD-4B42-90EF-2230B978240B}" type="parTrans" cxnId="{0D2F40E8-9C2D-4CC9-90A3-113ACBAE9B4F}">
      <dgm:prSet/>
      <dgm:spPr/>
      <dgm:t>
        <a:bodyPr/>
        <a:lstStyle/>
        <a:p>
          <a:endParaRPr lang="pt-PT"/>
        </a:p>
      </dgm:t>
    </dgm:pt>
    <dgm:pt modelId="{F71AD7FA-8F21-4B88-850E-32117ED463CE}" type="sibTrans" cxnId="{0D2F40E8-9C2D-4CC9-90A3-113ACBAE9B4F}">
      <dgm:prSet/>
      <dgm:spPr/>
      <dgm:t>
        <a:bodyPr/>
        <a:lstStyle/>
        <a:p>
          <a:endParaRPr lang="pt-PT"/>
        </a:p>
      </dgm:t>
    </dgm:pt>
    <dgm:pt modelId="{52A69D59-D789-43B5-86E1-57BC09E8D5B5}">
      <dgm:prSet/>
      <dgm:spPr/>
      <dgm:t>
        <a:bodyPr/>
        <a:lstStyle/>
        <a:p>
          <a:endParaRPr lang="pt-PT"/>
        </a:p>
      </dgm:t>
    </dgm:pt>
    <dgm:pt modelId="{75BC71C1-ECD5-49D6-A05A-333E3E2404A5}" type="parTrans" cxnId="{B474A451-6EDC-4AAC-804B-1880DBAB3098}">
      <dgm:prSet/>
      <dgm:spPr/>
      <dgm:t>
        <a:bodyPr/>
        <a:lstStyle/>
        <a:p>
          <a:endParaRPr lang="pt-PT"/>
        </a:p>
      </dgm:t>
    </dgm:pt>
    <dgm:pt modelId="{F9443D50-4A6F-44AE-A40E-9D9E710ECE2C}" type="sibTrans" cxnId="{B474A451-6EDC-4AAC-804B-1880DBAB3098}">
      <dgm:prSet/>
      <dgm:spPr/>
      <dgm:t>
        <a:bodyPr/>
        <a:lstStyle/>
        <a:p>
          <a:endParaRPr lang="pt-PT"/>
        </a:p>
      </dgm:t>
    </dgm:pt>
    <dgm:pt modelId="{AD91EBE4-4533-444D-A386-AFBF6CAAACF5}">
      <dgm:prSet/>
      <dgm:spPr/>
      <dgm:t>
        <a:bodyPr/>
        <a:lstStyle/>
        <a:p>
          <a:endParaRPr lang="pt-PT"/>
        </a:p>
      </dgm:t>
    </dgm:pt>
    <dgm:pt modelId="{6D43FAD7-3665-4606-9306-AE5066FC0644}" type="parTrans" cxnId="{2130F917-31E3-427C-B8FB-83501A1270BB}">
      <dgm:prSet/>
      <dgm:spPr/>
      <dgm:t>
        <a:bodyPr/>
        <a:lstStyle/>
        <a:p>
          <a:endParaRPr lang="pt-PT"/>
        </a:p>
      </dgm:t>
    </dgm:pt>
    <dgm:pt modelId="{DA3D87C9-5E72-4833-A18F-FAD131FC4588}" type="sibTrans" cxnId="{2130F917-31E3-427C-B8FB-83501A1270BB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D9DCABB1-EB10-4BD7-B2FF-7F3D07251320}" type="pres">
      <dgm:prSet presAssocID="{4C2FB1F6-CCFE-4D7E-ACF6-2C74EB341D5C}" presName="FiveNodes_1" presStyleLbl="node1" presStyleIdx="0" presStyleCnt="5">
        <dgm:presLayoutVars>
          <dgm:bulletEnabled val="1"/>
        </dgm:presLayoutVars>
      </dgm:prSet>
      <dgm:spPr/>
    </dgm:pt>
    <dgm:pt modelId="{D4E4A707-16A3-4B19-8FE4-C98DB3814FFE}" type="pres">
      <dgm:prSet presAssocID="{4C2FB1F6-CCFE-4D7E-ACF6-2C74EB341D5C}" presName="FiveNodes_2" presStyleLbl="node1" presStyleIdx="1" presStyleCnt="5" custLinFactY="-20615" custLinFactNeighborX="-7597" custLinFactNeighborY="-100000">
        <dgm:presLayoutVars>
          <dgm:bulletEnabled val="1"/>
        </dgm:presLayoutVars>
      </dgm:prSet>
      <dgm:spPr/>
    </dgm:pt>
    <dgm:pt modelId="{F08E856A-27EB-48CD-AC65-CA8CD5BF49C9}" type="pres">
      <dgm:prSet presAssocID="{4C2FB1F6-CCFE-4D7E-ACF6-2C74EB341D5C}" presName="FiveNodes_3" presStyleLbl="node1" presStyleIdx="2" presStyleCnt="5" custLinFactY="-11951" custLinFactNeighborX="-8309" custLinFactNeighborY="-100000">
        <dgm:presLayoutVars>
          <dgm:bulletEnabled val="1"/>
        </dgm:presLayoutVars>
      </dgm:prSet>
      <dgm:spPr/>
    </dgm:pt>
    <dgm:pt modelId="{3F57094F-7936-4FA6-9BC0-E7E53E216287}" type="pres">
      <dgm:prSet presAssocID="{4C2FB1F6-CCFE-4D7E-ACF6-2C74EB341D5C}" presName="FiveNodes_4" presStyleLbl="node1" presStyleIdx="3" presStyleCnt="5" custLinFactY="-6804" custLinFactNeighborX="-7122" custLinFactNeighborY="-100000">
        <dgm:presLayoutVars>
          <dgm:bulletEnabled val="1"/>
        </dgm:presLayoutVars>
      </dgm:prSet>
      <dgm:spPr/>
    </dgm:pt>
    <dgm:pt modelId="{AE5A13B1-3258-4B32-B067-7F6B4D78379F}" type="pres">
      <dgm:prSet presAssocID="{4C2FB1F6-CCFE-4D7E-ACF6-2C74EB341D5C}" presName="FiveNodes_5" presStyleLbl="node1" presStyleIdx="4" presStyleCnt="5" custLinFactNeighborX="-5104" custLinFactNeighborY="-99083">
        <dgm:presLayoutVars>
          <dgm:bulletEnabled val="1"/>
        </dgm:presLayoutVars>
      </dgm:prSet>
      <dgm:spPr/>
    </dgm:pt>
    <dgm:pt modelId="{F6F943D7-178D-4509-800A-F248B4EAD87D}" type="pres">
      <dgm:prSet presAssocID="{4C2FB1F6-CCFE-4D7E-ACF6-2C74EB341D5C}" presName="FiveConn_1-2" presStyleLbl="fgAccFollowNode1" presStyleIdx="0" presStyleCnt="4">
        <dgm:presLayoutVars>
          <dgm:bulletEnabled val="1"/>
        </dgm:presLayoutVars>
      </dgm:prSet>
      <dgm:spPr/>
    </dgm:pt>
    <dgm:pt modelId="{B46B1AEA-DFF5-4DE3-9A48-2FD3B07BA5B3}" type="pres">
      <dgm:prSet presAssocID="{4C2FB1F6-CCFE-4D7E-ACF6-2C74EB341D5C}" presName="FiveConn_2-3" presStyleLbl="fgAccFollowNode1" presStyleIdx="1" presStyleCnt="4">
        <dgm:presLayoutVars>
          <dgm:bulletEnabled val="1"/>
        </dgm:presLayoutVars>
      </dgm:prSet>
      <dgm:spPr/>
    </dgm:pt>
    <dgm:pt modelId="{99F11016-B134-4C5F-AE42-C56C24C90C2E}" type="pres">
      <dgm:prSet presAssocID="{4C2FB1F6-CCFE-4D7E-ACF6-2C74EB341D5C}" presName="FiveConn_3-4" presStyleLbl="fgAccFollowNode1" presStyleIdx="2" presStyleCnt="4">
        <dgm:presLayoutVars>
          <dgm:bulletEnabled val="1"/>
        </dgm:presLayoutVars>
      </dgm:prSet>
      <dgm:spPr/>
    </dgm:pt>
    <dgm:pt modelId="{D5B16499-C6AF-4F25-9E79-B3B96A48C589}" type="pres">
      <dgm:prSet presAssocID="{4C2FB1F6-CCFE-4D7E-ACF6-2C74EB341D5C}" presName="FiveConn_4-5" presStyleLbl="fgAccFollowNode1" presStyleIdx="3" presStyleCnt="4">
        <dgm:presLayoutVars>
          <dgm:bulletEnabled val="1"/>
        </dgm:presLayoutVars>
      </dgm:prSet>
      <dgm:spPr/>
    </dgm:pt>
    <dgm:pt modelId="{1CE6D79E-E940-4B41-9A48-56CDEE29A571}" type="pres">
      <dgm:prSet presAssocID="{4C2FB1F6-CCFE-4D7E-ACF6-2C74EB341D5C}" presName="FiveNodes_1_text" presStyleLbl="node1" presStyleIdx="4" presStyleCnt="5">
        <dgm:presLayoutVars>
          <dgm:bulletEnabled val="1"/>
        </dgm:presLayoutVars>
      </dgm:prSet>
      <dgm:spPr/>
    </dgm:pt>
    <dgm:pt modelId="{C5896258-5653-49DE-B950-039E45111EEF}" type="pres">
      <dgm:prSet presAssocID="{4C2FB1F6-CCFE-4D7E-ACF6-2C74EB341D5C}" presName="FiveNodes_2_text" presStyleLbl="node1" presStyleIdx="4" presStyleCnt="5">
        <dgm:presLayoutVars>
          <dgm:bulletEnabled val="1"/>
        </dgm:presLayoutVars>
      </dgm:prSet>
      <dgm:spPr/>
    </dgm:pt>
    <dgm:pt modelId="{53D40271-87EF-4D38-A3CD-D71E8011E386}" type="pres">
      <dgm:prSet presAssocID="{4C2FB1F6-CCFE-4D7E-ACF6-2C74EB341D5C}" presName="FiveNodes_3_text" presStyleLbl="node1" presStyleIdx="4" presStyleCnt="5">
        <dgm:presLayoutVars>
          <dgm:bulletEnabled val="1"/>
        </dgm:presLayoutVars>
      </dgm:prSet>
      <dgm:spPr/>
    </dgm:pt>
    <dgm:pt modelId="{318BB199-F951-4564-9378-D38853378ED6}" type="pres">
      <dgm:prSet presAssocID="{4C2FB1F6-CCFE-4D7E-ACF6-2C74EB341D5C}" presName="FiveNodes_4_text" presStyleLbl="node1" presStyleIdx="4" presStyleCnt="5">
        <dgm:presLayoutVars>
          <dgm:bulletEnabled val="1"/>
        </dgm:presLayoutVars>
      </dgm:prSet>
      <dgm:spPr/>
    </dgm:pt>
    <dgm:pt modelId="{DC44BDE0-4FFA-406E-B27E-05150D737482}" type="pres">
      <dgm:prSet presAssocID="{4C2FB1F6-CCFE-4D7E-ACF6-2C74EB341D5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33E3801-DD14-468B-B24E-C4140CFF5F2C}" srcId="{4C2FB1F6-CCFE-4D7E-ACF6-2C74EB341D5C}" destId="{4AE90C1D-CCD5-4EFA-9A47-A149FB725959}" srcOrd="1" destOrd="0" parTransId="{85AC2F7E-9AF5-4063-9165-64CA27AFF784}" sibTransId="{4CA358A9-D959-48AC-B08C-281387E712D7}"/>
    <dgm:cxn modelId="{5A05BD11-7B18-4CC6-810C-F94D2E0833ED}" type="presOf" srcId="{393A3F10-74A6-451F-B640-D95E66E61276}" destId="{DC44BDE0-4FFA-406E-B27E-05150D737482}" srcOrd="1" destOrd="0" presId="urn:microsoft.com/office/officeart/2005/8/layout/vProcess5"/>
    <dgm:cxn modelId="{37F0D717-D3AC-4A85-A810-64E5BD5B42CA}" srcId="{4C2FB1F6-CCFE-4D7E-ACF6-2C74EB341D5C}" destId="{393A3F10-74A6-451F-B640-D95E66E61276}" srcOrd="4" destOrd="0" parTransId="{DCE8DC37-9883-46A7-9DEB-4A3EB96B1B18}" sibTransId="{BDB4BAD4-529F-4BA6-B1B4-CB8EDD55E08D}"/>
    <dgm:cxn modelId="{2130F917-31E3-427C-B8FB-83501A1270BB}" srcId="{4C2FB1F6-CCFE-4D7E-ACF6-2C74EB341D5C}" destId="{AD91EBE4-4533-444D-A386-AFBF6CAAACF5}" srcOrd="8" destOrd="0" parTransId="{6D43FAD7-3665-4606-9306-AE5066FC0644}" sibTransId="{DA3D87C9-5E72-4833-A18F-FAD131FC4588}"/>
    <dgm:cxn modelId="{94D8F318-2451-4D29-A4BE-464EB565593E}" type="presOf" srcId="{4CA358A9-D959-48AC-B08C-281387E712D7}" destId="{B46B1AEA-DFF5-4DE3-9A48-2FD3B07BA5B3}" srcOrd="0" destOrd="0" presId="urn:microsoft.com/office/officeart/2005/8/layout/vProcess5"/>
    <dgm:cxn modelId="{56F27D1F-CA1E-447E-A031-DDFB7A902423}" type="presOf" srcId="{45E34A98-0D8D-456E-BB8B-70B7CA5707B2}" destId="{1CE6D79E-E940-4B41-9A48-56CDEE29A571}" srcOrd="1" destOrd="0" presId="urn:microsoft.com/office/officeart/2005/8/layout/vProcess5"/>
    <dgm:cxn modelId="{2FDB9628-6AEC-48A3-A9A7-4966BAB49FC2}" type="presOf" srcId="{B4B26836-5B95-4C22-9A0B-B3D87B37C677}" destId="{F08E856A-27EB-48CD-AC65-CA8CD5BF49C9}" srcOrd="0" destOrd="0" presId="urn:microsoft.com/office/officeart/2005/8/layout/vProcess5"/>
    <dgm:cxn modelId="{C595472E-7668-4A6D-8CF6-2530C45F416D}" type="presOf" srcId="{B5824C16-E39B-44F7-802D-E5F3074AA41E}" destId="{3F57094F-7936-4FA6-9BC0-E7E53E216287}" srcOrd="0" destOrd="0" presId="urn:microsoft.com/office/officeart/2005/8/layout/vProcess5"/>
    <dgm:cxn modelId="{7127FE39-35CB-4988-A766-6667B745DB5D}" type="presOf" srcId="{D0306359-A9AF-4DF2-92CD-D2766E9D8F4A}" destId="{99F11016-B134-4C5F-AE42-C56C24C90C2E}" srcOrd="0" destOrd="0" presId="urn:microsoft.com/office/officeart/2005/8/layout/vProcess5"/>
    <dgm:cxn modelId="{AE6D6043-946E-4CE8-A6E3-16DA1C8BB873}" type="presOf" srcId="{4AE90C1D-CCD5-4EFA-9A47-A149FB725959}" destId="{C5896258-5653-49DE-B950-039E45111EEF}" srcOrd="1" destOrd="0" presId="urn:microsoft.com/office/officeart/2005/8/layout/vProcess5"/>
    <dgm:cxn modelId="{57746846-00F5-4540-AF80-1A74BB5E899C}" type="presOf" srcId="{D30B2589-7854-4EE9-BF14-C5A3BC1578CD}" destId="{D5B16499-C6AF-4F25-9E79-B3B96A48C589}" srcOrd="0" destOrd="0" presId="urn:microsoft.com/office/officeart/2005/8/layout/vProcess5"/>
    <dgm:cxn modelId="{21A8804B-C6C5-480B-8674-13BDABA6E84F}" srcId="{4C2FB1F6-CCFE-4D7E-ACF6-2C74EB341D5C}" destId="{77CE8CD3-1CB5-4456-9842-197519548E64}" srcOrd="5" destOrd="0" parTransId="{130B0D8E-10EB-46FF-AEC5-F3C70AEFE7F0}" sibTransId="{28123AE8-531E-4429-9EB0-C7033BAD823B}"/>
    <dgm:cxn modelId="{B474A451-6EDC-4AAC-804B-1880DBAB3098}" srcId="{4C2FB1F6-CCFE-4D7E-ACF6-2C74EB341D5C}" destId="{52A69D59-D789-43B5-86E1-57BC09E8D5B5}" srcOrd="7" destOrd="0" parTransId="{75BC71C1-ECD5-49D6-A05A-333E3E2404A5}" sibTransId="{F9443D50-4A6F-44AE-A40E-9D9E710ECE2C}"/>
    <dgm:cxn modelId="{F3828C89-5B61-4BEA-AAD5-8EAE445EF140}" type="presOf" srcId="{4C2FB1F6-CCFE-4D7E-ACF6-2C74EB341D5C}" destId="{C2B2D17C-DABC-4357-AF18-7A9C89288578}" srcOrd="0" destOrd="0" presId="urn:microsoft.com/office/officeart/2005/8/layout/vProcess5"/>
    <dgm:cxn modelId="{75195D8C-20E5-41FF-A6CE-C3E90CE9F0E8}" type="presOf" srcId="{B4B26836-5B95-4C22-9A0B-B3D87B37C677}" destId="{53D40271-87EF-4D38-A3CD-D71E8011E386}" srcOrd="1" destOrd="0" presId="urn:microsoft.com/office/officeart/2005/8/layout/vProcess5"/>
    <dgm:cxn modelId="{3BCA6E96-AC9B-41C6-A2F1-08375266FFFF}" srcId="{4C2FB1F6-CCFE-4D7E-ACF6-2C74EB341D5C}" destId="{B4B26836-5B95-4C22-9A0B-B3D87B37C677}" srcOrd="2" destOrd="0" parTransId="{C62E4DC0-BD99-42C2-B2BF-AFF410102AB8}" sibTransId="{D0306359-A9AF-4DF2-92CD-D2766E9D8F4A}"/>
    <dgm:cxn modelId="{A732FA99-A15C-499D-8123-7FA61F199563}" type="presOf" srcId="{B5824C16-E39B-44F7-802D-E5F3074AA41E}" destId="{318BB199-F951-4564-9378-D38853378ED6}" srcOrd="1" destOrd="0" presId="urn:microsoft.com/office/officeart/2005/8/layout/vProcess5"/>
    <dgm:cxn modelId="{CDFA9AA1-06FC-412E-8569-719E65842598}" type="presOf" srcId="{393A3F10-74A6-451F-B640-D95E66E61276}" destId="{AE5A13B1-3258-4B32-B067-7F6B4D78379F}" srcOrd="0" destOrd="0" presId="urn:microsoft.com/office/officeart/2005/8/layout/vProcess5"/>
    <dgm:cxn modelId="{815696B4-E02F-4CB7-BF49-15465CC252BC}" srcId="{4C2FB1F6-CCFE-4D7E-ACF6-2C74EB341D5C}" destId="{B5824C16-E39B-44F7-802D-E5F3074AA41E}" srcOrd="3" destOrd="0" parTransId="{EA2129A8-8A20-4D7B-B4BB-12A89C5117C3}" sibTransId="{D30B2589-7854-4EE9-BF14-C5A3BC1578CD}"/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CD4948D4-32A3-4DD7-AB1F-D17B97E8AED9}" type="presOf" srcId="{4AE90C1D-CCD5-4EFA-9A47-A149FB725959}" destId="{D4E4A707-16A3-4B19-8FE4-C98DB3814FFE}" srcOrd="0" destOrd="0" presId="urn:microsoft.com/office/officeart/2005/8/layout/vProcess5"/>
    <dgm:cxn modelId="{259DBDE0-0136-4D76-90AA-3D52965A1920}" type="presOf" srcId="{45914F46-FE7C-4DF8-9C2A-096FE48F1E25}" destId="{F6F943D7-178D-4509-800A-F248B4EAD87D}" srcOrd="0" destOrd="0" presId="urn:microsoft.com/office/officeart/2005/8/layout/vProcess5"/>
    <dgm:cxn modelId="{0D2F40E8-9C2D-4CC9-90A3-113ACBAE9B4F}" srcId="{4C2FB1F6-CCFE-4D7E-ACF6-2C74EB341D5C}" destId="{B1211802-C0DB-4BE3-A784-F7C13C954FE4}" srcOrd="6" destOrd="0" parTransId="{58910BF6-8DDD-4B42-90EF-2230B978240B}" sibTransId="{F71AD7FA-8F21-4B88-850E-32117ED463CE}"/>
    <dgm:cxn modelId="{9C0F99F0-1396-40DC-9BF0-502F44313C93}" type="presOf" srcId="{45E34A98-0D8D-456E-BB8B-70B7CA5707B2}" destId="{D9DCABB1-EB10-4BD7-B2FF-7F3D07251320}" srcOrd="0" destOrd="0" presId="urn:microsoft.com/office/officeart/2005/8/layout/vProcess5"/>
    <dgm:cxn modelId="{ABF4DFBC-C7C1-4787-83BC-872E7CE45D4E}" type="presParOf" srcId="{C2B2D17C-DABC-4357-AF18-7A9C89288578}" destId="{C2782152-4FA2-43D9-990C-F0625CDBBB85}" srcOrd="0" destOrd="0" presId="urn:microsoft.com/office/officeart/2005/8/layout/vProcess5"/>
    <dgm:cxn modelId="{AFF4AAC5-2F9F-4C69-A10B-59637C7B91C1}" type="presParOf" srcId="{C2B2D17C-DABC-4357-AF18-7A9C89288578}" destId="{D9DCABB1-EB10-4BD7-B2FF-7F3D07251320}" srcOrd="1" destOrd="0" presId="urn:microsoft.com/office/officeart/2005/8/layout/vProcess5"/>
    <dgm:cxn modelId="{30CD967C-D4E1-4D8C-A9EF-1BE67DF7D2F6}" type="presParOf" srcId="{C2B2D17C-DABC-4357-AF18-7A9C89288578}" destId="{D4E4A707-16A3-4B19-8FE4-C98DB3814FFE}" srcOrd="2" destOrd="0" presId="urn:microsoft.com/office/officeart/2005/8/layout/vProcess5"/>
    <dgm:cxn modelId="{EDF475D7-3169-4300-91AE-8B17D706732B}" type="presParOf" srcId="{C2B2D17C-DABC-4357-AF18-7A9C89288578}" destId="{F08E856A-27EB-48CD-AC65-CA8CD5BF49C9}" srcOrd="3" destOrd="0" presId="urn:microsoft.com/office/officeart/2005/8/layout/vProcess5"/>
    <dgm:cxn modelId="{ADAFD1A7-8FD1-48DC-AF5D-F00232DA68A8}" type="presParOf" srcId="{C2B2D17C-DABC-4357-AF18-7A9C89288578}" destId="{3F57094F-7936-4FA6-9BC0-E7E53E216287}" srcOrd="4" destOrd="0" presId="urn:microsoft.com/office/officeart/2005/8/layout/vProcess5"/>
    <dgm:cxn modelId="{5E33B81C-1524-40AA-B99D-7612F3038286}" type="presParOf" srcId="{C2B2D17C-DABC-4357-AF18-7A9C89288578}" destId="{AE5A13B1-3258-4B32-B067-7F6B4D78379F}" srcOrd="5" destOrd="0" presId="urn:microsoft.com/office/officeart/2005/8/layout/vProcess5"/>
    <dgm:cxn modelId="{7E3F5762-4EAC-4092-87EB-1DE8066B7756}" type="presParOf" srcId="{C2B2D17C-DABC-4357-AF18-7A9C89288578}" destId="{F6F943D7-178D-4509-800A-F248B4EAD87D}" srcOrd="6" destOrd="0" presId="urn:microsoft.com/office/officeart/2005/8/layout/vProcess5"/>
    <dgm:cxn modelId="{EBA3A208-E425-4C90-8A66-83F642B6C3C1}" type="presParOf" srcId="{C2B2D17C-DABC-4357-AF18-7A9C89288578}" destId="{B46B1AEA-DFF5-4DE3-9A48-2FD3B07BA5B3}" srcOrd="7" destOrd="0" presId="urn:microsoft.com/office/officeart/2005/8/layout/vProcess5"/>
    <dgm:cxn modelId="{33043D90-2476-4AB9-B94D-D33492A4E909}" type="presParOf" srcId="{C2B2D17C-DABC-4357-AF18-7A9C89288578}" destId="{99F11016-B134-4C5F-AE42-C56C24C90C2E}" srcOrd="8" destOrd="0" presId="urn:microsoft.com/office/officeart/2005/8/layout/vProcess5"/>
    <dgm:cxn modelId="{EF1CA19A-1D0D-485F-807B-A15D25C69DD2}" type="presParOf" srcId="{C2B2D17C-DABC-4357-AF18-7A9C89288578}" destId="{D5B16499-C6AF-4F25-9E79-B3B96A48C589}" srcOrd="9" destOrd="0" presId="urn:microsoft.com/office/officeart/2005/8/layout/vProcess5"/>
    <dgm:cxn modelId="{F203DE53-CB00-4E71-9931-12302509A55F}" type="presParOf" srcId="{C2B2D17C-DABC-4357-AF18-7A9C89288578}" destId="{1CE6D79E-E940-4B41-9A48-56CDEE29A571}" srcOrd="10" destOrd="0" presId="urn:microsoft.com/office/officeart/2005/8/layout/vProcess5"/>
    <dgm:cxn modelId="{B80DADC0-0543-4A03-922C-06E9551F5B5B}" type="presParOf" srcId="{C2B2D17C-DABC-4357-AF18-7A9C89288578}" destId="{C5896258-5653-49DE-B950-039E45111EEF}" srcOrd="11" destOrd="0" presId="urn:microsoft.com/office/officeart/2005/8/layout/vProcess5"/>
    <dgm:cxn modelId="{3BD6372D-E982-4903-97EC-CBFF49E87EEA}" type="presParOf" srcId="{C2B2D17C-DABC-4357-AF18-7A9C89288578}" destId="{53D40271-87EF-4D38-A3CD-D71E8011E386}" srcOrd="12" destOrd="0" presId="urn:microsoft.com/office/officeart/2005/8/layout/vProcess5"/>
    <dgm:cxn modelId="{F26AC791-2DC0-4876-A96B-C716A2E76698}" type="presParOf" srcId="{C2B2D17C-DABC-4357-AF18-7A9C89288578}" destId="{318BB199-F951-4564-9378-D38853378ED6}" srcOrd="13" destOrd="0" presId="urn:microsoft.com/office/officeart/2005/8/layout/vProcess5"/>
    <dgm:cxn modelId="{D6CDA62D-FF55-4C55-B0C7-5E239F6A34B6}" type="presParOf" srcId="{C2B2D17C-DABC-4357-AF18-7A9C89288578}" destId="{DC44BDE0-4FFA-406E-B27E-05150D737482}" srcOrd="14" destOrd="0" presId="urn:microsoft.com/office/officeart/2005/8/layout/vProcess5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EE7CD61-8803-4068-9AFB-79A3172AC9A6}">
      <dgm:prSet/>
      <dgm:spPr/>
      <dgm:t>
        <a:bodyPr/>
        <a:lstStyle/>
        <a:p>
          <a:r>
            <a:rPr lang="pt-BR" dirty="0"/>
            <a:t>Supervisores centrais encarregarem de efetuar a distribuição de caixas isotérmicas, combustível e credito de comunicação e consequente atrasos no inquérito rápido;</a:t>
          </a:r>
          <a:endParaRPr lang="pt-PT" dirty="0"/>
        </a:p>
      </dgm:t>
    </dgm:pt>
    <dgm:pt modelId="{E605BC57-3CC4-4F93-885C-105B21E61D7D}" type="parTrans" cxnId="{3ECE2D0A-C6CA-4105-B0C6-21A50BB040FF}">
      <dgm:prSet/>
      <dgm:spPr/>
      <dgm:t>
        <a:bodyPr/>
        <a:lstStyle/>
        <a:p>
          <a:endParaRPr lang="pt-PT"/>
        </a:p>
      </dgm:t>
    </dgm:pt>
    <dgm:pt modelId="{1D9747F5-07AB-4629-BB7E-7BD7FEF2EFDC}" type="sibTrans" cxnId="{3ECE2D0A-C6CA-4105-B0C6-21A50BB040FF}">
      <dgm:prSet/>
      <dgm:spPr/>
      <dgm:t>
        <a:bodyPr/>
        <a:lstStyle/>
        <a:p>
          <a:endParaRPr lang="pt-PT"/>
        </a:p>
      </dgm:t>
    </dgm:pt>
    <dgm:pt modelId="{79355BF7-DFE3-4FB2-9BB7-5D03EA6AA697}">
      <dgm:prSet/>
      <dgm:spPr/>
      <dgm:t>
        <a:bodyPr/>
        <a:lstStyle/>
        <a:p>
          <a:r>
            <a:rPr lang="pt-BR" dirty="0"/>
            <a:t>Acessibilidade geográfica difícil para algumas equipas de vacinadores e supervisores;</a:t>
          </a:r>
          <a:endParaRPr lang="pt-PT" dirty="0"/>
        </a:p>
      </dgm:t>
    </dgm:pt>
    <dgm:pt modelId="{79DADC5E-676B-4542-8ECA-4AC9B61CA610}" type="parTrans" cxnId="{93CD8441-E327-4D49-A249-51293A447C05}">
      <dgm:prSet/>
      <dgm:spPr/>
      <dgm:t>
        <a:bodyPr/>
        <a:lstStyle/>
        <a:p>
          <a:endParaRPr lang="pt-PT"/>
        </a:p>
      </dgm:t>
    </dgm:pt>
    <dgm:pt modelId="{A6FC771B-291D-4927-AF70-D80D1122A68D}" type="sibTrans" cxnId="{93CD8441-E327-4D49-A249-51293A447C05}">
      <dgm:prSet/>
      <dgm:spPr/>
      <dgm:t>
        <a:bodyPr/>
        <a:lstStyle/>
        <a:p>
          <a:endParaRPr lang="pt-PT"/>
        </a:p>
      </dgm:t>
    </dgm:pt>
    <dgm:pt modelId="{5D572B73-4C9D-4C6E-8F6A-D91B30DAFE72}">
      <dgm:prSet/>
      <dgm:spPr/>
      <dgm:t>
        <a:bodyPr/>
        <a:lstStyle/>
        <a:p>
          <a:r>
            <a:rPr lang="pt-BR" dirty="0"/>
            <a:t>Inexistência de seguros de vida, para os eventuais riscos de acidentes e mortes.</a:t>
          </a:r>
          <a:endParaRPr lang="pt-PT" dirty="0"/>
        </a:p>
      </dgm:t>
    </dgm:pt>
    <dgm:pt modelId="{5CED6F85-D9F2-4B6D-91E5-AA40098AFE4D}" type="parTrans" cxnId="{22F7B11F-3B32-477F-A64C-21A53B9D75F1}">
      <dgm:prSet/>
      <dgm:spPr/>
      <dgm:t>
        <a:bodyPr/>
        <a:lstStyle/>
        <a:p>
          <a:endParaRPr lang="pt-PT"/>
        </a:p>
      </dgm:t>
    </dgm:pt>
    <dgm:pt modelId="{829992A2-0340-456E-BB55-D9DE69E38DD6}" type="sibTrans" cxnId="{22F7B11F-3B32-477F-A64C-21A53B9D75F1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0B5212EE-E8C2-4DB8-BB8B-3DC2952A1885}" type="pres">
      <dgm:prSet presAssocID="{4C2FB1F6-CCFE-4D7E-ACF6-2C74EB341D5C}" presName="ThreeNodes_1" presStyleLbl="node1" presStyleIdx="0" presStyleCnt="3">
        <dgm:presLayoutVars>
          <dgm:bulletEnabled val="1"/>
        </dgm:presLayoutVars>
      </dgm:prSet>
      <dgm:spPr/>
    </dgm:pt>
    <dgm:pt modelId="{E898B71E-281A-45F6-9B64-4AEB02916229}" type="pres">
      <dgm:prSet presAssocID="{4C2FB1F6-CCFE-4D7E-ACF6-2C74EB341D5C}" presName="ThreeNodes_2" presStyleLbl="node1" presStyleIdx="1" presStyleCnt="3">
        <dgm:presLayoutVars>
          <dgm:bulletEnabled val="1"/>
        </dgm:presLayoutVars>
      </dgm:prSet>
      <dgm:spPr/>
    </dgm:pt>
    <dgm:pt modelId="{980EF2C8-E8E6-4D54-90DE-5873B6D177E4}" type="pres">
      <dgm:prSet presAssocID="{4C2FB1F6-CCFE-4D7E-ACF6-2C74EB341D5C}" presName="ThreeNodes_3" presStyleLbl="node1" presStyleIdx="2" presStyleCnt="3">
        <dgm:presLayoutVars>
          <dgm:bulletEnabled val="1"/>
        </dgm:presLayoutVars>
      </dgm:prSet>
      <dgm:spPr/>
    </dgm:pt>
    <dgm:pt modelId="{FCC84564-F3E4-4C38-BC3E-27A0AAFC2C4D}" type="pres">
      <dgm:prSet presAssocID="{4C2FB1F6-CCFE-4D7E-ACF6-2C74EB341D5C}" presName="ThreeConn_1-2" presStyleLbl="fgAccFollowNode1" presStyleIdx="0" presStyleCnt="2">
        <dgm:presLayoutVars>
          <dgm:bulletEnabled val="1"/>
        </dgm:presLayoutVars>
      </dgm:prSet>
      <dgm:spPr/>
    </dgm:pt>
    <dgm:pt modelId="{70AA04E4-C64A-4801-8BB9-EB2DE1D46BDE}" type="pres">
      <dgm:prSet presAssocID="{4C2FB1F6-CCFE-4D7E-ACF6-2C74EB341D5C}" presName="ThreeConn_2-3" presStyleLbl="fgAccFollowNode1" presStyleIdx="1" presStyleCnt="2">
        <dgm:presLayoutVars>
          <dgm:bulletEnabled val="1"/>
        </dgm:presLayoutVars>
      </dgm:prSet>
      <dgm:spPr/>
    </dgm:pt>
    <dgm:pt modelId="{F8FDBC5D-05E7-441E-9261-5A706722BE50}" type="pres">
      <dgm:prSet presAssocID="{4C2FB1F6-CCFE-4D7E-ACF6-2C74EB341D5C}" presName="ThreeNodes_1_text" presStyleLbl="node1" presStyleIdx="2" presStyleCnt="3">
        <dgm:presLayoutVars>
          <dgm:bulletEnabled val="1"/>
        </dgm:presLayoutVars>
      </dgm:prSet>
      <dgm:spPr/>
    </dgm:pt>
    <dgm:pt modelId="{05168D23-9101-432A-B878-1FCB570D4B55}" type="pres">
      <dgm:prSet presAssocID="{4C2FB1F6-CCFE-4D7E-ACF6-2C74EB341D5C}" presName="ThreeNodes_2_text" presStyleLbl="node1" presStyleIdx="2" presStyleCnt="3">
        <dgm:presLayoutVars>
          <dgm:bulletEnabled val="1"/>
        </dgm:presLayoutVars>
      </dgm:prSet>
      <dgm:spPr/>
    </dgm:pt>
    <dgm:pt modelId="{052EC1EF-8B47-4742-BAB1-52EF7C688FB6}" type="pres">
      <dgm:prSet presAssocID="{4C2FB1F6-CCFE-4D7E-ACF6-2C74EB341D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ECE2D0A-C6CA-4105-B0C6-21A50BB040FF}" srcId="{4C2FB1F6-CCFE-4D7E-ACF6-2C74EB341D5C}" destId="{BEE7CD61-8803-4068-9AFB-79A3172AC9A6}" srcOrd="2" destOrd="0" parTransId="{E605BC57-3CC4-4F93-885C-105B21E61D7D}" sibTransId="{1D9747F5-07AB-4629-BB7E-7BD7FEF2EFDC}"/>
    <dgm:cxn modelId="{ABA0A514-5928-4776-8C96-510BF5462348}" type="presOf" srcId="{79355BF7-DFE3-4FB2-9BB7-5D03EA6AA697}" destId="{0B5212EE-E8C2-4DB8-BB8B-3DC2952A1885}" srcOrd="0" destOrd="0" presId="urn:microsoft.com/office/officeart/2005/8/layout/vProcess5"/>
    <dgm:cxn modelId="{22F7B11F-3B32-477F-A64C-21A53B9D75F1}" srcId="{4C2FB1F6-CCFE-4D7E-ACF6-2C74EB341D5C}" destId="{5D572B73-4C9D-4C6E-8F6A-D91B30DAFE72}" srcOrd="1" destOrd="0" parTransId="{5CED6F85-D9F2-4B6D-91E5-AA40098AFE4D}" sibTransId="{829992A2-0340-456E-BB55-D9DE69E38DD6}"/>
    <dgm:cxn modelId="{93CD8441-E327-4D49-A249-51293A447C05}" srcId="{4C2FB1F6-CCFE-4D7E-ACF6-2C74EB341D5C}" destId="{79355BF7-DFE3-4FB2-9BB7-5D03EA6AA697}" srcOrd="0" destOrd="0" parTransId="{79DADC5E-676B-4542-8ECA-4AC9B61CA610}" sibTransId="{A6FC771B-291D-4927-AF70-D80D1122A68D}"/>
    <dgm:cxn modelId="{8F647465-E28B-4C1F-893E-47A6B9344AA3}" type="presOf" srcId="{79355BF7-DFE3-4FB2-9BB7-5D03EA6AA697}" destId="{F8FDBC5D-05E7-441E-9261-5A706722BE50}" srcOrd="1" destOrd="0" presId="urn:microsoft.com/office/officeart/2005/8/layout/vProcess5"/>
    <dgm:cxn modelId="{FA8DDA7F-06E8-4EBE-80CE-5D91CBE20375}" type="presOf" srcId="{829992A2-0340-456E-BB55-D9DE69E38DD6}" destId="{70AA04E4-C64A-4801-8BB9-EB2DE1D46BDE}" srcOrd="0" destOrd="0" presId="urn:microsoft.com/office/officeart/2005/8/layout/vProcess5"/>
    <dgm:cxn modelId="{A0D7AB93-58C6-499B-B8E6-B2E48D7D563E}" type="presOf" srcId="{BEE7CD61-8803-4068-9AFB-79A3172AC9A6}" destId="{052EC1EF-8B47-4742-BAB1-52EF7C688FB6}" srcOrd="1" destOrd="0" presId="urn:microsoft.com/office/officeart/2005/8/layout/vProcess5"/>
    <dgm:cxn modelId="{12FF1E95-9CA0-4BC6-A80F-997F32E8B742}" type="presOf" srcId="{BEE7CD61-8803-4068-9AFB-79A3172AC9A6}" destId="{980EF2C8-E8E6-4D54-90DE-5873B6D177E4}" srcOrd="0" destOrd="0" presId="urn:microsoft.com/office/officeart/2005/8/layout/vProcess5"/>
    <dgm:cxn modelId="{F247FAD0-FD30-4713-A57E-F983265ABBB6}" type="presOf" srcId="{4C2FB1F6-CCFE-4D7E-ACF6-2C74EB341D5C}" destId="{C2B2D17C-DABC-4357-AF18-7A9C89288578}" srcOrd="0" destOrd="0" presId="urn:microsoft.com/office/officeart/2005/8/layout/vProcess5"/>
    <dgm:cxn modelId="{B93D13D1-8229-49B7-8530-8AC40E76316A}" type="presOf" srcId="{5D572B73-4C9D-4C6E-8F6A-D91B30DAFE72}" destId="{05168D23-9101-432A-B878-1FCB570D4B55}" srcOrd="1" destOrd="0" presId="urn:microsoft.com/office/officeart/2005/8/layout/vProcess5"/>
    <dgm:cxn modelId="{B11BECE5-73CE-4F6B-8E2D-FA63392AA90A}" type="presOf" srcId="{5D572B73-4C9D-4C6E-8F6A-D91B30DAFE72}" destId="{E898B71E-281A-45F6-9B64-4AEB02916229}" srcOrd="0" destOrd="0" presId="urn:microsoft.com/office/officeart/2005/8/layout/vProcess5"/>
    <dgm:cxn modelId="{F03EA9EB-2BF2-4F6E-9CA7-1AB414056542}" type="presOf" srcId="{A6FC771B-291D-4927-AF70-D80D1122A68D}" destId="{FCC84564-F3E4-4C38-BC3E-27A0AAFC2C4D}" srcOrd="0" destOrd="0" presId="urn:microsoft.com/office/officeart/2005/8/layout/vProcess5"/>
    <dgm:cxn modelId="{FEAD1DE4-F3D0-442F-AFD9-5357E61B0A86}" type="presParOf" srcId="{C2B2D17C-DABC-4357-AF18-7A9C89288578}" destId="{C2782152-4FA2-43D9-990C-F0625CDBBB85}" srcOrd="0" destOrd="0" presId="urn:microsoft.com/office/officeart/2005/8/layout/vProcess5"/>
    <dgm:cxn modelId="{504A27F8-E381-4C7B-893C-8024E4BA5F42}" type="presParOf" srcId="{C2B2D17C-DABC-4357-AF18-7A9C89288578}" destId="{0B5212EE-E8C2-4DB8-BB8B-3DC2952A1885}" srcOrd="1" destOrd="0" presId="urn:microsoft.com/office/officeart/2005/8/layout/vProcess5"/>
    <dgm:cxn modelId="{9294729D-44F0-4696-BC3A-D7F4074CD08C}" type="presParOf" srcId="{C2B2D17C-DABC-4357-AF18-7A9C89288578}" destId="{E898B71E-281A-45F6-9B64-4AEB02916229}" srcOrd="2" destOrd="0" presId="urn:microsoft.com/office/officeart/2005/8/layout/vProcess5"/>
    <dgm:cxn modelId="{C14C7F11-103C-43F7-9884-320D57314DE4}" type="presParOf" srcId="{C2B2D17C-DABC-4357-AF18-7A9C89288578}" destId="{980EF2C8-E8E6-4D54-90DE-5873B6D177E4}" srcOrd="3" destOrd="0" presId="urn:microsoft.com/office/officeart/2005/8/layout/vProcess5"/>
    <dgm:cxn modelId="{3A82411A-44BD-4326-B05E-57D3AD5526B8}" type="presParOf" srcId="{C2B2D17C-DABC-4357-AF18-7A9C89288578}" destId="{FCC84564-F3E4-4C38-BC3E-27A0AAFC2C4D}" srcOrd="4" destOrd="0" presId="urn:microsoft.com/office/officeart/2005/8/layout/vProcess5"/>
    <dgm:cxn modelId="{CC242D77-3255-4CD2-A18A-9822DEAC0EC7}" type="presParOf" srcId="{C2B2D17C-DABC-4357-AF18-7A9C89288578}" destId="{70AA04E4-C64A-4801-8BB9-EB2DE1D46BDE}" srcOrd="5" destOrd="0" presId="urn:microsoft.com/office/officeart/2005/8/layout/vProcess5"/>
    <dgm:cxn modelId="{AD467AAF-EC52-4608-A13C-4F2BCB36E6D1}" type="presParOf" srcId="{C2B2D17C-DABC-4357-AF18-7A9C89288578}" destId="{F8FDBC5D-05E7-441E-9261-5A706722BE50}" srcOrd="6" destOrd="0" presId="urn:microsoft.com/office/officeart/2005/8/layout/vProcess5"/>
    <dgm:cxn modelId="{FC17F4B8-2A28-455C-90AE-4666A34929F9}" type="presParOf" srcId="{C2B2D17C-DABC-4357-AF18-7A9C89288578}" destId="{05168D23-9101-432A-B878-1FCB570D4B55}" srcOrd="7" destOrd="0" presId="urn:microsoft.com/office/officeart/2005/8/layout/vProcess5"/>
    <dgm:cxn modelId="{344508DA-8330-4A58-AD1F-5535C3A3491C}" type="presParOf" srcId="{C2B2D17C-DABC-4357-AF18-7A9C89288578}" destId="{052EC1EF-8B47-4742-BAB1-52EF7C688FB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36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estratégias de concentração (posto fixo) principalmente nos </a:t>
          </a:r>
          <a:r>
            <a:rPr lang="pt-PT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setores</a:t>
          </a:r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administrativos e sedes regionais;</a:t>
          </a:r>
        </a:p>
        <a:p>
          <a:pPr algn="l"/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Possíveis eventuais ocorrências de surtos epidemiológicos esporádicos através de crianças não vacinadas;</a:t>
          </a:r>
        </a:p>
        <a:p>
          <a:pPr algn="l"/>
          <a:r>
            <a: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Desenformações sobre os fins profilácticas das vacinas.</a:t>
          </a:r>
          <a:r>
            <a:rPr lang="pt-P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</dgm:pt>
    <dgm:pt modelId="{03D4E08F-0D10-4DFF-8F2E-42E0E52C21F2}" type="pres">
      <dgm:prSet presAssocID="{0DD49E1E-1237-476D-96C3-D4911A23EAAE}" presName="connectorText" presStyleLbl="sibTrans2D1" presStyleIdx="0" presStyleCnt="1"/>
      <dgm:spPr/>
    </dgm:pt>
    <dgm:pt modelId="{2600F064-F7FA-4AEA-A23C-FFEA4C0686B1}" type="pres">
      <dgm:prSet presAssocID="{BFD1C0C5-5585-4848-8C4A-518A88A8093C}" presName="node" presStyleLbl="node1" presStyleIdx="1" presStyleCnt="2" custScaleX="114749" custScaleY="101378" custLinFactNeighborX="-33761" custLinFactNeighborY="-3275">
        <dgm:presLayoutVars>
          <dgm:bulletEnabled val="1"/>
        </dgm:presLayoutVars>
      </dgm:prSet>
      <dgm:spPr/>
    </dgm:pt>
  </dgm:ptLst>
  <dgm:cxnLst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r>
            <a:rPr lang="pt-BR" sz="1800" dirty="0"/>
            <a:t>Domínio de técnicas de administração das vacinas pelos vacinadores;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Aderência em massa nos postos de vacinação com excepção da cidade de Gabu;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Antígenos e meios logísticos suficientes para cobrir alvo de vacinação;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Cumprimento de regras e normas estabelecidas quanto a coleta de lixos e outros;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Fácil identificação dos postos de vacinação, as equipa de vacinadores, supervisores das áreas sanitárias, supervisores regionais e centrais;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Grande motivação das equipas de vacinadores e supervisores;</a:t>
          </a:r>
          <a:endParaRPr lang="pt-PT" sz="1800" dirty="0"/>
        </a:p>
        <a:p>
          <a:pPr algn="l">
            <a:lnSpc>
              <a:spcPct val="90000"/>
            </a:lnSpc>
          </a:pPr>
          <a:r>
            <a:rPr lang="pt-BR" sz="1800" dirty="0"/>
            <a:t>Constituição de equipais especiais para casos de crianças não vacinadas em algumas áreas sanitárias;</a:t>
          </a: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30E5D-C37E-4B2D-8213-418439DD68F2}">
      <dgm:prSet phldrT="[Texto]" custT="1"/>
      <dgm:spPr/>
      <dgm:t>
        <a:bodyPr anchor="t"/>
        <a:lstStyle/>
        <a:p>
          <a:pPr algn="l"/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Engajamento</a:t>
          </a:r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 da DRS e ERS, Meios de comunicação social de </a:t>
          </a:r>
          <a:r>
            <a:rPr lang="pt-PT" sz="1800" b="0" dirty="0" err="1">
              <a:latin typeface="Arial" panose="020B0604020202020204" pitchFamily="34" charset="0"/>
              <a:cs typeface="Arial" panose="020B0604020202020204" pitchFamily="34" charset="0"/>
            </a:rPr>
            <a:t>Gabú</a:t>
          </a:r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 (5 </a:t>
          </a:r>
          <a:r>
            <a:rPr lang="pt-PT" sz="1800" b="0" dirty="0" err="1">
              <a:latin typeface="Arial" panose="020B0604020202020204" pitchFamily="34" charset="0"/>
              <a:cs typeface="Arial" panose="020B0604020202020204" pitchFamily="34" charset="0"/>
            </a:rPr>
            <a:t>radios</a:t>
          </a:r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 comunitárias), </a:t>
          </a:r>
          <a:r>
            <a:rPr lang="pt-PT" sz="1800" b="0" dirty="0" err="1">
              <a:latin typeface="Arial" panose="020B0604020202020204" pitchFamily="34" charset="0"/>
              <a:cs typeface="Arial" panose="020B0604020202020204" pitchFamily="34" charset="0"/>
            </a:rPr>
            <a:t>emprensas</a:t>
          </a:r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 de comunicação MTN e ORANGE;</a:t>
          </a:r>
        </a:p>
        <a:p>
          <a:pPr algn="l"/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Engajamento de autoridades administrativas, poderes tradicionais, pessoas influentes da região</a:t>
          </a:r>
        </a:p>
        <a:p>
          <a:pPr algn="l"/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Comprometidos as equipas de vacinadores, supervisores de proximidades, supervisores regionais e centrais;</a:t>
          </a:r>
        </a:p>
        <a:p>
          <a:pPr algn="l"/>
          <a:r>
            <a:rPr lang="pt-PT" sz="1800" b="0" dirty="0" err="1">
              <a:latin typeface="Arial" panose="020B0604020202020204" pitchFamily="34" charset="0"/>
              <a:cs typeface="Arial" panose="020B0604020202020204" pitchFamily="34" charset="0"/>
            </a:rPr>
            <a:t>Desponibilidades</a:t>
          </a:r>
          <a:r>
            <a:rPr lang="pt-PT" sz="1800" b="0" dirty="0">
              <a:latin typeface="Arial" panose="020B0604020202020204" pitchFamily="34" charset="0"/>
              <a:cs typeface="Arial" panose="020B0604020202020204" pitchFamily="34" charset="0"/>
            </a:rPr>
            <a:t> dos planos de movimentações das equipas de vacinação, supervisores regionais e central.</a:t>
          </a:r>
        </a:p>
        <a:p>
          <a:pPr algn="l"/>
          <a:endParaRPr lang="pt-PT" sz="1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pt-P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296F4-A5E4-4CE7-8ABC-37B1A73B3894}" type="par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FD9D6-9AEC-4C58-BE95-AB30CBB02E07}" type="sib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5153D-F71A-475E-A00B-0132395602C4}">
      <dgm:prSet phldrT="[Texto]" custT="1"/>
      <dgm:spPr/>
      <dgm:t>
        <a:bodyPr/>
        <a:lstStyle/>
        <a:p>
          <a:endParaRPr lang="pt-PT"/>
        </a:p>
      </dgm:t>
    </dgm:pt>
    <dgm:pt modelId="{73418F24-A47C-45CF-A9A5-1426AD811CB5}" type="par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13675-A8FB-4AA1-96CE-B56012EE0ED1}" type="sib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6F2E8-E927-4AFA-B583-2C6F80E52301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dirty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</a:p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E076FF-8E30-46D5-ABB6-BEEC048A1DC6}" type="parTrans" cxnId="{C3F201ED-7F6F-4915-9D84-BCCB3D17E581}">
      <dgm:prSet/>
      <dgm:spPr/>
      <dgm:t>
        <a:bodyPr/>
        <a:lstStyle/>
        <a:p>
          <a:endParaRPr lang="pt-PT"/>
        </a:p>
      </dgm:t>
    </dgm:pt>
    <dgm:pt modelId="{2855C64A-F39D-4B22-8F97-93224ED3BE38}" type="sibTrans" cxnId="{C3F201ED-7F6F-4915-9D84-BCCB3D17E581}">
      <dgm:prSet/>
      <dgm:spPr/>
      <dgm:t>
        <a:bodyPr/>
        <a:lstStyle/>
        <a:p>
          <a:endParaRPr lang="pt-PT"/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31982" custLinFactNeighborX="-1462" custLinFactNeighborY="-14214"/>
      <dgm:spPr/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7DEB7C-ED15-44E2-9BB8-DB334E3AE569}" type="pres">
      <dgm:prSet presAssocID="{35A91F97-C67D-4CEF-A7B4-41B64891E256}" presName="tile2" presStyleLbl="node1" presStyleIdx="1" presStyleCnt="4" custScaleX="167604" custScaleY="133090" custLinFactNeighborX="-3682" custLinFactNeighborY="10650"/>
      <dgm:spPr/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3848B-A3B5-4054-B43B-3207955088E1}" type="pres">
      <dgm:prSet presAssocID="{35A91F97-C67D-4CEF-A7B4-41B64891E256}" presName="tile3" presStyleLbl="node1" presStyleIdx="2" presStyleCnt="4" custScaleX="35962" custScaleY="26745" custLinFactNeighborX="3478" custLinFactNeighborY="-789"/>
      <dgm:spPr/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D12606-CB71-4C2E-BFD0-039631846769}" type="pres">
      <dgm:prSet presAssocID="{35A91F97-C67D-4CEF-A7B4-41B64891E256}" presName="tile4" presStyleLbl="node1" presStyleIdx="3" presStyleCnt="4" custScaleX="160197" custScaleY="90924" custLinFactNeighborX="-4459" custLinFactNeighborY="-15252"/>
      <dgm:spPr/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22702" custScaleY="7431" custLinFactX="-45276" custLinFactNeighborX="-100000" custLinFactNeighborY="16135">
        <dgm:presLayoutVars>
          <dgm:chMax val="0"/>
          <dgm:chPref val="0"/>
        </dgm:presLayoutVars>
      </dgm:prSet>
      <dgm:spPr/>
    </dgm:pt>
  </dgm:ptLst>
  <dgm:cxnLst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65CD8D14-968B-4E85-917C-AC54E1C63EE8}" type="presOf" srcId="{DFA30E5D-C37E-4B2D-8213-418439DD68F2}" destId="{DD7057C1-EBC0-4293-AB70-0F4FDF1C75F6}" srcOrd="1" destOrd="0" presId="urn:microsoft.com/office/officeart/2005/8/layout/matrix1"/>
    <dgm:cxn modelId="{0E02CD18-F7AD-4DE0-BA1A-CBA182558872}" type="presOf" srcId="{2306F2E8-E927-4AFA-B583-2C6F80E52301}" destId="{4F33848B-A3B5-4054-B43B-3207955088E1}" srcOrd="0" destOrd="0" presId="urn:microsoft.com/office/officeart/2005/8/layout/matrix1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C6865C97-0168-4CBE-BF51-52ACBECC7C49}" type="presOf" srcId="{DFA30E5D-C37E-4B2D-8213-418439DD68F2}" destId="{42D12606-CB71-4C2E-BFD0-039631846769}" srcOrd="0" destOrd="0" presId="urn:microsoft.com/office/officeart/2005/8/layout/matrix1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2AE6D09A-0EED-46B4-83DC-1B469E640B4A}" type="presOf" srcId="{2306F2E8-E927-4AFA-B583-2C6F80E52301}" destId="{44EA7A55-76E5-4531-AE22-706E7FFD21BD}" srcOrd="1" destOrd="0" presId="urn:microsoft.com/office/officeart/2005/8/layout/matrix1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213D0CAC-FD07-4EB9-874F-96AAD061571E}" srcId="{C4B9B3C8-2DDE-48B1-8E09-67B585AF7517}" destId="{DFA30E5D-C37E-4B2D-8213-418439DD68F2}" srcOrd="3" destOrd="0" parTransId="{A43296F4-A5E4-4CE7-8ABC-37B1A73B3894}" sibTransId="{24FFD9D6-9AEC-4C58-BE95-AB30CBB02E07}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C3F201ED-7F6F-4915-9D84-BCCB3D17E581}" srcId="{C4B9B3C8-2DDE-48B1-8E09-67B585AF7517}" destId="{2306F2E8-E927-4AFA-B583-2C6F80E52301}" srcOrd="2" destOrd="0" parTransId="{2DE076FF-8E30-46D5-ABB6-BEEC048A1DC6}" sibTransId="{2855C64A-F39D-4B22-8F97-93224ED3BE38}"/>
    <dgm:cxn modelId="{2C070FF5-ADBD-43B3-994A-C8AAB3E61881}" srcId="{C4B9B3C8-2DDE-48B1-8E09-67B585AF7517}" destId="{7935153D-F71A-475E-A00B-0132395602C4}" srcOrd="4" destOrd="0" parTransId="{73418F24-A47C-45CF-A9A5-1426AD811CB5}" sibTransId="{D3213675-A8FB-4AA1-96CE-B56012EE0ED1}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13E6C43E-2BEA-40CF-9657-C816AA5D5F79}">
      <dgm:prSet/>
      <dgm:spPr/>
      <dgm:t>
        <a:bodyPr/>
        <a:lstStyle/>
        <a:p>
          <a:r>
            <a:rPr lang="pt-BR"/>
            <a:t>Rotura de Vit-A nas algumas áreas sanitárias (Cancisse, Beli, Dandu e Lugadjol);</a:t>
          </a:r>
          <a:endParaRPr lang="pt-PT"/>
        </a:p>
      </dgm:t>
    </dgm:pt>
    <dgm:pt modelId="{34338F86-CF0F-4530-97C0-253C1B427967}" type="parTrans" cxnId="{618665AC-208A-4E5F-854C-B4462A02CFEB}">
      <dgm:prSet/>
      <dgm:spPr/>
      <dgm:t>
        <a:bodyPr/>
        <a:lstStyle/>
        <a:p>
          <a:endParaRPr lang="pt-PT"/>
        </a:p>
      </dgm:t>
    </dgm:pt>
    <dgm:pt modelId="{80A4F9F7-93A0-4A24-AD69-2E098C84ABF8}" type="sibTrans" cxnId="{618665AC-208A-4E5F-854C-B4462A02CFEB}">
      <dgm:prSet/>
      <dgm:spPr/>
      <dgm:t>
        <a:bodyPr/>
        <a:lstStyle/>
        <a:p>
          <a:endParaRPr lang="pt-PT"/>
        </a:p>
      </dgm:t>
    </dgm:pt>
    <dgm:pt modelId="{68DA1A97-CA2B-4570-B859-F8ADE280BF98}">
      <dgm:prSet/>
      <dgm:spPr/>
      <dgm:t>
        <a:bodyPr/>
        <a:lstStyle/>
        <a:p>
          <a:r>
            <a:rPr lang="pt-BR"/>
            <a:t>Números consideráveis de agregados familiares sem informações e conhecimento de doenças protegidas pelos antígenos de vacinas, suplementações desparasitação;</a:t>
          </a:r>
          <a:endParaRPr lang="pt-PT"/>
        </a:p>
      </dgm:t>
    </dgm:pt>
    <dgm:pt modelId="{A5449EDD-1EEF-45E6-AA56-5A5720BDA07A}" type="parTrans" cxnId="{BA1E9D0F-7B6F-4E50-BBDA-E742C6DE8587}">
      <dgm:prSet/>
      <dgm:spPr/>
      <dgm:t>
        <a:bodyPr/>
        <a:lstStyle/>
        <a:p>
          <a:endParaRPr lang="pt-PT"/>
        </a:p>
      </dgm:t>
    </dgm:pt>
    <dgm:pt modelId="{AB41F490-A9F2-44ED-A742-1B0455196322}" type="sibTrans" cxnId="{BA1E9D0F-7B6F-4E50-BBDA-E742C6DE8587}">
      <dgm:prSet/>
      <dgm:spPr/>
      <dgm:t>
        <a:bodyPr/>
        <a:lstStyle/>
        <a:p>
          <a:endParaRPr lang="pt-PT"/>
        </a:p>
      </dgm:t>
    </dgm:pt>
    <dgm:pt modelId="{D7C8D837-9DD1-4684-96FB-94EAA038667A}">
      <dgm:prSet/>
      <dgm:spPr/>
      <dgm:t>
        <a:bodyPr/>
        <a:lstStyle/>
        <a:p>
          <a:r>
            <a:rPr lang="pt-BR"/>
            <a:t>Resistências esporádicas a vacinação em certas áreas sanitárias;</a:t>
          </a:r>
          <a:endParaRPr lang="pt-PT"/>
        </a:p>
      </dgm:t>
    </dgm:pt>
    <dgm:pt modelId="{66295D46-A2AD-4AC0-B973-F18FF5A1845B}" type="parTrans" cxnId="{3E149AF1-C927-4931-974B-C92C2F8199C2}">
      <dgm:prSet/>
      <dgm:spPr/>
      <dgm:t>
        <a:bodyPr/>
        <a:lstStyle/>
        <a:p>
          <a:endParaRPr lang="pt-PT"/>
        </a:p>
      </dgm:t>
    </dgm:pt>
    <dgm:pt modelId="{7CEBB207-803C-456C-B2B3-6707E9E0AD6E}" type="sibTrans" cxnId="{3E149AF1-C927-4931-974B-C92C2F8199C2}">
      <dgm:prSet/>
      <dgm:spPr/>
      <dgm:t>
        <a:bodyPr/>
        <a:lstStyle/>
        <a:p>
          <a:endParaRPr lang="pt-PT"/>
        </a:p>
      </dgm:t>
    </dgm:pt>
    <dgm:pt modelId="{0851196F-F5D0-429D-9956-D8C9D09F2718}">
      <dgm:prSet/>
      <dgm:spPr/>
      <dgm:t>
        <a:bodyPr/>
        <a:lstStyle/>
        <a:p>
          <a:r>
            <a:rPr lang="pt-BR"/>
            <a:t>A existência de agregados familiares migratórias devido a colheita de cereais afetou significativamente a vacinação, e o inquérito rápido nas áreas sanitária (Beli, Dandu e Lugadjol); </a:t>
          </a:r>
          <a:endParaRPr lang="pt-PT"/>
        </a:p>
      </dgm:t>
    </dgm:pt>
    <dgm:pt modelId="{4E4D0E5E-64AB-4414-B991-B1B753A4F15D}" type="parTrans" cxnId="{E20C2166-7059-4324-97F2-7EF7C6AC63D8}">
      <dgm:prSet/>
      <dgm:spPr/>
      <dgm:t>
        <a:bodyPr/>
        <a:lstStyle/>
        <a:p>
          <a:endParaRPr lang="pt-PT"/>
        </a:p>
      </dgm:t>
    </dgm:pt>
    <dgm:pt modelId="{2677E756-1970-495B-B450-8CFAE7A6E3A3}" type="sibTrans" cxnId="{E20C2166-7059-4324-97F2-7EF7C6AC63D8}">
      <dgm:prSet/>
      <dgm:spPr/>
      <dgm:t>
        <a:bodyPr/>
        <a:lstStyle/>
        <a:p>
          <a:endParaRPr lang="pt-PT"/>
        </a:p>
      </dgm:t>
    </dgm:pt>
    <dgm:pt modelId="{4AE29F53-59EF-41E7-A3D9-E7DB04C38D2B}">
      <dgm:prSet/>
      <dgm:spPr/>
      <dgm:t>
        <a:bodyPr/>
        <a:lstStyle/>
        <a:p>
          <a:r>
            <a:rPr lang="pt-BR"/>
            <a:t>Existência de agregados familiares que alegam falta de informação do local de postos vacinação em Gabú;</a:t>
          </a:r>
          <a:endParaRPr lang="pt-PT"/>
        </a:p>
      </dgm:t>
    </dgm:pt>
    <dgm:pt modelId="{C778844F-9A7C-4353-BA52-8EE2ECD6B920}" type="parTrans" cxnId="{9EA73E78-91B0-4A91-B7E7-0E50BD172291}">
      <dgm:prSet/>
      <dgm:spPr/>
      <dgm:t>
        <a:bodyPr/>
        <a:lstStyle/>
        <a:p>
          <a:endParaRPr lang="pt-PT"/>
        </a:p>
      </dgm:t>
    </dgm:pt>
    <dgm:pt modelId="{F52BF794-C08E-4550-9291-9DA390BA595E}" type="sibTrans" cxnId="{9EA73E78-91B0-4A91-B7E7-0E50BD172291}">
      <dgm:prSet/>
      <dgm:spPr/>
      <dgm:t>
        <a:bodyPr/>
        <a:lstStyle/>
        <a:p>
          <a:endParaRPr lang="pt-PT"/>
        </a:p>
      </dgm:t>
    </dgm:pt>
    <dgm:pt modelId="{BBCB2769-04ED-4C19-B552-20404D7DA176}">
      <dgm:prSet/>
      <dgm:spPr/>
      <dgm:t>
        <a:bodyPr/>
        <a:lstStyle/>
        <a:p>
          <a:r>
            <a:rPr lang="pt-BR"/>
            <a:t>Fraco trabalho responsável prestado pelos mobilizadores e sensibilizadores em termos de identificação e registos exatos de crianças nos agregados familiares e moranças que constituem as tabancas;</a:t>
          </a:r>
          <a:endParaRPr lang="pt-PT"/>
        </a:p>
      </dgm:t>
    </dgm:pt>
    <dgm:pt modelId="{46D6FC73-1C3B-4B57-AABB-B79E97E50F97}" type="parTrans" cxnId="{0DF7EE8A-D409-42DF-9203-9BA8BF08FAEE}">
      <dgm:prSet/>
      <dgm:spPr/>
      <dgm:t>
        <a:bodyPr/>
        <a:lstStyle/>
        <a:p>
          <a:endParaRPr lang="pt-PT"/>
        </a:p>
      </dgm:t>
    </dgm:pt>
    <dgm:pt modelId="{573F5B4E-D748-42E4-BA50-FC5186A2F7F1}" type="sibTrans" cxnId="{0DF7EE8A-D409-42DF-9203-9BA8BF08FAEE}">
      <dgm:prSet/>
      <dgm:spPr/>
      <dgm:t>
        <a:bodyPr/>
        <a:lstStyle/>
        <a:p>
          <a:endParaRPr lang="pt-PT"/>
        </a:p>
      </dgm:t>
    </dgm:pt>
    <dgm:pt modelId="{1AB36D92-E71C-4917-B382-62C5E023058B}">
      <dgm:prSet/>
      <dgm:spPr/>
      <dgm:t>
        <a:bodyPr/>
        <a:lstStyle/>
        <a:p>
          <a:r>
            <a:rPr lang="pt-BR"/>
            <a:t>Supervisores de proximidades incapacitados em satisfazer as demandas e mobilidades para vacinarem as todas as crianças não vacinadas recuperadas pelo inquérito rápido;</a:t>
          </a:r>
          <a:endParaRPr lang="pt-PT"/>
        </a:p>
      </dgm:t>
    </dgm:pt>
    <dgm:pt modelId="{5597A563-ECF3-4F04-A98E-16062028DF4B}" type="parTrans" cxnId="{D6DDB4E1-7D73-4E5B-A064-796BB0BAA7CC}">
      <dgm:prSet/>
      <dgm:spPr/>
      <dgm:t>
        <a:bodyPr/>
        <a:lstStyle/>
        <a:p>
          <a:endParaRPr lang="pt-PT"/>
        </a:p>
      </dgm:t>
    </dgm:pt>
    <dgm:pt modelId="{3D2FA146-BFDE-48DF-B156-B469DB0B6DA9}" type="sibTrans" cxnId="{D6DDB4E1-7D73-4E5B-A064-796BB0BAA7CC}">
      <dgm:prSet/>
      <dgm:spPr/>
      <dgm:t>
        <a:bodyPr/>
        <a:lstStyle/>
        <a:p>
          <a:endParaRPr lang="pt-PT"/>
        </a:p>
      </dgm:t>
    </dgm:pt>
    <dgm:pt modelId="{AFE55081-F659-478A-A522-33CBD5FBDB42}">
      <dgm:prSet/>
      <dgm:spPr/>
      <dgm:t>
        <a:bodyPr/>
        <a:lstStyle/>
        <a:p>
          <a:r>
            <a:rPr lang="pt-BR"/>
            <a:t>Recusa de alguns vacinadores em vacinarem crianças sem cartões, devido as deficiências nas formações nas áreas sanitárias;</a:t>
          </a:r>
          <a:endParaRPr lang="pt-PT"/>
        </a:p>
      </dgm:t>
    </dgm:pt>
    <dgm:pt modelId="{CCE2EF2D-1225-48A3-8A7D-94D70DD073C0}" type="parTrans" cxnId="{8ACB9297-C93C-4290-AD14-364A6C1A45B8}">
      <dgm:prSet/>
      <dgm:spPr/>
      <dgm:t>
        <a:bodyPr/>
        <a:lstStyle/>
        <a:p>
          <a:endParaRPr lang="pt-PT"/>
        </a:p>
      </dgm:t>
    </dgm:pt>
    <dgm:pt modelId="{938D4325-911C-4F5B-A93F-8C9447B7D7E4}" type="sibTrans" cxnId="{8ACB9297-C93C-4290-AD14-364A6C1A45B8}">
      <dgm:prSet/>
      <dgm:spPr/>
      <dgm:t>
        <a:bodyPr/>
        <a:lstStyle/>
        <a:p>
          <a:endParaRPr lang="pt-PT"/>
        </a:p>
      </dgm:t>
    </dgm:pt>
    <dgm:pt modelId="{BB702FEF-FC2B-451A-AAC1-CD62EF49CE43}">
      <dgm:prSet/>
      <dgm:spPr/>
      <dgm:t>
        <a:bodyPr/>
        <a:lstStyle/>
        <a:p>
          <a:r>
            <a:rPr lang="pt-BR"/>
            <a:t>Garantia insegura e inresponsável as promessas de voltar a vacinar crianças identificadas pelo inquérito rápido no terreno, pelos supervisores de proximidades.</a:t>
          </a:r>
          <a:endParaRPr lang="pt-PT"/>
        </a:p>
      </dgm:t>
    </dgm:pt>
    <dgm:pt modelId="{92B8FE20-0BA4-47CC-A8A4-4C4EAACB6746}" type="parTrans" cxnId="{9ABD606A-C4BC-4101-9582-8BF807104D3D}">
      <dgm:prSet/>
      <dgm:spPr/>
      <dgm:t>
        <a:bodyPr/>
        <a:lstStyle/>
        <a:p>
          <a:endParaRPr lang="pt-PT"/>
        </a:p>
      </dgm:t>
    </dgm:pt>
    <dgm:pt modelId="{7E98231B-3F2B-45D5-954B-7A18E795A388}" type="sibTrans" cxnId="{9ABD606A-C4BC-4101-9582-8BF807104D3D}">
      <dgm:prSet/>
      <dgm:spPr/>
      <dgm:t>
        <a:bodyPr/>
        <a:lstStyle/>
        <a:p>
          <a:endParaRPr lang="pt-PT"/>
        </a:p>
      </dgm:t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3200" b="0" dirty="0">
              <a:solidFill>
                <a:schemeClr val="tx1"/>
              </a:solidFill>
            </a:rPr>
            <a:t>Pontos a Melhorar 1.</a:t>
          </a:r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10" custScaleX="80020" custScaleY="94362" custLinFactNeighborX="734" custLinFactNeighborY="118">
        <dgm:presLayoutVars>
          <dgm:bulletEnabled val="1"/>
        </dgm:presLayoutVars>
      </dgm:prSet>
      <dgm:spPr/>
    </dgm:pt>
    <dgm:pt modelId="{F7E0BC37-41CF-4FC0-9600-D8169FA3AFB7}" type="pres">
      <dgm:prSet presAssocID="{0DD49E1E-1237-476D-96C3-D4911A23EAAE}" presName="sibTrans" presStyleLbl="sibTrans2D1" presStyleIdx="0" presStyleCnt="9" custScaleX="123954" custScaleY="73150" custLinFactNeighborX="31533" custLinFactNeighborY="23574"/>
      <dgm:spPr/>
    </dgm:pt>
    <dgm:pt modelId="{03D4E08F-0D10-4DFF-8F2E-42E0E52C21F2}" type="pres">
      <dgm:prSet presAssocID="{0DD49E1E-1237-476D-96C3-D4911A23EAAE}" presName="connectorText" presStyleLbl="sibTrans2D1" presStyleIdx="0" presStyleCnt="9"/>
      <dgm:spPr/>
    </dgm:pt>
    <dgm:pt modelId="{BBAB9E69-DBD9-4F0F-AEA1-9CB9E10A0092}" type="pres">
      <dgm:prSet presAssocID="{13E6C43E-2BEA-40CF-9657-C816AA5D5F79}" presName="node" presStyleLbl="node1" presStyleIdx="1" presStyleCnt="10">
        <dgm:presLayoutVars>
          <dgm:bulletEnabled val="1"/>
        </dgm:presLayoutVars>
      </dgm:prSet>
      <dgm:spPr/>
    </dgm:pt>
    <dgm:pt modelId="{F6338772-5057-4802-ADE1-8AE048877767}" type="pres">
      <dgm:prSet presAssocID="{80A4F9F7-93A0-4A24-AD69-2E098C84ABF8}" presName="sibTrans" presStyleLbl="sibTrans2D1" presStyleIdx="1" presStyleCnt="9"/>
      <dgm:spPr/>
    </dgm:pt>
    <dgm:pt modelId="{C465ADFB-CC1B-44DF-8419-640B4906AA5D}" type="pres">
      <dgm:prSet presAssocID="{80A4F9F7-93A0-4A24-AD69-2E098C84ABF8}" presName="connectorText" presStyleLbl="sibTrans2D1" presStyleIdx="1" presStyleCnt="9"/>
      <dgm:spPr/>
    </dgm:pt>
    <dgm:pt modelId="{F071C6AB-1460-472F-ABB1-6731504725D8}" type="pres">
      <dgm:prSet presAssocID="{68DA1A97-CA2B-4570-B859-F8ADE280BF98}" presName="node" presStyleLbl="node1" presStyleIdx="2" presStyleCnt="10">
        <dgm:presLayoutVars>
          <dgm:bulletEnabled val="1"/>
        </dgm:presLayoutVars>
      </dgm:prSet>
      <dgm:spPr/>
    </dgm:pt>
    <dgm:pt modelId="{23972A43-E2D8-4DA7-9D30-113A55B9A8F6}" type="pres">
      <dgm:prSet presAssocID="{AB41F490-A9F2-44ED-A742-1B0455196322}" presName="sibTrans" presStyleLbl="sibTrans2D1" presStyleIdx="2" presStyleCnt="9"/>
      <dgm:spPr/>
    </dgm:pt>
    <dgm:pt modelId="{994C86B8-ED86-4B6D-A0B6-D4015B20C3E7}" type="pres">
      <dgm:prSet presAssocID="{AB41F490-A9F2-44ED-A742-1B0455196322}" presName="connectorText" presStyleLbl="sibTrans2D1" presStyleIdx="2" presStyleCnt="9"/>
      <dgm:spPr/>
    </dgm:pt>
    <dgm:pt modelId="{FDE52D85-9D88-4110-A9A0-0F8309962609}" type="pres">
      <dgm:prSet presAssocID="{D7C8D837-9DD1-4684-96FB-94EAA038667A}" presName="node" presStyleLbl="node1" presStyleIdx="3" presStyleCnt="10">
        <dgm:presLayoutVars>
          <dgm:bulletEnabled val="1"/>
        </dgm:presLayoutVars>
      </dgm:prSet>
      <dgm:spPr/>
    </dgm:pt>
    <dgm:pt modelId="{9D319D1F-363B-48DB-B2F1-38E72BC61A2C}" type="pres">
      <dgm:prSet presAssocID="{7CEBB207-803C-456C-B2B3-6707E9E0AD6E}" presName="sibTrans" presStyleLbl="sibTrans2D1" presStyleIdx="3" presStyleCnt="9"/>
      <dgm:spPr/>
    </dgm:pt>
    <dgm:pt modelId="{1933B460-28EF-4056-9DDD-8C15096D80B7}" type="pres">
      <dgm:prSet presAssocID="{7CEBB207-803C-456C-B2B3-6707E9E0AD6E}" presName="connectorText" presStyleLbl="sibTrans2D1" presStyleIdx="3" presStyleCnt="9"/>
      <dgm:spPr/>
    </dgm:pt>
    <dgm:pt modelId="{C8AFF976-13F6-4E6A-BAAB-27DB44F4D15A}" type="pres">
      <dgm:prSet presAssocID="{0851196F-F5D0-429D-9956-D8C9D09F2718}" presName="node" presStyleLbl="node1" presStyleIdx="4" presStyleCnt="10">
        <dgm:presLayoutVars>
          <dgm:bulletEnabled val="1"/>
        </dgm:presLayoutVars>
      </dgm:prSet>
      <dgm:spPr/>
    </dgm:pt>
    <dgm:pt modelId="{487FAABA-D3CA-4336-B4AC-706F8B694C85}" type="pres">
      <dgm:prSet presAssocID="{2677E756-1970-495B-B450-8CFAE7A6E3A3}" presName="sibTrans" presStyleLbl="sibTrans2D1" presStyleIdx="4" presStyleCnt="9"/>
      <dgm:spPr/>
    </dgm:pt>
    <dgm:pt modelId="{D660FD7A-D277-4D4A-933B-6F5E457F0627}" type="pres">
      <dgm:prSet presAssocID="{2677E756-1970-495B-B450-8CFAE7A6E3A3}" presName="connectorText" presStyleLbl="sibTrans2D1" presStyleIdx="4" presStyleCnt="9"/>
      <dgm:spPr/>
    </dgm:pt>
    <dgm:pt modelId="{A7FD36FA-9B41-437A-860D-A0FC6AB0E381}" type="pres">
      <dgm:prSet presAssocID="{4AE29F53-59EF-41E7-A3D9-E7DB04C38D2B}" presName="node" presStyleLbl="node1" presStyleIdx="5" presStyleCnt="10">
        <dgm:presLayoutVars>
          <dgm:bulletEnabled val="1"/>
        </dgm:presLayoutVars>
      </dgm:prSet>
      <dgm:spPr/>
    </dgm:pt>
    <dgm:pt modelId="{228C6805-8510-40F5-9955-F618015BD817}" type="pres">
      <dgm:prSet presAssocID="{F52BF794-C08E-4550-9291-9DA390BA595E}" presName="sibTrans" presStyleLbl="sibTrans2D1" presStyleIdx="5" presStyleCnt="9"/>
      <dgm:spPr/>
    </dgm:pt>
    <dgm:pt modelId="{9BB8FEC3-274F-4261-8755-D78CA4BF67AD}" type="pres">
      <dgm:prSet presAssocID="{F52BF794-C08E-4550-9291-9DA390BA595E}" presName="connectorText" presStyleLbl="sibTrans2D1" presStyleIdx="5" presStyleCnt="9"/>
      <dgm:spPr/>
    </dgm:pt>
    <dgm:pt modelId="{4ADD8074-207F-4667-9A70-738DAAA8659F}" type="pres">
      <dgm:prSet presAssocID="{BBCB2769-04ED-4C19-B552-20404D7DA176}" presName="node" presStyleLbl="node1" presStyleIdx="6" presStyleCnt="10">
        <dgm:presLayoutVars>
          <dgm:bulletEnabled val="1"/>
        </dgm:presLayoutVars>
      </dgm:prSet>
      <dgm:spPr/>
    </dgm:pt>
    <dgm:pt modelId="{989424B8-FE9D-4697-8840-DFF1615AD7C5}" type="pres">
      <dgm:prSet presAssocID="{573F5B4E-D748-42E4-BA50-FC5186A2F7F1}" presName="sibTrans" presStyleLbl="sibTrans2D1" presStyleIdx="6" presStyleCnt="9"/>
      <dgm:spPr/>
    </dgm:pt>
    <dgm:pt modelId="{E850B655-6C24-4F71-BEFA-77AA67A6A048}" type="pres">
      <dgm:prSet presAssocID="{573F5B4E-D748-42E4-BA50-FC5186A2F7F1}" presName="connectorText" presStyleLbl="sibTrans2D1" presStyleIdx="6" presStyleCnt="9"/>
      <dgm:spPr/>
    </dgm:pt>
    <dgm:pt modelId="{4215AEFB-7FC3-4657-86E2-386D56202B13}" type="pres">
      <dgm:prSet presAssocID="{1AB36D92-E71C-4917-B382-62C5E023058B}" presName="node" presStyleLbl="node1" presStyleIdx="7" presStyleCnt="10">
        <dgm:presLayoutVars>
          <dgm:bulletEnabled val="1"/>
        </dgm:presLayoutVars>
      </dgm:prSet>
      <dgm:spPr/>
    </dgm:pt>
    <dgm:pt modelId="{79130B40-C437-495C-9132-93EB80B8B887}" type="pres">
      <dgm:prSet presAssocID="{3D2FA146-BFDE-48DF-B156-B469DB0B6DA9}" presName="sibTrans" presStyleLbl="sibTrans2D1" presStyleIdx="7" presStyleCnt="9"/>
      <dgm:spPr/>
    </dgm:pt>
    <dgm:pt modelId="{1C5FBED1-19BD-4CE4-932E-DAE8FB74E1AD}" type="pres">
      <dgm:prSet presAssocID="{3D2FA146-BFDE-48DF-B156-B469DB0B6DA9}" presName="connectorText" presStyleLbl="sibTrans2D1" presStyleIdx="7" presStyleCnt="9"/>
      <dgm:spPr/>
    </dgm:pt>
    <dgm:pt modelId="{9B87A8EB-3834-4BC1-9C46-FE42C47271D8}" type="pres">
      <dgm:prSet presAssocID="{AFE55081-F659-478A-A522-33CBD5FBDB42}" presName="node" presStyleLbl="node1" presStyleIdx="8" presStyleCnt="10">
        <dgm:presLayoutVars>
          <dgm:bulletEnabled val="1"/>
        </dgm:presLayoutVars>
      </dgm:prSet>
      <dgm:spPr/>
    </dgm:pt>
    <dgm:pt modelId="{5896C720-F19F-4F93-9EB7-D9B24AA0D9B5}" type="pres">
      <dgm:prSet presAssocID="{938D4325-911C-4F5B-A93F-8C9447B7D7E4}" presName="sibTrans" presStyleLbl="sibTrans2D1" presStyleIdx="8" presStyleCnt="9"/>
      <dgm:spPr/>
    </dgm:pt>
    <dgm:pt modelId="{C9F443A2-8D03-417E-96DF-62B147F79FEA}" type="pres">
      <dgm:prSet presAssocID="{938D4325-911C-4F5B-A93F-8C9447B7D7E4}" presName="connectorText" presStyleLbl="sibTrans2D1" presStyleIdx="8" presStyleCnt="9"/>
      <dgm:spPr/>
    </dgm:pt>
    <dgm:pt modelId="{459EE42E-2191-4EA2-8096-4BD99A5624C1}" type="pres">
      <dgm:prSet presAssocID="{BB702FEF-FC2B-451A-AAC1-CD62EF49CE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2C7E7109-30B8-4D0C-87AA-D6EAF2117C3C}" type="presOf" srcId="{BBCB2769-04ED-4C19-B552-20404D7DA176}" destId="{4ADD8074-207F-4667-9A70-738DAAA8659F}" srcOrd="0" destOrd="0" presId="urn:microsoft.com/office/officeart/2005/8/layout/process1"/>
    <dgm:cxn modelId="{BA1E9D0F-7B6F-4E50-BBDA-E742C6DE8587}" srcId="{CB072CD1-E92D-4047-AEDC-DE7342C85C61}" destId="{68DA1A97-CA2B-4570-B859-F8ADE280BF98}" srcOrd="2" destOrd="0" parTransId="{A5449EDD-1EEF-45E6-AA56-5A5720BDA07A}" sibTransId="{AB41F490-A9F2-44ED-A742-1B0455196322}"/>
    <dgm:cxn modelId="{34DE6819-0B5A-4A08-BC75-BAF80CDC710D}" type="presOf" srcId="{AFE55081-F659-478A-A522-33CBD5FBDB42}" destId="{9B87A8EB-3834-4BC1-9C46-FE42C47271D8}" srcOrd="0" destOrd="0" presId="urn:microsoft.com/office/officeart/2005/8/layout/process1"/>
    <dgm:cxn modelId="{ED0D601C-9C15-4788-A41A-16A89DDDDD24}" type="presOf" srcId="{4460A378-83B8-4A2C-A5D6-D3F59F8F03F0}" destId="{4B6126BD-7111-492B-B85B-86964C7D25A4}" srcOrd="0" destOrd="0" presId="urn:microsoft.com/office/officeart/2005/8/layout/process1"/>
    <dgm:cxn modelId="{FA822622-33C1-4322-BBFE-425319EAAD52}" type="presOf" srcId="{938D4325-911C-4F5B-A93F-8C9447B7D7E4}" destId="{5896C720-F19F-4F93-9EB7-D9B24AA0D9B5}" srcOrd="0" destOrd="0" presId="urn:microsoft.com/office/officeart/2005/8/layout/process1"/>
    <dgm:cxn modelId="{91395A29-11FD-4137-A1EB-0BD3061A1485}" type="presOf" srcId="{D7C8D837-9DD1-4684-96FB-94EAA038667A}" destId="{FDE52D85-9D88-4110-A9A0-0F8309962609}" srcOrd="0" destOrd="0" presId="urn:microsoft.com/office/officeart/2005/8/layout/process1"/>
    <dgm:cxn modelId="{DD30D32F-6D82-4363-9FBE-8690A39396D6}" type="presOf" srcId="{2677E756-1970-495B-B450-8CFAE7A6E3A3}" destId="{487FAABA-D3CA-4336-B4AC-706F8B694C85}" srcOrd="0" destOrd="0" presId="urn:microsoft.com/office/officeart/2005/8/layout/process1"/>
    <dgm:cxn modelId="{82E72333-6597-4815-8FB6-5B7592AAC413}" type="presOf" srcId="{AB41F490-A9F2-44ED-A742-1B0455196322}" destId="{23972A43-E2D8-4DA7-9D30-113A55B9A8F6}" srcOrd="0" destOrd="0" presId="urn:microsoft.com/office/officeart/2005/8/layout/process1"/>
    <dgm:cxn modelId="{F583C93A-92F7-4C87-984B-B4A7F7EF4BF0}" type="presOf" srcId="{F52BF794-C08E-4550-9291-9DA390BA595E}" destId="{228C6805-8510-40F5-9955-F618015BD817}" srcOrd="0" destOrd="0" presId="urn:microsoft.com/office/officeart/2005/8/layout/process1"/>
    <dgm:cxn modelId="{48574160-3C85-4F50-80A1-CA259EEC6AE9}" type="presOf" srcId="{BB702FEF-FC2B-451A-AAC1-CD62EF49CE43}" destId="{459EE42E-2191-4EA2-8096-4BD99A5624C1}" srcOrd="0" destOrd="0" presId="urn:microsoft.com/office/officeart/2005/8/layout/process1"/>
    <dgm:cxn modelId="{8C949045-9529-4735-8423-52D59A43C2EE}" type="presOf" srcId="{0DD49E1E-1237-476D-96C3-D4911A23EAAE}" destId="{03D4E08F-0D10-4DFF-8F2E-42E0E52C21F2}" srcOrd="1" destOrd="0" presId="urn:microsoft.com/office/officeart/2005/8/layout/process1"/>
    <dgm:cxn modelId="{E20C2166-7059-4324-97F2-7EF7C6AC63D8}" srcId="{CB072CD1-E92D-4047-AEDC-DE7342C85C61}" destId="{0851196F-F5D0-429D-9956-D8C9D09F2718}" srcOrd="4" destOrd="0" parTransId="{4E4D0E5E-64AB-4414-B991-B1B753A4F15D}" sibTransId="{2677E756-1970-495B-B450-8CFAE7A6E3A3}"/>
    <dgm:cxn modelId="{9ACF4E69-24C9-43C3-A87A-D590D520E6C1}" type="presOf" srcId="{F52BF794-C08E-4550-9291-9DA390BA595E}" destId="{9BB8FEC3-274F-4261-8755-D78CA4BF67AD}" srcOrd="1" destOrd="0" presId="urn:microsoft.com/office/officeart/2005/8/layout/process1"/>
    <dgm:cxn modelId="{8D10F049-A8C0-4AA7-AA3D-7B5780D825A5}" type="presOf" srcId="{2677E756-1970-495B-B450-8CFAE7A6E3A3}" destId="{D660FD7A-D277-4D4A-933B-6F5E457F0627}" srcOrd="1" destOrd="0" presId="urn:microsoft.com/office/officeart/2005/8/layout/process1"/>
    <dgm:cxn modelId="{9ABD606A-C4BC-4101-9582-8BF807104D3D}" srcId="{CB072CD1-E92D-4047-AEDC-DE7342C85C61}" destId="{BB702FEF-FC2B-451A-AAC1-CD62EF49CE43}" srcOrd="9" destOrd="0" parTransId="{92B8FE20-0BA4-47CC-A8A4-4C4EAACB6746}" sibTransId="{7E98231B-3F2B-45D5-954B-7A18E795A388}"/>
    <dgm:cxn modelId="{E3D57F6D-B884-4AF1-8BEE-CAC9EA1F418F}" type="presOf" srcId="{7CEBB207-803C-456C-B2B3-6707E9E0AD6E}" destId="{1933B460-28EF-4056-9DDD-8C15096D80B7}" srcOrd="1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C6F554-0194-4401-BA01-49980A67F7E4}" type="presOf" srcId="{7CEBB207-803C-456C-B2B3-6707E9E0AD6E}" destId="{9D319D1F-363B-48DB-B2F1-38E72BC61A2C}" srcOrd="0" destOrd="0" presId="urn:microsoft.com/office/officeart/2005/8/layout/process1"/>
    <dgm:cxn modelId="{9EA73E78-91B0-4A91-B7E7-0E50BD172291}" srcId="{CB072CD1-E92D-4047-AEDC-DE7342C85C61}" destId="{4AE29F53-59EF-41E7-A3D9-E7DB04C38D2B}" srcOrd="5" destOrd="0" parTransId="{C778844F-9A7C-4353-BA52-8EE2ECD6B920}" sibTransId="{F52BF794-C08E-4550-9291-9DA390BA595E}"/>
    <dgm:cxn modelId="{959E1B7E-2709-4A2E-B64E-E49EE178C55E}" type="presOf" srcId="{3D2FA146-BFDE-48DF-B156-B469DB0B6DA9}" destId="{79130B40-C437-495C-9132-93EB80B8B887}" srcOrd="0" destOrd="0" presId="urn:microsoft.com/office/officeart/2005/8/layout/process1"/>
    <dgm:cxn modelId="{318E2980-6C8F-4D73-AE13-1F070D587F62}" type="presOf" srcId="{573F5B4E-D748-42E4-BA50-FC5186A2F7F1}" destId="{989424B8-FE9D-4697-8840-DFF1615AD7C5}" srcOrd="0" destOrd="0" presId="urn:microsoft.com/office/officeart/2005/8/layout/process1"/>
    <dgm:cxn modelId="{B754B485-F196-4BDE-88B7-5877C301CC7A}" type="presOf" srcId="{AB41F490-A9F2-44ED-A742-1B0455196322}" destId="{994C86B8-ED86-4B6D-A0B6-D4015B20C3E7}" srcOrd="1" destOrd="0" presId="urn:microsoft.com/office/officeart/2005/8/layout/process1"/>
    <dgm:cxn modelId="{0DF7EE8A-D409-42DF-9203-9BA8BF08FAEE}" srcId="{CB072CD1-E92D-4047-AEDC-DE7342C85C61}" destId="{BBCB2769-04ED-4C19-B552-20404D7DA176}" srcOrd="6" destOrd="0" parTransId="{46D6FC73-1C3B-4B57-AABB-B79E97E50F97}" sibTransId="{573F5B4E-D748-42E4-BA50-FC5186A2F7F1}"/>
    <dgm:cxn modelId="{8ACB9297-C93C-4290-AD14-364A6C1A45B8}" srcId="{CB072CD1-E92D-4047-AEDC-DE7342C85C61}" destId="{AFE55081-F659-478A-A522-33CBD5FBDB42}" srcOrd="8" destOrd="0" parTransId="{CCE2EF2D-1225-48A3-8A7D-94D70DD073C0}" sibTransId="{938D4325-911C-4F5B-A93F-8C9447B7D7E4}"/>
    <dgm:cxn modelId="{DBAA0D9D-55B8-4A9C-BDF1-2EDA5C947831}" type="presOf" srcId="{0DD49E1E-1237-476D-96C3-D4911A23EAAE}" destId="{F7E0BC37-41CF-4FC0-9600-D8169FA3AFB7}" srcOrd="0" destOrd="0" presId="urn:microsoft.com/office/officeart/2005/8/layout/process1"/>
    <dgm:cxn modelId="{84C87C9D-28E4-4FFB-9374-8C2D28B8F919}" type="presOf" srcId="{80A4F9F7-93A0-4A24-AD69-2E098C84ABF8}" destId="{F6338772-5057-4802-ADE1-8AE048877767}" srcOrd="0" destOrd="0" presId="urn:microsoft.com/office/officeart/2005/8/layout/process1"/>
    <dgm:cxn modelId="{C60183AB-2967-4ADD-AACB-A9E549CACDEC}" type="presOf" srcId="{1AB36D92-E71C-4917-B382-62C5E023058B}" destId="{4215AEFB-7FC3-4657-86E2-386D56202B13}" srcOrd="0" destOrd="0" presId="urn:microsoft.com/office/officeart/2005/8/layout/process1"/>
    <dgm:cxn modelId="{618665AC-208A-4E5F-854C-B4462A02CFEB}" srcId="{CB072CD1-E92D-4047-AEDC-DE7342C85C61}" destId="{13E6C43E-2BEA-40CF-9657-C816AA5D5F79}" srcOrd="1" destOrd="0" parTransId="{34338F86-CF0F-4530-97C0-253C1B427967}" sibTransId="{80A4F9F7-93A0-4A24-AD69-2E098C84ABF8}"/>
    <dgm:cxn modelId="{6A8E4DB7-F266-4405-AD27-4311486567ED}" type="presOf" srcId="{573F5B4E-D748-42E4-BA50-FC5186A2F7F1}" destId="{E850B655-6C24-4F71-BEFA-77AA67A6A048}" srcOrd="1" destOrd="0" presId="urn:microsoft.com/office/officeart/2005/8/layout/process1"/>
    <dgm:cxn modelId="{346971BE-F231-4D31-822E-FBCD0B58B9D8}" type="presOf" srcId="{0851196F-F5D0-429D-9956-D8C9D09F2718}" destId="{C8AFF976-13F6-4E6A-BAAB-27DB44F4D15A}" srcOrd="0" destOrd="0" presId="urn:microsoft.com/office/officeart/2005/8/layout/process1"/>
    <dgm:cxn modelId="{A2764DC1-82DA-477F-A68F-6CEAD4679744}" type="presOf" srcId="{68DA1A97-CA2B-4570-B859-F8ADE280BF98}" destId="{F071C6AB-1460-472F-ABB1-6731504725D8}" srcOrd="0" destOrd="0" presId="urn:microsoft.com/office/officeart/2005/8/layout/process1"/>
    <dgm:cxn modelId="{C75149C3-4BE4-4659-8A0B-D9EF753504D4}" type="presOf" srcId="{80A4F9F7-93A0-4A24-AD69-2E098C84ABF8}" destId="{C465ADFB-CC1B-44DF-8419-640B4906AA5D}" srcOrd="1" destOrd="0" presId="urn:microsoft.com/office/officeart/2005/8/layout/process1"/>
    <dgm:cxn modelId="{C6CB2BD1-7C10-43C3-B6EE-F3097356C57D}" type="presOf" srcId="{CB072CD1-E92D-4047-AEDC-DE7342C85C61}" destId="{65109D31-2F9D-4EA4-82A6-82AEE20717B9}" srcOrd="0" destOrd="0" presId="urn:microsoft.com/office/officeart/2005/8/layout/process1"/>
    <dgm:cxn modelId="{030316DD-BB5C-4A29-BB41-BE68F16749BD}" type="presOf" srcId="{3D2FA146-BFDE-48DF-B156-B469DB0B6DA9}" destId="{1C5FBED1-19BD-4CE4-932E-DAE8FB74E1AD}" srcOrd="1" destOrd="0" presId="urn:microsoft.com/office/officeart/2005/8/layout/process1"/>
    <dgm:cxn modelId="{04B2A1DE-AAA4-410B-ADA8-7ED2BF382933}" type="presOf" srcId="{938D4325-911C-4F5B-A93F-8C9447B7D7E4}" destId="{C9F443A2-8D03-417E-96DF-62B147F79FEA}" srcOrd="1" destOrd="0" presId="urn:microsoft.com/office/officeart/2005/8/layout/process1"/>
    <dgm:cxn modelId="{D6DDB4E1-7D73-4E5B-A064-796BB0BAA7CC}" srcId="{CB072CD1-E92D-4047-AEDC-DE7342C85C61}" destId="{1AB36D92-E71C-4917-B382-62C5E023058B}" srcOrd="7" destOrd="0" parTransId="{5597A563-ECF3-4F04-A98E-16062028DF4B}" sibTransId="{3D2FA146-BFDE-48DF-B156-B469DB0B6DA9}"/>
    <dgm:cxn modelId="{9B4846F0-3DA9-46CC-9B3D-51A32A0E94C8}" type="presOf" srcId="{4AE29F53-59EF-41E7-A3D9-E7DB04C38D2B}" destId="{A7FD36FA-9B41-437A-860D-A0FC6AB0E381}" srcOrd="0" destOrd="0" presId="urn:microsoft.com/office/officeart/2005/8/layout/process1"/>
    <dgm:cxn modelId="{3E149AF1-C927-4931-974B-C92C2F8199C2}" srcId="{CB072CD1-E92D-4047-AEDC-DE7342C85C61}" destId="{D7C8D837-9DD1-4684-96FB-94EAA038667A}" srcOrd="3" destOrd="0" parTransId="{66295D46-A2AD-4AC0-B973-F18FF5A1845B}" sibTransId="{7CEBB207-803C-456C-B2B3-6707E9E0AD6E}"/>
    <dgm:cxn modelId="{9D787AFC-E745-406D-9CF2-DD31FB3DC454}" type="presOf" srcId="{13E6C43E-2BEA-40CF-9657-C816AA5D5F79}" destId="{BBAB9E69-DBD9-4F0F-AEA1-9CB9E10A0092}" srcOrd="0" destOrd="0" presId="urn:microsoft.com/office/officeart/2005/8/layout/process1"/>
    <dgm:cxn modelId="{6F3AAA28-0329-40F1-ADB7-3DD4A5637557}" type="presParOf" srcId="{65109D31-2F9D-4EA4-82A6-82AEE20717B9}" destId="{4B6126BD-7111-492B-B85B-86964C7D25A4}" srcOrd="0" destOrd="0" presId="urn:microsoft.com/office/officeart/2005/8/layout/process1"/>
    <dgm:cxn modelId="{873A7C04-9931-4FC4-8D72-B1F72831E5F0}" type="presParOf" srcId="{65109D31-2F9D-4EA4-82A6-82AEE20717B9}" destId="{F7E0BC37-41CF-4FC0-9600-D8169FA3AFB7}" srcOrd="1" destOrd="0" presId="urn:microsoft.com/office/officeart/2005/8/layout/process1"/>
    <dgm:cxn modelId="{C3FAF8A6-6858-414A-A53F-B11E05C5C25E}" type="presParOf" srcId="{F7E0BC37-41CF-4FC0-9600-D8169FA3AFB7}" destId="{03D4E08F-0D10-4DFF-8F2E-42E0E52C21F2}" srcOrd="0" destOrd="0" presId="urn:microsoft.com/office/officeart/2005/8/layout/process1"/>
    <dgm:cxn modelId="{C60D37B5-AEE6-4764-A726-8F0122DB4366}" type="presParOf" srcId="{65109D31-2F9D-4EA4-82A6-82AEE20717B9}" destId="{BBAB9E69-DBD9-4F0F-AEA1-9CB9E10A0092}" srcOrd="2" destOrd="0" presId="urn:microsoft.com/office/officeart/2005/8/layout/process1"/>
    <dgm:cxn modelId="{50439335-9985-431F-AE4D-82BDC694BE78}" type="presParOf" srcId="{65109D31-2F9D-4EA4-82A6-82AEE20717B9}" destId="{F6338772-5057-4802-ADE1-8AE048877767}" srcOrd="3" destOrd="0" presId="urn:microsoft.com/office/officeart/2005/8/layout/process1"/>
    <dgm:cxn modelId="{964F7492-A32E-4B11-988F-11E34E974B14}" type="presParOf" srcId="{F6338772-5057-4802-ADE1-8AE048877767}" destId="{C465ADFB-CC1B-44DF-8419-640B4906AA5D}" srcOrd="0" destOrd="0" presId="urn:microsoft.com/office/officeart/2005/8/layout/process1"/>
    <dgm:cxn modelId="{758BDFC3-03BB-48C0-8A73-6B35F23B6B96}" type="presParOf" srcId="{65109D31-2F9D-4EA4-82A6-82AEE20717B9}" destId="{F071C6AB-1460-472F-ABB1-6731504725D8}" srcOrd="4" destOrd="0" presId="urn:microsoft.com/office/officeart/2005/8/layout/process1"/>
    <dgm:cxn modelId="{D55F8F7C-9A5B-4611-97FF-F39A56CD5466}" type="presParOf" srcId="{65109D31-2F9D-4EA4-82A6-82AEE20717B9}" destId="{23972A43-E2D8-4DA7-9D30-113A55B9A8F6}" srcOrd="5" destOrd="0" presId="urn:microsoft.com/office/officeart/2005/8/layout/process1"/>
    <dgm:cxn modelId="{C6DFA86C-960C-4DC6-BC03-8BB02023BED5}" type="presParOf" srcId="{23972A43-E2D8-4DA7-9D30-113A55B9A8F6}" destId="{994C86B8-ED86-4B6D-A0B6-D4015B20C3E7}" srcOrd="0" destOrd="0" presId="urn:microsoft.com/office/officeart/2005/8/layout/process1"/>
    <dgm:cxn modelId="{E7BAF265-A324-496F-A75B-85486BEE6513}" type="presParOf" srcId="{65109D31-2F9D-4EA4-82A6-82AEE20717B9}" destId="{FDE52D85-9D88-4110-A9A0-0F8309962609}" srcOrd="6" destOrd="0" presId="urn:microsoft.com/office/officeart/2005/8/layout/process1"/>
    <dgm:cxn modelId="{03564F0C-C828-4EE8-9478-E06C917AFBD6}" type="presParOf" srcId="{65109D31-2F9D-4EA4-82A6-82AEE20717B9}" destId="{9D319D1F-363B-48DB-B2F1-38E72BC61A2C}" srcOrd="7" destOrd="0" presId="urn:microsoft.com/office/officeart/2005/8/layout/process1"/>
    <dgm:cxn modelId="{5E4632E2-9ECF-4A32-BE9A-1750CCB4A250}" type="presParOf" srcId="{9D319D1F-363B-48DB-B2F1-38E72BC61A2C}" destId="{1933B460-28EF-4056-9DDD-8C15096D80B7}" srcOrd="0" destOrd="0" presId="urn:microsoft.com/office/officeart/2005/8/layout/process1"/>
    <dgm:cxn modelId="{6BBF3591-4956-48E8-8AEC-E59CD499D005}" type="presParOf" srcId="{65109D31-2F9D-4EA4-82A6-82AEE20717B9}" destId="{C8AFF976-13F6-4E6A-BAAB-27DB44F4D15A}" srcOrd="8" destOrd="0" presId="urn:microsoft.com/office/officeart/2005/8/layout/process1"/>
    <dgm:cxn modelId="{59DA1887-36A7-44DE-B4DE-09795ED3EC80}" type="presParOf" srcId="{65109D31-2F9D-4EA4-82A6-82AEE20717B9}" destId="{487FAABA-D3CA-4336-B4AC-706F8B694C85}" srcOrd="9" destOrd="0" presId="urn:microsoft.com/office/officeart/2005/8/layout/process1"/>
    <dgm:cxn modelId="{23EDB828-E625-46FD-87BD-50A501DBB342}" type="presParOf" srcId="{487FAABA-D3CA-4336-B4AC-706F8B694C85}" destId="{D660FD7A-D277-4D4A-933B-6F5E457F0627}" srcOrd="0" destOrd="0" presId="urn:microsoft.com/office/officeart/2005/8/layout/process1"/>
    <dgm:cxn modelId="{2BFB4069-7CC6-4614-9A15-614418DAEAA4}" type="presParOf" srcId="{65109D31-2F9D-4EA4-82A6-82AEE20717B9}" destId="{A7FD36FA-9B41-437A-860D-A0FC6AB0E381}" srcOrd="10" destOrd="0" presId="urn:microsoft.com/office/officeart/2005/8/layout/process1"/>
    <dgm:cxn modelId="{F3CBE629-19F5-4C9E-93C5-801AB8FEC043}" type="presParOf" srcId="{65109D31-2F9D-4EA4-82A6-82AEE20717B9}" destId="{228C6805-8510-40F5-9955-F618015BD817}" srcOrd="11" destOrd="0" presId="urn:microsoft.com/office/officeart/2005/8/layout/process1"/>
    <dgm:cxn modelId="{F9FC734C-1F98-4324-ADA5-ED9E74B0F2A7}" type="presParOf" srcId="{228C6805-8510-40F5-9955-F618015BD817}" destId="{9BB8FEC3-274F-4261-8755-D78CA4BF67AD}" srcOrd="0" destOrd="0" presId="urn:microsoft.com/office/officeart/2005/8/layout/process1"/>
    <dgm:cxn modelId="{A5F28171-0896-4642-81E9-E97D5849237B}" type="presParOf" srcId="{65109D31-2F9D-4EA4-82A6-82AEE20717B9}" destId="{4ADD8074-207F-4667-9A70-738DAAA8659F}" srcOrd="12" destOrd="0" presId="urn:microsoft.com/office/officeart/2005/8/layout/process1"/>
    <dgm:cxn modelId="{FAD5749E-D2B0-4CE4-9EE9-721CE515A636}" type="presParOf" srcId="{65109D31-2F9D-4EA4-82A6-82AEE20717B9}" destId="{989424B8-FE9D-4697-8840-DFF1615AD7C5}" srcOrd="13" destOrd="0" presId="urn:microsoft.com/office/officeart/2005/8/layout/process1"/>
    <dgm:cxn modelId="{BEAF479A-F85F-4E94-896A-7B1C9021A240}" type="presParOf" srcId="{989424B8-FE9D-4697-8840-DFF1615AD7C5}" destId="{E850B655-6C24-4F71-BEFA-77AA67A6A048}" srcOrd="0" destOrd="0" presId="urn:microsoft.com/office/officeart/2005/8/layout/process1"/>
    <dgm:cxn modelId="{78D78F74-8D85-4789-B47C-1767B01F3383}" type="presParOf" srcId="{65109D31-2F9D-4EA4-82A6-82AEE20717B9}" destId="{4215AEFB-7FC3-4657-86E2-386D56202B13}" srcOrd="14" destOrd="0" presId="urn:microsoft.com/office/officeart/2005/8/layout/process1"/>
    <dgm:cxn modelId="{B3333946-F9E2-46A0-986A-A9D70938FA6A}" type="presParOf" srcId="{65109D31-2F9D-4EA4-82A6-82AEE20717B9}" destId="{79130B40-C437-495C-9132-93EB80B8B887}" srcOrd="15" destOrd="0" presId="urn:microsoft.com/office/officeart/2005/8/layout/process1"/>
    <dgm:cxn modelId="{EDB705A6-9880-46E8-9961-4AE2A4B4C932}" type="presParOf" srcId="{79130B40-C437-495C-9132-93EB80B8B887}" destId="{1C5FBED1-19BD-4CE4-932E-DAE8FB74E1AD}" srcOrd="0" destOrd="0" presId="urn:microsoft.com/office/officeart/2005/8/layout/process1"/>
    <dgm:cxn modelId="{E0D6A9F1-6866-4970-9835-3B766C368282}" type="presParOf" srcId="{65109D31-2F9D-4EA4-82A6-82AEE20717B9}" destId="{9B87A8EB-3834-4BC1-9C46-FE42C47271D8}" srcOrd="16" destOrd="0" presId="urn:microsoft.com/office/officeart/2005/8/layout/process1"/>
    <dgm:cxn modelId="{20E15743-650A-4AF7-BA79-4CEE1E3046D0}" type="presParOf" srcId="{65109D31-2F9D-4EA4-82A6-82AEE20717B9}" destId="{5896C720-F19F-4F93-9EB7-D9B24AA0D9B5}" srcOrd="17" destOrd="0" presId="urn:microsoft.com/office/officeart/2005/8/layout/process1"/>
    <dgm:cxn modelId="{1426EAF8-12ED-4BFE-9A4F-47E735FBAA95}" type="presParOf" srcId="{5896C720-F19F-4F93-9EB7-D9B24AA0D9B5}" destId="{C9F443A2-8D03-417E-96DF-62B147F79FEA}" srcOrd="0" destOrd="0" presId="urn:microsoft.com/office/officeart/2005/8/layout/process1"/>
    <dgm:cxn modelId="{7B2148D2-9AC3-4E76-A2A4-570108D11C65}" type="presParOf" srcId="{65109D31-2F9D-4EA4-82A6-82AEE20717B9}" destId="{459EE42E-2191-4EA2-8096-4BD99A5624C1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FD1C0C5-5585-4848-8C4A-518A88A8093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>
            <a:lnSpc>
              <a:spcPct val="150000"/>
            </a:lnSpc>
          </a:pPr>
          <a:r>
            <a:rPr lang="pt-BR" sz="1200"/>
            <a:t>Reforçar as sensibilizações nos agregados familiares, autoridades tradicionais e pessoas influentes á nível das comunidades;</a:t>
          </a:r>
          <a:endParaRPr lang="pt-PT" sz="1200"/>
        </a:p>
        <a:p>
          <a:pPr algn="l">
            <a:lnSpc>
              <a:spcPct val="90000"/>
            </a:lnSpc>
          </a:pPr>
          <a:endParaRPr lang="pt-PT" sz="1200" dirty="0"/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DE0B296E-09D3-41A4-8312-1375FD8A2321}">
      <dgm:prSet/>
      <dgm:spPr/>
      <dgm:t>
        <a:bodyPr/>
        <a:lstStyle/>
        <a:p>
          <a:r>
            <a:rPr lang="pt-BR" dirty="0"/>
            <a:t>Reforçar as sensibilizações nos agregados familiares, autoridades tradicionais e pessoas influentes á nível das comunidades;</a:t>
          </a:r>
          <a:endParaRPr lang="pt-PT" dirty="0"/>
        </a:p>
      </dgm:t>
    </dgm:pt>
    <dgm:pt modelId="{76FBA501-276D-45B3-B353-B1DCE20B4A04}" type="parTrans" cxnId="{2E5F404B-DEBE-46B7-9446-1F167D5AA837}">
      <dgm:prSet/>
      <dgm:spPr/>
      <dgm:t>
        <a:bodyPr/>
        <a:lstStyle/>
        <a:p>
          <a:endParaRPr lang="pt-PT"/>
        </a:p>
      </dgm:t>
    </dgm:pt>
    <dgm:pt modelId="{EF1DD7AF-5AD0-4145-87F5-5AC1544EE287}" type="sibTrans" cxnId="{2E5F404B-DEBE-46B7-9446-1F167D5AA837}">
      <dgm:prSet/>
      <dgm:spPr/>
      <dgm:t>
        <a:bodyPr/>
        <a:lstStyle/>
        <a:p>
          <a:endParaRPr lang="pt-PT"/>
        </a:p>
      </dgm:t>
    </dgm:pt>
    <dgm:pt modelId="{690B9D58-50B1-4196-BEA1-DDF13B46F43B}">
      <dgm:prSet/>
      <dgm:spPr/>
      <dgm:t>
        <a:bodyPr/>
        <a:lstStyle/>
        <a:p>
          <a:r>
            <a:rPr lang="pt-BR" dirty="0"/>
            <a:t>Melhorar os preparativos e respostas tanto ao nível central e regional;</a:t>
          </a:r>
          <a:endParaRPr lang="pt-PT" dirty="0"/>
        </a:p>
      </dgm:t>
    </dgm:pt>
    <dgm:pt modelId="{6007B861-3A9B-4B08-8D52-D1C0B5DCF024}" type="parTrans" cxnId="{4223930C-0AD1-4490-8560-F0E7EC865B1A}">
      <dgm:prSet/>
      <dgm:spPr/>
      <dgm:t>
        <a:bodyPr/>
        <a:lstStyle/>
        <a:p>
          <a:endParaRPr lang="pt-PT"/>
        </a:p>
      </dgm:t>
    </dgm:pt>
    <dgm:pt modelId="{75FC5661-7A8B-4221-9718-D31D403C234E}" type="sibTrans" cxnId="{4223930C-0AD1-4490-8560-F0E7EC865B1A}">
      <dgm:prSet/>
      <dgm:spPr/>
      <dgm:t>
        <a:bodyPr/>
        <a:lstStyle/>
        <a:p>
          <a:endParaRPr lang="pt-PT"/>
        </a:p>
      </dgm:t>
    </dgm:pt>
    <dgm:pt modelId="{E83ED192-D83F-4EBB-89DA-3F6D36358CD0}">
      <dgm:prSet/>
      <dgm:spPr/>
      <dgm:t>
        <a:bodyPr/>
        <a:lstStyle/>
        <a:p>
          <a:r>
            <a:rPr lang="pt-BR"/>
            <a:t>Reforçar o impacto e a importância do inquérito rápido na detecção rápida e na identificação de crianças não vacinadas;</a:t>
          </a:r>
          <a:endParaRPr lang="pt-PT"/>
        </a:p>
      </dgm:t>
    </dgm:pt>
    <dgm:pt modelId="{88DD728D-891A-4BF2-9201-C3559BB1E37F}" type="parTrans" cxnId="{887C1109-D70C-4F20-8D8D-44BEAF01BA03}">
      <dgm:prSet/>
      <dgm:spPr/>
      <dgm:t>
        <a:bodyPr/>
        <a:lstStyle/>
        <a:p>
          <a:endParaRPr lang="pt-PT"/>
        </a:p>
      </dgm:t>
    </dgm:pt>
    <dgm:pt modelId="{82EAF2A9-9719-4B2E-BDD0-4A601D12695C}" type="sibTrans" cxnId="{887C1109-D70C-4F20-8D8D-44BEAF01BA03}">
      <dgm:prSet/>
      <dgm:spPr/>
      <dgm:t>
        <a:bodyPr/>
        <a:lstStyle/>
        <a:p>
          <a:endParaRPr lang="pt-PT"/>
        </a:p>
      </dgm:t>
    </dgm:pt>
    <dgm:pt modelId="{1BC84EC5-141E-4D92-84CC-AF85381F4B74}">
      <dgm:prSet/>
      <dgm:spPr/>
      <dgm:t>
        <a:bodyPr/>
        <a:lstStyle/>
        <a:p>
          <a:r>
            <a:rPr lang="pt-BR"/>
            <a:t>Garantir coletes de salva vida para áreas sanitárias com travessia de rios;</a:t>
          </a:r>
          <a:endParaRPr lang="pt-PT"/>
        </a:p>
      </dgm:t>
    </dgm:pt>
    <dgm:pt modelId="{D7FAA075-53B8-482F-98A8-CDB1F7631595}" type="parTrans" cxnId="{320FE2C4-DC1D-4F90-B058-0EF676DE6374}">
      <dgm:prSet/>
      <dgm:spPr/>
      <dgm:t>
        <a:bodyPr/>
        <a:lstStyle/>
        <a:p>
          <a:endParaRPr lang="pt-PT"/>
        </a:p>
      </dgm:t>
    </dgm:pt>
    <dgm:pt modelId="{FDA2FD45-1FEA-4CA9-8380-029BC2D99F26}" type="sibTrans" cxnId="{320FE2C4-DC1D-4F90-B058-0EF676DE6374}">
      <dgm:prSet/>
      <dgm:spPr/>
      <dgm:t>
        <a:bodyPr/>
        <a:lstStyle/>
        <a:p>
          <a:endParaRPr lang="pt-PT"/>
        </a:p>
      </dgm:t>
    </dgm:pt>
    <dgm:pt modelId="{8FF7A462-9A49-466B-980F-8A38740DE852}">
      <dgm:prSet/>
      <dgm:spPr/>
      <dgm:t>
        <a:bodyPr/>
        <a:lstStyle/>
        <a:p>
          <a:r>
            <a:rPr lang="pt-BR"/>
            <a:t>Garantir em médio prazo seguro de vida para os acidentes e mortes para vacinadores e supervisores;</a:t>
          </a:r>
          <a:endParaRPr lang="pt-PT"/>
        </a:p>
      </dgm:t>
    </dgm:pt>
    <dgm:pt modelId="{600F4543-AD97-4391-9614-C456FB8056FF}" type="parTrans" cxnId="{75700919-2742-477D-B2B3-39AC63B867F5}">
      <dgm:prSet/>
      <dgm:spPr/>
      <dgm:t>
        <a:bodyPr/>
        <a:lstStyle/>
        <a:p>
          <a:endParaRPr lang="pt-PT"/>
        </a:p>
      </dgm:t>
    </dgm:pt>
    <dgm:pt modelId="{79A4B293-B620-49C7-8CED-11F13EE1209B}" type="sibTrans" cxnId="{75700919-2742-477D-B2B3-39AC63B867F5}">
      <dgm:prSet/>
      <dgm:spPr/>
      <dgm:t>
        <a:bodyPr/>
        <a:lstStyle/>
        <a:p>
          <a:endParaRPr lang="pt-PT"/>
        </a:p>
      </dgm:t>
    </dgm:pt>
    <dgm:pt modelId="{2C913CAD-846C-4FC3-B01E-D55036396C84}">
      <dgm:prSet/>
      <dgm:spPr/>
      <dgm:t>
        <a:bodyPr/>
        <a:lstStyle/>
        <a:p>
          <a:r>
            <a:rPr lang="pt-BR"/>
            <a:t>Criar prêmios de motivação para as áreas sanitárias, regiões e supervisores destacados com certificados de méritos.</a:t>
          </a:r>
          <a:endParaRPr lang="pt-PT"/>
        </a:p>
      </dgm:t>
    </dgm:pt>
    <dgm:pt modelId="{0166DDCA-63DB-46F1-893F-E477D46F40F0}" type="parTrans" cxnId="{9F1B3641-A989-449F-B804-9F01604DB3E0}">
      <dgm:prSet/>
      <dgm:spPr/>
      <dgm:t>
        <a:bodyPr/>
        <a:lstStyle/>
        <a:p>
          <a:endParaRPr lang="pt-PT"/>
        </a:p>
      </dgm:t>
    </dgm:pt>
    <dgm:pt modelId="{0E38E30C-F567-4026-A403-0E4F5966716B}" type="sibTrans" cxnId="{9F1B3641-A989-449F-B804-9F01604DB3E0}">
      <dgm:prSet/>
      <dgm:spPr/>
      <dgm:t>
        <a:bodyPr/>
        <a:lstStyle/>
        <a:p>
          <a:endParaRPr lang="pt-PT"/>
        </a:p>
      </dgm:t>
    </dgm:pt>
    <dgm:pt modelId="{4460A378-83B8-4A2C-A5D6-D3F59F8F03F0}">
      <dgm:prSet phldrT="[Texto]" custT="1"/>
      <dgm:spPr/>
      <dgm:t>
        <a:bodyPr/>
        <a:lstStyle/>
        <a:p>
          <a:pPr algn="l"/>
          <a:r>
            <a:rPr lang="pt-PT" sz="2400" b="1"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</a:p>
        <a:p>
          <a:pPr algn="l"/>
          <a:r>
            <a:rPr lang="pt-PT" sz="2400" b="1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pt-PT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49E1E-1237-476D-96C3-D4911A23EAAE}" type="sibTrans" cxnId="{1B633474-EF3C-4510-B0FD-B47A8038EB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76009200-896B-4B28-A754-5BB4BEBD23F3}" type="pres">
      <dgm:prSet presAssocID="{CB072CD1-E92D-4047-AEDC-DE7342C85C61}" presName="rootnode" presStyleCnt="0">
        <dgm:presLayoutVars>
          <dgm:chMax/>
          <dgm:chPref/>
          <dgm:dir/>
          <dgm:animLvl val="lvl"/>
        </dgm:presLayoutVars>
      </dgm:prSet>
      <dgm:spPr/>
    </dgm:pt>
    <dgm:pt modelId="{3E97C88A-2F03-4858-9863-973903A98E3B}" type="pres">
      <dgm:prSet presAssocID="{4460A378-83B8-4A2C-A5D6-D3F59F8F03F0}" presName="composite" presStyleCnt="0"/>
      <dgm:spPr/>
    </dgm:pt>
    <dgm:pt modelId="{0EA60992-BB1E-4C47-B3D6-D9B2574A3A62}" type="pres">
      <dgm:prSet presAssocID="{4460A378-83B8-4A2C-A5D6-D3F59F8F03F0}" presName="LShape" presStyleLbl="alignNode1" presStyleIdx="0" presStyleCnt="15"/>
      <dgm:spPr/>
    </dgm:pt>
    <dgm:pt modelId="{984CBD3F-673F-403D-8FD3-AA118D69EE31}" type="pres">
      <dgm:prSet presAssocID="{4460A378-83B8-4A2C-A5D6-D3F59F8F03F0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E38D0F8B-19A9-4510-B377-66C07BA5F20B}" type="pres">
      <dgm:prSet presAssocID="{4460A378-83B8-4A2C-A5D6-D3F59F8F03F0}" presName="Triangle" presStyleLbl="alignNode1" presStyleIdx="1" presStyleCnt="15"/>
      <dgm:spPr/>
    </dgm:pt>
    <dgm:pt modelId="{85249803-5AEB-4F75-AA36-8F79FB7FCC4A}" type="pres">
      <dgm:prSet presAssocID="{0DD49E1E-1237-476D-96C3-D4911A23EAAE}" presName="sibTrans" presStyleCnt="0"/>
      <dgm:spPr/>
    </dgm:pt>
    <dgm:pt modelId="{555B4286-473D-409F-9C07-BE18F857E197}" type="pres">
      <dgm:prSet presAssocID="{0DD49E1E-1237-476D-96C3-D4911A23EAAE}" presName="space" presStyleCnt="0"/>
      <dgm:spPr/>
    </dgm:pt>
    <dgm:pt modelId="{5AA3931A-B3A8-495E-9FDB-E713CB8CD5A2}" type="pres">
      <dgm:prSet presAssocID="{BFD1C0C5-5585-4848-8C4A-518A88A8093C}" presName="composite" presStyleCnt="0"/>
      <dgm:spPr/>
    </dgm:pt>
    <dgm:pt modelId="{7E7F0E3E-EE92-4316-A9FF-95876F7BBC59}" type="pres">
      <dgm:prSet presAssocID="{BFD1C0C5-5585-4848-8C4A-518A88A8093C}" presName="LShape" presStyleLbl="alignNode1" presStyleIdx="2" presStyleCnt="15"/>
      <dgm:spPr/>
    </dgm:pt>
    <dgm:pt modelId="{B873286B-5A00-451A-B4FE-C53CE2497913}" type="pres">
      <dgm:prSet presAssocID="{BFD1C0C5-5585-4848-8C4A-518A88A8093C}" presName="ParentText" presStyleLbl="revTx" presStyleIdx="1" presStyleCnt="8" custScaleY="376533">
        <dgm:presLayoutVars>
          <dgm:chMax val="0"/>
          <dgm:chPref val="0"/>
          <dgm:bulletEnabled val="1"/>
        </dgm:presLayoutVars>
      </dgm:prSet>
      <dgm:spPr/>
    </dgm:pt>
    <dgm:pt modelId="{5FA7D869-F1F8-438E-83BE-2A6C1A1D5099}" type="pres">
      <dgm:prSet presAssocID="{BFD1C0C5-5585-4848-8C4A-518A88A8093C}" presName="Triangle" presStyleLbl="alignNode1" presStyleIdx="3" presStyleCnt="15"/>
      <dgm:spPr/>
    </dgm:pt>
    <dgm:pt modelId="{A0043972-D12E-4467-BF54-43EF0B22CF08}" type="pres">
      <dgm:prSet presAssocID="{4FF34699-3994-4197-A685-CDF3857605D1}" presName="sibTrans" presStyleCnt="0"/>
      <dgm:spPr/>
    </dgm:pt>
    <dgm:pt modelId="{0CDCD018-03BD-4EE0-AFC9-082523579EEA}" type="pres">
      <dgm:prSet presAssocID="{4FF34699-3994-4197-A685-CDF3857605D1}" presName="space" presStyleCnt="0"/>
      <dgm:spPr/>
    </dgm:pt>
    <dgm:pt modelId="{89F39FC0-D465-445B-AA4B-BDE6F5CDA5AE}" type="pres">
      <dgm:prSet presAssocID="{DE0B296E-09D3-41A4-8312-1375FD8A2321}" presName="composite" presStyleCnt="0"/>
      <dgm:spPr/>
    </dgm:pt>
    <dgm:pt modelId="{5B7A4EEB-63A2-4640-8D88-4BB2FBBBA94E}" type="pres">
      <dgm:prSet presAssocID="{DE0B296E-09D3-41A4-8312-1375FD8A2321}" presName="LShape" presStyleLbl="alignNode1" presStyleIdx="4" presStyleCnt="15"/>
      <dgm:spPr/>
    </dgm:pt>
    <dgm:pt modelId="{437C2B6B-A166-4B38-A449-356B2B02C78C}" type="pres">
      <dgm:prSet presAssocID="{DE0B296E-09D3-41A4-8312-1375FD8A2321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B0D951C6-229A-42E0-9D9F-DC97686FD7F5}" type="pres">
      <dgm:prSet presAssocID="{DE0B296E-09D3-41A4-8312-1375FD8A2321}" presName="Triangle" presStyleLbl="alignNode1" presStyleIdx="5" presStyleCnt="15"/>
      <dgm:spPr/>
    </dgm:pt>
    <dgm:pt modelId="{2C93634F-7DA9-4148-9C90-C2235C5FABEA}" type="pres">
      <dgm:prSet presAssocID="{EF1DD7AF-5AD0-4145-87F5-5AC1544EE287}" presName="sibTrans" presStyleCnt="0"/>
      <dgm:spPr/>
    </dgm:pt>
    <dgm:pt modelId="{11776FF1-BD86-4C9D-B37C-CBC6A3114B4B}" type="pres">
      <dgm:prSet presAssocID="{EF1DD7AF-5AD0-4145-87F5-5AC1544EE287}" presName="space" presStyleCnt="0"/>
      <dgm:spPr/>
    </dgm:pt>
    <dgm:pt modelId="{A063F945-10B2-4B3C-928A-6B5B6ACFAB2D}" type="pres">
      <dgm:prSet presAssocID="{690B9D58-50B1-4196-BEA1-DDF13B46F43B}" presName="composite" presStyleCnt="0"/>
      <dgm:spPr/>
    </dgm:pt>
    <dgm:pt modelId="{0F2E6698-3EA2-48FE-A86F-F3787D476388}" type="pres">
      <dgm:prSet presAssocID="{690B9D58-50B1-4196-BEA1-DDF13B46F43B}" presName="LShape" presStyleLbl="alignNode1" presStyleIdx="6" presStyleCnt="15"/>
      <dgm:spPr/>
    </dgm:pt>
    <dgm:pt modelId="{64D5E071-D362-47E7-832E-BEB6C734473B}" type="pres">
      <dgm:prSet presAssocID="{690B9D58-50B1-4196-BEA1-DDF13B46F43B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9B9740CD-9B41-4EDC-9B37-3107339FC1C0}" type="pres">
      <dgm:prSet presAssocID="{690B9D58-50B1-4196-BEA1-DDF13B46F43B}" presName="Triangle" presStyleLbl="alignNode1" presStyleIdx="7" presStyleCnt="15"/>
      <dgm:spPr/>
    </dgm:pt>
    <dgm:pt modelId="{FE07B333-382C-4E1A-91D2-83DAE306B7BC}" type="pres">
      <dgm:prSet presAssocID="{75FC5661-7A8B-4221-9718-D31D403C234E}" presName="sibTrans" presStyleCnt="0"/>
      <dgm:spPr/>
    </dgm:pt>
    <dgm:pt modelId="{FE969F50-E578-467D-BFA5-5EDAD7761280}" type="pres">
      <dgm:prSet presAssocID="{75FC5661-7A8B-4221-9718-D31D403C234E}" presName="space" presStyleCnt="0"/>
      <dgm:spPr/>
    </dgm:pt>
    <dgm:pt modelId="{6614D3E7-E350-4B8E-B7F6-8024EE019B65}" type="pres">
      <dgm:prSet presAssocID="{E83ED192-D83F-4EBB-89DA-3F6D36358CD0}" presName="composite" presStyleCnt="0"/>
      <dgm:spPr/>
    </dgm:pt>
    <dgm:pt modelId="{4A1FB555-654D-49AF-A9E2-4DEA74127E43}" type="pres">
      <dgm:prSet presAssocID="{E83ED192-D83F-4EBB-89DA-3F6D36358CD0}" presName="LShape" presStyleLbl="alignNode1" presStyleIdx="8" presStyleCnt="15"/>
      <dgm:spPr/>
    </dgm:pt>
    <dgm:pt modelId="{D8F5000E-2753-4B6F-9FBD-49F472213768}" type="pres">
      <dgm:prSet presAssocID="{E83ED192-D83F-4EBB-89DA-3F6D36358CD0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A1EF88E6-E3C8-4887-BB7D-152F6D9B94DB}" type="pres">
      <dgm:prSet presAssocID="{E83ED192-D83F-4EBB-89DA-3F6D36358CD0}" presName="Triangle" presStyleLbl="alignNode1" presStyleIdx="9" presStyleCnt="15"/>
      <dgm:spPr/>
    </dgm:pt>
    <dgm:pt modelId="{37D2E362-B900-44E3-A5A7-4A589530504B}" type="pres">
      <dgm:prSet presAssocID="{82EAF2A9-9719-4B2E-BDD0-4A601D12695C}" presName="sibTrans" presStyleCnt="0"/>
      <dgm:spPr/>
    </dgm:pt>
    <dgm:pt modelId="{E220B0CF-47F2-4CCE-9887-41BD95F10E4D}" type="pres">
      <dgm:prSet presAssocID="{82EAF2A9-9719-4B2E-BDD0-4A601D12695C}" presName="space" presStyleCnt="0"/>
      <dgm:spPr/>
    </dgm:pt>
    <dgm:pt modelId="{7073733E-F6D1-45DE-BCDF-09C6C7464679}" type="pres">
      <dgm:prSet presAssocID="{1BC84EC5-141E-4D92-84CC-AF85381F4B74}" presName="composite" presStyleCnt="0"/>
      <dgm:spPr/>
    </dgm:pt>
    <dgm:pt modelId="{1BD1BCD1-23A5-4E30-9A7F-02E2722906DD}" type="pres">
      <dgm:prSet presAssocID="{1BC84EC5-141E-4D92-84CC-AF85381F4B74}" presName="LShape" presStyleLbl="alignNode1" presStyleIdx="10" presStyleCnt="15"/>
      <dgm:spPr/>
    </dgm:pt>
    <dgm:pt modelId="{89DC7D4E-2F76-4306-83F2-F9C297BB7BE8}" type="pres">
      <dgm:prSet presAssocID="{1BC84EC5-141E-4D92-84CC-AF85381F4B74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402DB56B-0187-4913-9022-179DF1FAABA9}" type="pres">
      <dgm:prSet presAssocID="{1BC84EC5-141E-4D92-84CC-AF85381F4B74}" presName="Triangle" presStyleLbl="alignNode1" presStyleIdx="11" presStyleCnt="15"/>
      <dgm:spPr/>
    </dgm:pt>
    <dgm:pt modelId="{12F83CC2-F7D0-49DF-92A5-A428043F5C66}" type="pres">
      <dgm:prSet presAssocID="{FDA2FD45-1FEA-4CA9-8380-029BC2D99F26}" presName="sibTrans" presStyleCnt="0"/>
      <dgm:spPr/>
    </dgm:pt>
    <dgm:pt modelId="{18580B0B-98AB-416E-9D05-518283686228}" type="pres">
      <dgm:prSet presAssocID="{FDA2FD45-1FEA-4CA9-8380-029BC2D99F26}" presName="space" presStyleCnt="0"/>
      <dgm:spPr/>
    </dgm:pt>
    <dgm:pt modelId="{1D85CEA8-1831-4A82-99FF-8F4A3142DD18}" type="pres">
      <dgm:prSet presAssocID="{8FF7A462-9A49-466B-980F-8A38740DE852}" presName="composite" presStyleCnt="0"/>
      <dgm:spPr/>
    </dgm:pt>
    <dgm:pt modelId="{04588383-CFE2-47DA-B5E8-D9E72750F926}" type="pres">
      <dgm:prSet presAssocID="{8FF7A462-9A49-466B-980F-8A38740DE852}" presName="LShape" presStyleLbl="alignNode1" presStyleIdx="12" presStyleCnt="15"/>
      <dgm:spPr/>
    </dgm:pt>
    <dgm:pt modelId="{7E94D127-D343-465D-AE43-E653424720FF}" type="pres">
      <dgm:prSet presAssocID="{8FF7A462-9A49-466B-980F-8A38740DE852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6ECADDC-026B-4353-B45A-6BF722C1C1CE}" type="pres">
      <dgm:prSet presAssocID="{8FF7A462-9A49-466B-980F-8A38740DE852}" presName="Triangle" presStyleLbl="alignNode1" presStyleIdx="13" presStyleCnt="15"/>
      <dgm:spPr/>
    </dgm:pt>
    <dgm:pt modelId="{3251D3C5-BAF8-4ED2-BFCE-AE586033B43E}" type="pres">
      <dgm:prSet presAssocID="{79A4B293-B620-49C7-8CED-11F13EE1209B}" presName="sibTrans" presStyleCnt="0"/>
      <dgm:spPr/>
    </dgm:pt>
    <dgm:pt modelId="{5D85D4B1-8854-4CFA-BD21-12CC3A666EBB}" type="pres">
      <dgm:prSet presAssocID="{79A4B293-B620-49C7-8CED-11F13EE1209B}" presName="space" presStyleCnt="0"/>
      <dgm:spPr/>
    </dgm:pt>
    <dgm:pt modelId="{7D2A871D-5132-48BC-8F1F-1E21E0F2267B}" type="pres">
      <dgm:prSet presAssocID="{2C913CAD-846C-4FC3-B01E-D55036396C84}" presName="composite" presStyleCnt="0"/>
      <dgm:spPr/>
    </dgm:pt>
    <dgm:pt modelId="{E855BABA-4AF4-4EA5-940B-BF5CBF5D2BBF}" type="pres">
      <dgm:prSet presAssocID="{2C913CAD-846C-4FC3-B01E-D55036396C84}" presName="LShape" presStyleLbl="alignNode1" presStyleIdx="14" presStyleCnt="15"/>
      <dgm:spPr/>
    </dgm:pt>
    <dgm:pt modelId="{4042EE21-7D70-4FC0-B380-3949DDD1F9BE}" type="pres">
      <dgm:prSet presAssocID="{2C913CAD-846C-4FC3-B01E-D55036396C84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A6C6CB02-4BC1-496E-A163-BF47BC5474FD}" type="presOf" srcId="{1BC84EC5-141E-4D92-84CC-AF85381F4B74}" destId="{89DC7D4E-2F76-4306-83F2-F9C297BB7BE8}" srcOrd="0" destOrd="0" presId="urn:microsoft.com/office/officeart/2009/3/layout/StepUpProcess"/>
    <dgm:cxn modelId="{887C1109-D70C-4F20-8D8D-44BEAF01BA03}" srcId="{CB072CD1-E92D-4047-AEDC-DE7342C85C61}" destId="{E83ED192-D83F-4EBB-89DA-3F6D36358CD0}" srcOrd="4" destOrd="0" parTransId="{88DD728D-891A-4BF2-9201-C3559BB1E37F}" sibTransId="{82EAF2A9-9719-4B2E-BDD0-4A601D12695C}"/>
    <dgm:cxn modelId="{4223930C-0AD1-4490-8560-F0E7EC865B1A}" srcId="{CB072CD1-E92D-4047-AEDC-DE7342C85C61}" destId="{690B9D58-50B1-4196-BEA1-DDF13B46F43B}" srcOrd="3" destOrd="0" parTransId="{6007B861-3A9B-4B08-8D52-D1C0B5DCF024}" sibTransId="{75FC5661-7A8B-4221-9718-D31D403C234E}"/>
    <dgm:cxn modelId="{75700919-2742-477D-B2B3-39AC63B867F5}" srcId="{CB072CD1-E92D-4047-AEDC-DE7342C85C61}" destId="{8FF7A462-9A49-466B-980F-8A38740DE852}" srcOrd="6" destOrd="0" parTransId="{600F4543-AD97-4391-9614-C456FB8056FF}" sibTransId="{79A4B293-B620-49C7-8CED-11F13EE1209B}"/>
    <dgm:cxn modelId="{AEB4E05C-2E07-4866-8A10-220CF082CA59}" type="presOf" srcId="{2C913CAD-846C-4FC3-B01E-D55036396C84}" destId="{4042EE21-7D70-4FC0-B380-3949DDD1F9BE}" srcOrd="0" destOrd="0" presId="urn:microsoft.com/office/officeart/2009/3/layout/StepUpProcess"/>
    <dgm:cxn modelId="{9F1B3641-A989-449F-B804-9F01604DB3E0}" srcId="{CB072CD1-E92D-4047-AEDC-DE7342C85C61}" destId="{2C913CAD-846C-4FC3-B01E-D55036396C84}" srcOrd="7" destOrd="0" parTransId="{0166DDCA-63DB-46F1-893F-E477D46F40F0}" sibTransId="{0E38E30C-F567-4026-A403-0E4F5966716B}"/>
    <dgm:cxn modelId="{8CB96C62-E3FB-46A1-818C-266DD824203B}" type="presOf" srcId="{4460A378-83B8-4A2C-A5D6-D3F59F8F03F0}" destId="{984CBD3F-673F-403D-8FD3-AA118D69EE31}" srcOrd="0" destOrd="0" presId="urn:microsoft.com/office/officeart/2009/3/layout/StepUpProcess"/>
    <dgm:cxn modelId="{2E5F404B-DEBE-46B7-9446-1F167D5AA837}" srcId="{CB072CD1-E92D-4047-AEDC-DE7342C85C61}" destId="{DE0B296E-09D3-41A4-8312-1375FD8A2321}" srcOrd="2" destOrd="0" parTransId="{76FBA501-276D-45B3-B353-B1DCE20B4A04}" sibTransId="{EF1DD7AF-5AD0-4145-87F5-5AC1544EE287}"/>
    <dgm:cxn modelId="{F794114D-DA35-49B2-9A7A-6914E7B6F004}" type="presOf" srcId="{8FF7A462-9A49-466B-980F-8A38740DE852}" destId="{7E94D127-D343-465D-AE43-E653424720FF}" srcOrd="0" destOrd="0" presId="urn:microsoft.com/office/officeart/2009/3/layout/StepUpProcess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C0601294-1741-46BA-8361-4CF1CF203671}" type="presOf" srcId="{E83ED192-D83F-4EBB-89DA-3F6D36358CD0}" destId="{D8F5000E-2753-4B6F-9FBD-49F472213768}" srcOrd="0" destOrd="0" presId="urn:microsoft.com/office/officeart/2009/3/layout/StepUpProcess"/>
    <dgm:cxn modelId="{751FF6A1-8636-475C-AC2C-16A8EF3E0EEA}" type="presOf" srcId="{DE0B296E-09D3-41A4-8312-1375FD8A2321}" destId="{437C2B6B-A166-4B38-A449-356B2B02C78C}" srcOrd="0" destOrd="0" presId="urn:microsoft.com/office/officeart/2009/3/layout/StepUpProcess"/>
    <dgm:cxn modelId="{97BF2BC0-AB66-43F9-A9E4-DD563BAA3C93}" type="presOf" srcId="{BFD1C0C5-5585-4848-8C4A-518A88A8093C}" destId="{B873286B-5A00-451A-B4FE-C53CE2497913}" srcOrd="0" destOrd="0" presId="urn:microsoft.com/office/officeart/2009/3/layout/StepUpProcess"/>
    <dgm:cxn modelId="{E73255C2-EC2E-45AE-A2AB-2C11C3FEF4FE}" type="presOf" srcId="{690B9D58-50B1-4196-BEA1-DDF13B46F43B}" destId="{64D5E071-D362-47E7-832E-BEB6C734473B}" srcOrd="0" destOrd="0" presId="urn:microsoft.com/office/officeart/2009/3/layout/StepUpProcess"/>
    <dgm:cxn modelId="{320FE2C4-DC1D-4F90-B058-0EF676DE6374}" srcId="{CB072CD1-E92D-4047-AEDC-DE7342C85C61}" destId="{1BC84EC5-141E-4D92-84CC-AF85381F4B74}" srcOrd="5" destOrd="0" parTransId="{D7FAA075-53B8-482F-98A8-CDB1F7631595}" sibTransId="{FDA2FD45-1FEA-4CA9-8380-029BC2D99F26}"/>
    <dgm:cxn modelId="{7E40EFD4-DA5F-4975-A37B-FCACADD72437}" type="presOf" srcId="{CB072CD1-E92D-4047-AEDC-DE7342C85C61}" destId="{76009200-896B-4B28-A754-5BB4BEBD23F3}" srcOrd="0" destOrd="0" presId="urn:microsoft.com/office/officeart/2009/3/layout/StepUpProcess"/>
    <dgm:cxn modelId="{581FD80A-0F96-40AE-9DC4-17B1872C0F46}" type="presParOf" srcId="{76009200-896B-4B28-A754-5BB4BEBD23F3}" destId="{3E97C88A-2F03-4858-9863-973903A98E3B}" srcOrd="0" destOrd="0" presId="urn:microsoft.com/office/officeart/2009/3/layout/StepUpProcess"/>
    <dgm:cxn modelId="{7EC5B25E-C46B-4682-9554-284F37C2C1AA}" type="presParOf" srcId="{3E97C88A-2F03-4858-9863-973903A98E3B}" destId="{0EA60992-BB1E-4C47-B3D6-D9B2574A3A62}" srcOrd="0" destOrd="0" presId="urn:microsoft.com/office/officeart/2009/3/layout/StepUpProcess"/>
    <dgm:cxn modelId="{A77442CC-50D8-40C6-913F-35A95490FEEE}" type="presParOf" srcId="{3E97C88A-2F03-4858-9863-973903A98E3B}" destId="{984CBD3F-673F-403D-8FD3-AA118D69EE31}" srcOrd="1" destOrd="0" presId="urn:microsoft.com/office/officeart/2009/3/layout/StepUpProcess"/>
    <dgm:cxn modelId="{B47C3847-1C2B-4511-9F27-3BE0BFA99FBC}" type="presParOf" srcId="{3E97C88A-2F03-4858-9863-973903A98E3B}" destId="{E38D0F8B-19A9-4510-B377-66C07BA5F20B}" srcOrd="2" destOrd="0" presId="urn:microsoft.com/office/officeart/2009/3/layout/StepUpProcess"/>
    <dgm:cxn modelId="{6E62E5B0-D9B6-416D-8E21-25CEA2DE138E}" type="presParOf" srcId="{76009200-896B-4B28-A754-5BB4BEBD23F3}" destId="{85249803-5AEB-4F75-AA36-8F79FB7FCC4A}" srcOrd="1" destOrd="0" presId="urn:microsoft.com/office/officeart/2009/3/layout/StepUpProcess"/>
    <dgm:cxn modelId="{25C8EDCF-C3D8-42C3-80F2-536A1FA54334}" type="presParOf" srcId="{85249803-5AEB-4F75-AA36-8F79FB7FCC4A}" destId="{555B4286-473D-409F-9C07-BE18F857E197}" srcOrd="0" destOrd="0" presId="urn:microsoft.com/office/officeart/2009/3/layout/StepUpProcess"/>
    <dgm:cxn modelId="{F317E3A6-5726-40CF-B634-1F852914ED81}" type="presParOf" srcId="{76009200-896B-4B28-A754-5BB4BEBD23F3}" destId="{5AA3931A-B3A8-495E-9FDB-E713CB8CD5A2}" srcOrd="2" destOrd="0" presId="urn:microsoft.com/office/officeart/2009/3/layout/StepUpProcess"/>
    <dgm:cxn modelId="{B30634D4-63ED-42C2-98D4-1A47E7D63324}" type="presParOf" srcId="{5AA3931A-B3A8-495E-9FDB-E713CB8CD5A2}" destId="{7E7F0E3E-EE92-4316-A9FF-95876F7BBC59}" srcOrd="0" destOrd="0" presId="urn:microsoft.com/office/officeart/2009/3/layout/StepUpProcess"/>
    <dgm:cxn modelId="{8E651DE6-EAF3-4A29-8FF5-261C1973C090}" type="presParOf" srcId="{5AA3931A-B3A8-495E-9FDB-E713CB8CD5A2}" destId="{B873286B-5A00-451A-B4FE-C53CE2497913}" srcOrd="1" destOrd="0" presId="urn:microsoft.com/office/officeart/2009/3/layout/StepUpProcess"/>
    <dgm:cxn modelId="{D7DEA6E7-5E4C-4AF5-9F4A-44A7922F87AC}" type="presParOf" srcId="{5AA3931A-B3A8-495E-9FDB-E713CB8CD5A2}" destId="{5FA7D869-F1F8-438E-83BE-2A6C1A1D5099}" srcOrd="2" destOrd="0" presId="urn:microsoft.com/office/officeart/2009/3/layout/StepUpProcess"/>
    <dgm:cxn modelId="{05E3700E-9E9D-444A-80FF-58ED11B73073}" type="presParOf" srcId="{76009200-896B-4B28-A754-5BB4BEBD23F3}" destId="{A0043972-D12E-4467-BF54-43EF0B22CF08}" srcOrd="3" destOrd="0" presId="urn:microsoft.com/office/officeart/2009/3/layout/StepUpProcess"/>
    <dgm:cxn modelId="{6A14F2F6-4D33-4BA4-B459-971FCB417D2A}" type="presParOf" srcId="{A0043972-D12E-4467-BF54-43EF0B22CF08}" destId="{0CDCD018-03BD-4EE0-AFC9-082523579EEA}" srcOrd="0" destOrd="0" presId="urn:microsoft.com/office/officeart/2009/3/layout/StepUpProcess"/>
    <dgm:cxn modelId="{93F402F3-C8B6-46E6-9040-3608D1ED9BAE}" type="presParOf" srcId="{76009200-896B-4B28-A754-5BB4BEBD23F3}" destId="{89F39FC0-D465-445B-AA4B-BDE6F5CDA5AE}" srcOrd="4" destOrd="0" presId="urn:microsoft.com/office/officeart/2009/3/layout/StepUpProcess"/>
    <dgm:cxn modelId="{29F0E590-38B1-49AD-B436-E93293B6182A}" type="presParOf" srcId="{89F39FC0-D465-445B-AA4B-BDE6F5CDA5AE}" destId="{5B7A4EEB-63A2-4640-8D88-4BB2FBBBA94E}" srcOrd="0" destOrd="0" presId="urn:microsoft.com/office/officeart/2009/3/layout/StepUpProcess"/>
    <dgm:cxn modelId="{CF179B77-C630-4FA6-BC93-B3B81F85F4FE}" type="presParOf" srcId="{89F39FC0-D465-445B-AA4B-BDE6F5CDA5AE}" destId="{437C2B6B-A166-4B38-A449-356B2B02C78C}" srcOrd="1" destOrd="0" presId="urn:microsoft.com/office/officeart/2009/3/layout/StepUpProcess"/>
    <dgm:cxn modelId="{EC212243-2C55-4D7E-972B-61C67E0B5B30}" type="presParOf" srcId="{89F39FC0-D465-445B-AA4B-BDE6F5CDA5AE}" destId="{B0D951C6-229A-42E0-9D9F-DC97686FD7F5}" srcOrd="2" destOrd="0" presId="urn:microsoft.com/office/officeart/2009/3/layout/StepUpProcess"/>
    <dgm:cxn modelId="{A514BB3F-22A5-4691-B5D8-12D3A2494A31}" type="presParOf" srcId="{76009200-896B-4B28-A754-5BB4BEBD23F3}" destId="{2C93634F-7DA9-4148-9C90-C2235C5FABEA}" srcOrd="5" destOrd="0" presId="urn:microsoft.com/office/officeart/2009/3/layout/StepUpProcess"/>
    <dgm:cxn modelId="{11A38D77-575A-4C1C-9CCB-ECD23DCDC780}" type="presParOf" srcId="{2C93634F-7DA9-4148-9C90-C2235C5FABEA}" destId="{11776FF1-BD86-4C9D-B37C-CBC6A3114B4B}" srcOrd="0" destOrd="0" presId="urn:microsoft.com/office/officeart/2009/3/layout/StepUpProcess"/>
    <dgm:cxn modelId="{A012BDE9-6067-4D40-A2E8-CD3114FA1136}" type="presParOf" srcId="{76009200-896B-4B28-A754-5BB4BEBD23F3}" destId="{A063F945-10B2-4B3C-928A-6B5B6ACFAB2D}" srcOrd="6" destOrd="0" presId="urn:microsoft.com/office/officeart/2009/3/layout/StepUpProcess"/>
    <dgm:cxn modelId="{F3A2ECD8-6FD9-47ED-8A90-33A238BF68A5}" type="presParOf" srcId="{A063F945-10B2-4B3C-928A-6B5B6ACFAB2D}" destId="{0F2E6698-3EA2-48FE-A86F-F3787D476388}" srcOrd="0" destOrd="0" presId="urn:microsoft.com/office/officeart/2009/3/layout/StepUpProcess"/>
    <dgm:cxn modelId="{AB24FB6B-BCB4-49C8-937A-D381FB05EE9B}" type="presParOf" srcId="{A063F945-10B2-4B3C-928A-6B5B6ACFAB2D}" destId="{64D5E071-D362-47E7-832E-BEB6C734473B}" srcOrd="1" destOrd="0" presId="urn:microsoft.com/office/officeart/2009/3/layout/StepUpProcess"/>
    <dgm:cxn modelId="{D269F2E6-EF55-4C76-A7AB-BA5369201A1D}" type="presParOf" srcId="{A063F945-10B2-4B3C-928A-6B5B6ACFAB2D}" destId="{9B9740CD-9B41-4EDC-9B37-3107339FC1C0}" srcOrd="2" destOrd="0" presId="urn:microsoft.com/office/officeart/2009/3/layout/StepUpProcess"/>
    <dgm:cxn modelId="{503CAFF1-7BAB-4BEC-94F9-D6E4D4951431}" type="presParOf" srcId="{76009200-896B-4B28-A754-5BB4BEBD23F3}" destId="{FE07B333-382C-4E1A-91D2-83DAE306B7BC}" srcOrd="7" destOrd="0" presId="urn:microsoft.com/office/officeart/2009/3/layout/StepUpProcess"/>
    <dgm:cxn modelId="{BBB472DE-B8F5-46BE-AF75-6374EB198DAA}" type="presParOf" srcId="{FE07B333-382C-4E1A-91D2-83DAE306B7BC}" destId="{FE969F50-E578-467D-BFA5-5EDAD7761280}" srcOrd="0" destOrd="0" presId="urn:microsoft.com/office/officeart/2009/3/layout/StepUpProcess"/>
    <dgm:cxn modelId="{564A56CF-F477-4662-9FCC-EF38CFE8C7CF}" type="presParOf" srcId="{76009200-896B-4B28-A754-5BB4BEBD23F3}" destId="{6614D3E7-E350-4B8E-B7F6-8024EE019B65}" srcOrd="8" destOrd="0" presId="urn:microsoft.com/office/officeart/2009/3/layout/StepUpProcess"/>
    <dgm:cxn modelId="{146B6701-B22C-43E8-B4FB-A4F29D9E370A}" type="presParOf" srcId="{6614D3E7-E350-4B8E-B7F6-8024EE019B65}" destId="{4A1FB555-654D-49AF-A9E2-4DEA74127E43}" srcOrd="0" destOrd="0" presId="urn:microsoft.com/office/officeart/2009/3/layout/StepUpProcess"/>
    <dgm:cxn modelId="{7C551C50-FFDD-4E7E-9804-03C837122C94}" type="presParOf" srcId="{6614D3E7-E350-4B8E-B7F6-8024EE019B65}" destId="{D8F5000E-2753-4B6F-9FBD-49F472213768}" srcOrd="1" destOrd="0" presId="urn:microsoft.com/office/officeart/2009/3/layout/StepUpProcess"/>
    <dgm:cxn modelId="{4A6535AC-ACBE-4E26-AF79-26B23D69DFF0}" type="presParOf" srcId="{6614D3E7-E350-4B8E-B7F6-8024EE019B65}" destId="{A1EF88E6-E3C8-4887-BB7D-152F6D9B94DB}" srcOrd="2" destOrd="0" presId="urn:microsoft.com/office/officeart/2009/3/layout/StepUpProcess"/>
    <dgm:cxn modelId="{40225BC2-3904-40A4-8DBC-101E774628DB}" type="presParOf" srcId="{76009200-896B-4B28-A754-5BB4BEBD23F3}" destId="{37D2E362-B900-44E3-A5A7-4A589530504B}" srcOrd="9" destOrd="0" presId="urn:microsoft.com/office/officeart/2009/3/layout/StepUpProcess"/>
    <dgm:cxn modelId="{6532BE2E-EE47-4FE4-A493-88D5885A6B2B}" type="presParOf" srcId="{37D2E362-B900-44E3-A5A7-4A589530504B}" destId="{E220B0CF-47F2-4CCE-9887-41BD95F10E4D}" srcOrd="0" destOrd="0" presId="urn:microsoft.com/office/officeart/2009/3/layout/StepUpProcess"/>
    <dgm:cxn modelId="{BED58CAB-EB36-4DFE-813B-9B4AE86B443E}" type="presParOf" srcId="{76009200-896B-4B28-A754-5BB4BEBD23F3}" destId="{7073733E-F6D1-45DE-BCDF-09C6C7464679}" srcOrd="10" destOrd="0" presId="urn:microsoft.com/office/officeart/2009/3/layout/StepUpProcess"/>
    <dgm:cxn modelId="{4AE99804-A016-4B84-8130-A993DB8674B4}" type="presParOf" srcId="{7073733E-F6D1-45DE-BCDF-09C6C7464679}" destId="{1BD1BCD1-23A5-4E30-9A7F-02E2722906DD}" srcOrd="0" destOrd="0" presId="urn:microsoft.com/office/officeart/2009/3/layout/StepUpProcess"/>
    <dgm:cxn modelId="{F6D5CAFE-82D2-42D0-B61D-A605D970B5AD}" type="presParOf" srcId="{7073733E-F6D1-45DE-BCDF-09C6C7464679}" destId="{89DC7D4E-2F76-4306-83F2-F9C297BB7BE8}" srcOrd="1" destOrd="0" presId="urn:microsoft.com/office/officeart/2009/3/layout/StepUpProcess"/>
    <dgm:cxn modelId="{32975F71-9FE0-4FC6-929F-1FD82B7C6C07}" type="presParOf" srcId="{7073733E-F6D1-45DE-BCDF-09C6C7464679}" destId="{402DB56B-0187-4913-9022-179DF1FAABA9}" srcOrd="2" destOrd="0" presId="urn:microsoft.com/office/officeart/2009/3/layout/StepUpProcess"/>
    <dgm:cxn modelId="{02A30CCE-E4B5-4BA6-BBA9-D13A9233513D}" type="presParOf" srcId="{76009200-896B-4B28-A754-5BB4BEBD23F3}" destId="{12F83CC2-F7D0-49DF-92A5-A428043F5C66}" srcOrd="11" destOrd="0" presId="urn:microsoft.com/office/officeart/2009/3/layout/StepUpProcess"/>
    <dgm:cxn modelId="{CA214433-3C70-498F-9ECB-74FF3EBC7399}" type="presParOf" srcId="{12F83CC2-F7D0-49DF-92A5-A428043F5C66}" destId="{18580B0B-98AB-416E-9D05-518283686228}" srcOrd="0" destOrd="0" presId="urn:microsoft.com/office/officeart/2009/3/layout/StepUpProcess"/>
    <dgm:cxn modelId="{3C0D8E6E-EE2F-4079-8FF6-179588652B53}" type="presParOf" srcId="{76009200-896B-4B28-A754-5BB4BEBD23F3}" destId="{1D85CEA8-1831-4A82-99FF-8F4A3142DD18}" srcOrd="12" destOrd="0" presId="urn:microsoft.com/office/officeart/2009/3/layout/StepUpProcess"/>
    <dgm:cxn modelId="{1594920A-4537-4444-8571-744F02306EC9}" type="presParOf" srcId="{1D85CEA8-1831-4A82-99FF-8F4A3142DD18}" destId="{04588383-CFE2-47DA-B5E8-D9E72750F926}" srcOrd="0" destOrd="0" presId="urn:microsoft.com/office/officeart/2009/3/layout/StepUpProcess"/>
    <dgm:cxn modelId="{41A65ECC-E5A0-4DF0-BA82-9EAAB5F6F188}" type="presParOf" srcId="{1D85CEA8-1831-4A82-99FF-8F4A3142DD18}" destId="{7E94D127-D343-465D-AE43-E653424720FF}" srcOrd="1" destOrd="0" presId="urn:microsoft.com/office/officeart/2009/3/layout/StepUpProcess"/>
    <dgm:cxn modelId="{C06BD896-2B42-493C-9164-EAD3179185F8}" type="presParOf" srcId="{1D85CEA8-1831-4A82-99FF-8F4A3142DD18}" destId="{B6ECADDC-026B-4353-B45A-6BF722C1C1CE}" srcOrd="2" destOrd="0" presId="urn:microsoft.com/office/officeart/2009/3/layout/StepUpProcess"/>
    <dgm:cxn modelId="{1AABA385-EACC-4815-A327-E900571EAFB1}" type="presParOf" srcId="{76009200-896B-4B28-A754-5BB4BEBD23F3}" destId="{3251D3C5-BAF8-4ED2-BFCE-AE586033B43E}" srcOrd="13" destOrd="0" presId="urn:microsoft.com/office/officeart/2009/3/layout/StepUpProcess"/>
    <dgm:cxn modelId="{A81663D4-DF6E-4A8F-B2F7-90A0759D1388}" type="presParOf" srcId="{3251D3C5-BAF8-4ED2-BFCE-AE586033B43E}" destId="{5D85D4B1-8854-4CFA-BD21-12CC3A666EBB}" srcOrd="0" destOrd="0" presId="urn:microsoft.com/office/officeart/2009/3/layout/StepUpProcess"/>
    <dgm:cxn modelId="{45365028-44EB-4629-B681-D3ABD261B5DC}" type="presParOf" srcId="{76009200-896B-4B28-A754-5BB4BEBD23F3}" destId="{7D2A871D-5132-48BC-8F1F-1E21E0F2267B}" srcOrd="14" destOrd="0" presId="urn:microsoft.com/office/officeart/2009/3/layout/StepUpProcess"/>
    <dgm:cxn modelId="{0B952F29-E8EA-4AA7-8725-D49F1F33E62E}" type="presParOf" srcId="{7D2A871D-5132-48BC-8F1F-1E21E0F2267B}" destId="{E855BABA-4AF4-4EA5-940B-BF5CBF5D2BBF}" srcOrd="0" destOrd="0" presId="urn:microsoft.com/office/officeart/2009/3/layout/StepUpProcess"/>
    <dgm:cxn modelId="{062F2AA5-8B9C-4699-9DCC-A1A41446D75A}" type="presParOf" srcId="{7D2A871D-5132-48BC-8F1F-1E21E0F2267B}" destId="{4042EE21-7D70-4FC0-B380-3949DDD1F9B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 </a:t>
          </a:r>
          <a:r>
            <a:rPr lang="pt-BR" sz="2400" dirty="0"/>
            <a:t>Melhorar preparativos e respostas sobre a logística e saída das equipas de vacinações para o terreno;</a:t>
          </a: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4E3BEACB-35EC-4BAC-8F5B-4DBB9BFE29A6}" type="sibTrans" cxnId="{8E7F7615-BA57-4F40-8553-3722CDF9359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pt-PT"/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3218CFBC-5082-4035-BC24-C25100A74D5A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/>
        </a:p>
      </dgm:t>
    </dgm:pt>
    <dgm:pt modelId="{4AA9BDC4-BABA-4486-8C58-C89F9E3A681E}" type="parTrans" cxnId="{83B4ED33-5CD7-49A2-9B4A-B9A82072DAB6}">
      <dgm:prSet/>
      <dgm:spPr/>
      <dgm:t>
        <a:bodyPr/>
        <a:lstStyle/>
        <a:p>
          <a:endParaRPr lang="pt-PT"/>
        </a:p>
      </dgm:t>
    </dgm:pt>
    <dgm:pt modelId="{8FF4611E-C0E5-4FCE-BEF2-3C93B1AFA973}" type="sibTrans" cxnId="{83B4ED33-5CD7-49A2-9B4A-B9A82072DAB6}">
      <dgm:prSet/>
      <dgm:spPr/>
      <dgm:t>
        <a:bodyPr/>
        <a:lstStyle/>
        <a:p>
          <a:endParaRPr lang="pt-PT"/>
        </a:p>
      </dgm:t>
    </dgm:pt>
    <dgm:pt modelId="{69E51643-FD98-44D9-B898-3B99BD0A41C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6346D-0272-481B-B99C-3C49CD86C255}" type="parTrans" cxnId="{862B4628-43D1-42A1-BC85-9710B6B7E789}">
      <dgm:prSet/>
      <dgm:spPr/>
      <dgm:t>
        <a:bodyPr/>
        <a:lstStyle/>
        <a:p>
          <a:endParaRPr lang="pt-PT"/>
        </a:p>
      </dgm:t>
    </dgm:pt>
    <dgm:pt modelId="{6309A3E9-C9D1-4F36-9C24-66EB7539373B}" type="sibTrans" cxnId="{862B4628-43D1-42A1-BC85-9710B6B7E789}">
      <dgm:prSet/>
      <dgm:spPr/>
      <dgm:t>
        <a:bodyPr/>
        <a:lstStyle/>
        <a:p>
          <a:endParaRPr lang="pt-PT"/>
        </a:p>
      </dgm:t>
    </dgm:pt>
    <dgm:pt modelId="{30EE39F0-70B8-4A30-9A08-31F5359352B1}">
      <dgm:prSet/>
      <dgm:spPr/>
      <dgm:t>
        <a:bodyPr/>
        <a:lstStyle/>
        <a:p>
          <a:r>
            <a:rPr lang="pt-BR" dirty="0"/>
            <a:t>Orientar as equipas de vacinação sobre os alvos a vacinar diariamente;</a:t>
          </a:r>
          <a:endParaRPr lang="pt-PT" dirty="0"/>
        </a:p>
      </dgm:t>
    </dgm:pt>
    <dgm:pt modelId="{33984419-00CD-4D65-961F-FEF52447F415}" type="parTrans" cxnId="{4B4FBA11-15A9-494F-AD29-0F38910FF385}">
      <dgm:prSet/>
      <dgm:spPr/>
      <dgm:t>
        <a:bodyPr/>
        <a:lstStyle/>
        <a:p>
          <a:endParaRPr lang="pt-PT"/>
        </a:p>
      </dgm:t>
    </dgm:pt>
    <dgm:pt modelId="{C2842662-A204-40A9-824B-A6B1AA103488}" type="sibTrans" cxnId="{4B4FBA11-15A9-494F-AD29-0F38910FF385}">
      <dgm:prSet/>
      <dgm:spPr/>
      <dgm:t>
        <a:bodyPr/>
        <a:lstStyle/>
        <a:p>
          <a:endParaRPr lang="pt-PT"/>
        </a:p>
      </dgm:t>
    </dgm:pt>
    <dgm:pt modelId="{4CEECFF6-7B56-42D4-A9E1-A0128C03CAAD}">
      <dgm:prSet/>
      <dgm:spPr/>
      <dgm:t>
        <a:bodyPr/>
        <a:lstStyle/>
        <a:p>
          <a:r>
            <a:rPr lang="pt-BR" dirty="0"/>
            <a:t>Encorajar as equipas sobre a implementação de estratégias de porta a porta nas campanhas complexas particularmente nas sedes administrativas setoriais e regionais;</a:t>
          </a:r>
          <a:endParaRPr lang="pt-PT" dirty="0"/>
        </a:p>
      </dgm:t>
    </dgm:pt>
    <dgm:pt modelId="{20265F38-E4C3-42B8-9FE3-D41EF87AD10A}" type="parTrans" cxnId="{38ACEA31-EC01-4359-A3E7-2114E9B03590}">
      <dgm:prSet/>
      <dgm:spPr/>
      <dgm:t>
        <a:bodyPr/>
        <a:lstStyle/>
        <a:p>
          <a:endParaRPr lang="pt-PT"/>
        </a:p>
      </dgm:t>
    </dgm:pt>
    <dgm:pt modelId="{CDEDA251-BF1D-4197-9392-7CA433BB4B68}" type="sibTrans" cxnId="{38ACEA31-EC01-4359-A3E7-2114E9B03590}">
      <dgm:prSet/>
      <dgm:spPr/>
      <dgm:t>
        <a:bodyPr/>
        <a:lstStyle/>
        <a:p>
          <a:endParaRPr lang="pt-PT"/>
        </a:p>
      </dgm:t>
    </dgm:pt>
    <dgm:pt modelId="{7B3A1A66-6A2B-4E8E-B518-0B81DB5FE372}">
      <dgm:prSet/>
      <dgm:spPr/>
      <dgm:t>
        <a:bodyPr/>
        <a:lstStyle/>
        <a:p>
          <a:r>
            <a:rPr lang="pt-BR" dirty="0"/>
            <a:t>Orientar os sensibilizadores e mobilizadores a chamarem doença a proteger pela vacina com a língua local como forma de incentivar o interesse dos agregados familiares;</a:t>
          </a:r>
          <a:endParaRPr lang="pt-PT" dirty="0"/>
        </a:p>
      </dgm:t>
    </dgm:pt>
    <dgm:pt modelId="{626FB685-3758-4D6B-9BB2-9113BB1294DF}" type="parTrans" cxnId="{588D3F2B-339A-474D-B275-E5DFC3A4DAAC}">
      <dgm:prSet/>
      <dgm:spPr/>
      <dgm:t>
        <a:bodyPr/>
        <a:lstStyle/>
        <a:p>
          <a:endParaRPr lang="pt-PT"/>
        </a:p>
      </dgm:t>
    </dgm:pt>
    <dgm:pt modelId="{6A491719-0F15-42EC-B2C0-EEF38E7FBBBE}" type="sibTrans" cxnId="{588D3F2B-339A-474D-B275-E5DFC3A4DAAC}">
      <dgm:prSet/>
      <dgm:spPr/>
      <dgm:t>
        <a:bodyPr/>
        <a:lstStyle/>
        <a:p>
          <a:endParaRPr lang="pt-PT"/>
        </a:p>
      </dgm:t>
    </dgm:pt>
    <dgm:pt modelId="{3E870681-3B3C-48F3-80E9-7B77E58F5655}">
      <dgm:prSet/>
      <dgm:spPr/>
      <dgm:t>
        <a:bodyPr/>
        <a:lstStyle/>
        <a:p>
          <a:r>
            <a:rPr lang="pt-BR" dirty="0"/>
            <a:t>Monitorar as coberturas vacinais diariamente;</a:t>
          </a:r>
          <a:endParaRPr lang="pt-PT" dirty="0"/>
        </a:p>
      </dgm:t>
    </dgm:pt>
    <dgm:pt modelId="{37A9B759-0297-4FDB-A52D-20169B9FC1B8}" type="parTrans" cxnId="{344BA5BF-D91F-4F13-BAC9-FC630447FA18}">
      <dgm:prSet/>
      <dgm:spPr/>
      <dgm:t>
        <a:bodyPr/>
        <a:lstStyle/>
        <a:p>
          <a:endParaRPr lang="pt-PT"/>
        </a:p>
      </dgm:t>
    </dgm:pt>
    <dgm:pt modelId="{75A6C4A8-07B1-4BCD-8360-809B79A6F323}" type="sibTrans" cxnId="{344BA5BF-D91F-4F13-BAC9-FC630447FA18}">
      <dgm:prSet/>
      <dgm:spPr/>
      <dgm:t>
        <a:bodyPr/>
        <a:lstStyle/>
        <a:p>
          <a:endParaRPr lang="pt-PT"/>
        </a:p>
      </dgm:t>
    </dgm:pt>
    <dgm:pt modelId="{B32AFDB0-3A65-48C9-8F22-8B711DD6666B}">
      <dgm:prSet/>
      <dgm:spPr/>
      <dgm:t>
        <a:bodyPr/>
        <a:lstStyle/>
        <a:p>
          <a:endParaRPr lang="pt-PT"/>
        </a:p>
      </dgm:t>
    </dgm:pt>
    <dgm:pt modelId="{0A0A6BC2-2FDE-4649-8E81-631254B77688}" type="parTrans" cxnId="{57520A9C-69A4-4866-9D0C-9211A0879BA6}">
      <dgm:prSet/>
      <dgm:spPr/>
      <dgm:t>
        <a:bodyPr/>
        <a:lstStyle/>
        <a:p>
          <a:endParaRPr lang="pt-PT"/>
        </a:p>
      </dgm:t>
    </dgm:pt>
    <dgm:pt modelId="{5BF33851-C29F-42EC-81A8-6EA93D161422}" type="sibTrans" cxnId="{57520A9C-69A4-4866-9D0C-9211A0879BA6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F3193A89-F201-47A1-BF36-7E95841AC922}" type="pres">
      <dgm:prSet presAssocID="{4C2FB1F6-CCFE-4D7E-ACF6-2C74EB341D5C}" presName="FiveNodes_1" presStyleLbl="node1" presStyleIdx="0" presStyleCnt="5">
        <dgm:presLayoutVars>
          <dgm:bulletEnabled val="1"/>
        </dgm:presLayoutVars>
      </dgm:prSet>
      <dgm:spPr/>
    </dgm:pt>
    <dgm:pt modelId="{778258DA-669D-4096-8FD8-B6E9BEB7AA28}" type="pres">
      <dgm:prSet presAssocID="{4C2FB1F6-CCFE-4D7E-ACF6-2C74EB341D5C}" presName="FiveNodes_2" presStyleLbl="node1" presStyleIdx="1" presStyleCnt="5" custLinFactY="-25041" custLinFactNeighborX="-5544" custLinFactNeighborY="-100000">
        <dgm:presLayoutVars>
          <dgm:bulletEnabled val="1"/>
        </dgm:presLayoutVars>
      </dgm:prSet>
      <dgm:spPr/>
    </dgm:pt>
    <dgm:pt modelId="{CA93EF3D-E001-4217-BB1A-0E7D24F05737}" type="pres">
      <dgm:prSet presAssocID="{4C2FB1F6-CCFE-4D7E-ACF6-2C74EB341D5C}" presName="FiveNodes_3" presStyleLbl="node1" presStyleIdx="2" presStyleCnt="5" custLinFactNeighborX="-10026" custLinFactNeighborY="-93781">
        <dgm:presLayoutVars>
          <dgm:bulletEnabled val="1"/>
        </dgm:presLayoutVars>
      </dgm:prSet>
      <dgm:spPr/>
    </dgm:pt>
    <dgm:pt modelId="{14983E29-D08F-4848-9E4C-1DCB94EA7741}" type="pres">
      <dgm:prSet presAssocID="{4C2FB1F6-CCFE-4D7E-ACF6-2C74EB341D5C}" presName="FiveNodes_4" presStyleLbl="node1" presStyleIdx="3" presStyleCnt="5" custLinFactNeighborX="-10026" custLinFactNeighborY="-77678">
        <dgm:presLayoutVars>
          <dgm:bulletEnabled val="1"/>
        </dgm:presLayoutVars>
      </dgm:prSet>
      <dgm:spPr/>
    </dgm:pt>
    <dgm:pt modelId="{2B67C0CD-C0F9-4343-9FFD-EADB87820BFF}" type="pres">
      <dgm:prSet presAssocID="{4C2FB1F6-CCFE-4D7E-ACF6-2C74EB341D5C}" presName="FiveNodes_5" presStyleLbl="node1" presStyleIdx="4" presStyleCnt="5" custLinFactNeighborX="-9790" custLinFactNeighborY="-56837">
        <dgm:presLayoutVars>
          <dgm:bulletEnabled val="1"/>
        </dgm:presLayoutVars>
      </dgm:prSet>
      <dgm:spPr/>
    </dgm:pt>
    <dgm:pt modelId="{8AFCB414-A979-4810-B476-463DFD708475}" type="pres">
      <dgm:prSet presAssocID="{4C2FB1F6-CCFE-4D7E-ACF6-2C74EB341D5C}" presName="FiveConn_1-2" presStyleLbl="fgAccFollowNode1" presStyleIdx="0" presStyleCnt="4">
        <dgm:presLayoutVars>
          <dgm:bulletEnabled val="1"/>
        </dgm:presLayoutVars>
      </dgm:prSet>
      <dgm:spPr/>
    </dgm:pt>
    <dgm:pt modelId="{A002D0A8-4815-4D63-ABC5-3377F54C02AC}" type="pres">
      <dgm:prSet presAssocID="{4C2FB1F6-CCFE-4D7E-ACF6-2C74EB341D5C}" presName="FiveConn_2-3" presStyleLbl="fgAccFollowNode1" presStyleIdx="1" presStyleCnt="4">
        <dgm:presLayoutVars>
          <dgm:bulletEnabled val="1"/>
        </dgm:presLayoutVars>
      </dgm:prSet>
      <dgm:spPr/>
    </dgm:pt>
    <dgm:pt modelId="{5FBED1D0-CA9A-49C3-B71B-7868690AEA8C}" type="pres">
      <dgm:prSet presAssocID="{4C2FB1F6-CCFE-4D7E-ACF6-2C74EB341D5C}" presName="FiveConn_3-4" presStyleLbl="fgAccFollowNode1" presStyleIdx="2" presStyleCnt="4">
        <dgm:presLayoutVars>
          <dgm:bulletEnabled val="1"/>
        </dgm:presLayoutVars>
      </dgm:prSet>
      <dgm:spPr/>
    </dgm:pt>
    <dgm:pt modelId="{9B8097FA-91B2-4FC0-B5CB-1E88B4AE3D87}" type="pres">
      <dgm:prSet presAssocID="{4C2FB1F6-CCFE-4D7E-ACF6-2C74EB341D5C}" presName="FiveConn_4-5" presStyleLbl="fgAccFollowNode1" presStyleIdx="3" presStyleCnt="4">
        <dgm:presLayoutVars>
          <dgm:bulletEnabled val="1"/>
        </dgm:presLayoutVars>
      </dgm:prSet>
      <dgm:spPr/>
    </dgm:pt>
    <dgm:pt modelId="{1FF47BB1-C47C-40AE-82F9-C4BDB6CD5DC0}" type="pres">
      <dgm:prSet presAssocID="{4C2FB1F6-CCFE-4D7E-ACF6-2C74EB341D5C}" presName="FiveNodes_1_text" presStyleLbl="node1" presStyleIdx="4" presStyleCnt="5">
        <dgm:presLayoutVars>
          <dgm:bulletEnabled val="1"/>
        </dgm:presLayoutVars>
      </dgm:prSet>
      <dgm:spPr/>
    </dgm:pt>
    <dgm:pt modelId="{1B297C6C-03DE-4DEE-876F-D3F778270A26}" type="pres">
      <dgm:prSet presAssocID="{4C2FB1F6-CCFE-4D7E-ACF6-2C74EB341D5C}" presName="FiveNodes_2_text" presStyleLbl="node1" presStyleIdx="4" presStyleCnt="5">
        <dgm:presLayoutVars>
          <dgm:bulletEnabled val="1"/>
        </dgm:presLayoutVars>
      </dgm:prSet>
      <dgm:spPr/>
    </dgm:pt>
    <dgm:pt modelId="{616AB4B7-A914-4854-AEF6-AF920392F77F}" type="pres">
      <dgm:prSet presAssocID="{4C2FB1F6-CCFE-4D7E-ACF6-2C74EB341D5C}" presName="FiveNodes_3_text" presStyleLbl="node1" presStyleIdx="4" presStyleCnt="5">
        <dgm:presLayoutVars>
          <dgm:bulletEnabled val="1"/>
        </dgm:presLayoutVars>
      </dgm:prSet>
      <dgm:spPr/>
    </dgm:pt>
    <dgm:pt modelId="{E8232C7A-E3AF-4BE8-A52B-988F5C7926B5}" type="pres">
      <dgm:prSet presAssocID="{4C2FB1F6-CCFE-4D7E-ACF6-2C74EB341D5C}" presName="FiveNodes_4_text" presStyleLbl="node1" presStyleIdx="4" presStyleCnt="5">
        <dgm:presLayoutVars>
          <dgm:bulletEnabled val="1"/>
        </dgm:presLayoutVars>
      </dgm:prSet>
      <dgm:spPr/>
    </dgm:pt>
    <dgm:pt modelId="{47DD2709-FBEA-4BF4-8C56-8D357A9F2821}" type="pres">
      <dgm:prSet presAssocID="{4C2FB1F6-CCFE-4D7E-ACF6-2C74EB341D5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B4FBA11-15A9-494F-AD29-0F38910FF385}" srcId="{4C2FB1F6-CCFE-4D7E-ACF6-2C74EB341D5C}" destId="{30EE39F0-70B8-4A30-9A08-31F5359352B1}" srcOrd="1" destOrd="0" parTransId="{33984419-00CD-4D65-961F-FEF52447F415}" sibTransId="{C2842662-A204-40A9-824B-A6B1AA103488}"/>
    <dgm:cxn modelId="{8E7F7615-BA57-4F40-8553-3722CDF93592}" srcId="{4C2FB1F6-CCFE-4D7E-ACF6-2C74EB341D5C}" destId="{D52F3B39-4455-456F-9EBE-9D4DACA4A94C}" srcOrd="8" destOrd="0" parTransId="{9A114453-A8FA-4E4F-9AF6-1B4C46EB81CE}" sibTransId="{4E3BEACB-35EC-4BAC-8F5B-4DBB9BFE29A6}"/>
    <dgm:cxn modelId="{13DA1E19-47B1-497A-BE47-F6301B2FA607}" type="presOf" srcId="{4EA2E6DF-5938-4169-9716-0A4592C0236D}" destId="{1FF47BB1-C47C-40AE-82F9-C4BDB6CD5DC0}" srcOrd="1" destOrd="0" presId="urn:microsoft.com/office/officeart/2005/8/layout/vProcess5"/>
    <dgm:cxn modelId="{6826401F-5EC0-4FA0-9546-CBA97E234E4E}" type="presOf" srcId="{4EA2E6DF-5938-4169-9716-0A4592C0236D}" destId="{F3193A89-F201-47A1-BF36-7E95841AC922}" srcOrd="0" destOrd="0" presId="urn:microsoft.com/office/officeart/2005/8/layout/vProcess5"/>
    <dgm:cxn modelId="{862B4628-43D1-42A1-BC85-9710B6B7E789}" srcId="{4C2FB1F6-CCFE-4D7E-ACF6-2C74EB341D5C}" destId="{69E51643-FD98-44D9-B898-3B99BD0A41CD}" srcOrd="6" destOrd="0" parTransId="{BEA6346D-0272-481B-B99C-3C49CD86C255}" sibTransId="{6309A3E9-C9D1-4F36-9C24-66EB7539373B}"/>
    <dgm:cxn modelId="{588D3F2B-339A-474D-B275-E5DFC3A4DAAC}" srcId="{4C2FB1F6-CCFE-4D7E-ACF6-2C74EB341D5C}" destId="{7B3A1A66-6A2B-4E8E-B518-0B81DB5FE372}" srcOrd="3" destOrd="0" parTransId="{626FB685-3758-4D6B-9BB2-9113BB1294DF}" sibTransId="{6A491719-0F15-42EC-B2C0-EEF38E7FBBBE}"/>
    <dgm:cxn modelId="{38ACEA31-EC01-4359-A3E7-2114E9B03590}" srcId="{4C2FB1F6-CCFE-4D7E-ACF6-2C74EB341D5C}" destId="{4CEECFF6-7B56-42D4-A9E1-A0128C03CAAD}" srcOrd="2" destOrd="0" parTransId="{20265F38-E4C3-42B8-9FE3-D41EF87AD10A}" sibTransId="{CDEDA251-BF1D-4197-9392-7CA433BB4B68}"/>
    <dgm:cxn modelId="{83B4ED33-5CD7-49A2-9B4A-B9A82072DAB6}" srcId="{4C2FB1F6-CCFE-4D7E-ACF6-2C74EB341D5C}" destId="{3218CFBC-5082-4035-BC24-C25100A74D5A}" srcOrd="7" destOrd="0" parTransId="{4AA9BDC4-BABA-4486-8C58-C89F9E3A681E}" sibTransId="{8FF4611E-C0E5-4FCE-BEF2-3C93B1AFA973}"/>
    <dgm:cxn modelId="{293B7550-3F13-40F4-80E5-50BFA8745FAE}" type="presOf" srcId="{7B3A1A66-6A2B-4E8E-B518-0B81DB5FE372}" destId="{14983E29-D08F-4848-9E4C-1DCB94EA7741}" srcOrd="0" destOrd="0" presId="urn:microsoft.com/office/officeart/2005/8/layout/vProcess5"/>
    <dgm:cxn modelId="{A4651E52-BE4D-450D-B530-58B81C29050A}" type="presOf" srcId="{C2842662-A204-40A9-824B-A6B1AA103488}" destId="{A002D0A8-4815-4D63-ABC5-3377F54C02AC}" srcOrd="0" destOrd="0" presId="urn:microsoft.com/office/officeart/2005/8/layout/vProcess5"/>
    <dgm:cxn modelId="{57520A9C-69A4-4866-9D0C-9211A0879BA6}" srcId="{4C2FB1F6-CCFE-4D7E-ACF6-2C74EB341D5C}" destId="{B32AFDB0-3A65-48C9-8F22-8B711DD6666B}" srcOrd="5" destOrd="0" parTransId="{0A0A6BC2-2FDE-4649-8E81-631254B77688}" sibTransId="{5BF33851-C29F-42EC-81A8-6EA93D161422}"/>
    <dgm:cxn modelId="{BCF52AA1-04EE-48C2-BA8E-BCF0BF62805B}" type="presOf" srcId="{4CEECFF6-7B56-42D4-A9E1-A0128C03CAAD}" destId="{CA93EF3D-E001-4217-BB1A-0E7D24F05737}" srcOrd="0" destOrd="0" presId="urn:microsoft.com/office/officeart/2005/8/layout/vProcess5"/>
    <dgm:cxn modelId="{48833CA1-D035-4438-B413-4568BA068260}" type="presOf" srcId="{3E870681-3B3C-48F3-80E9-7B77E58F5655}" destId="{2B67C0CD-C0F9-4343-9FFD-EADB87820BFF}" srcOrd="0" destOrd="0" presId="urn:microsoft.com/office/officeart/2005/8/layout/vProcess5"/>
    <dgm:cxn modelId="{15C02EA7-834C-4B3F-B735-43D0B70DD289}" type="presOf" srcId="{B461292F-405E-494B-AC36-C0022B55510D}" destId="{8AFCB414-A979-4810-B476-463DFD708475}" srcOrd="0" destOrd="0" presId="urn:microsoft.com/office/officeart/2005/8/layout/vProcess5"/>
    <dgm:cxn modelId="{E90D60A9-E85F-4724-BBB7-1B9E50159BC1}" type="presOf" srcId="{30EE39F0-70B8-4A30-9A08-31F5359352B1}" destId="{778258DA-669D-4096-8FD8-B6E9BEB7AA28}" srcOrd="0" destOrd="0" presId="urn:microsoft.com/office/officeart/2005/8/layout/vProcess5"/>
    <dgm:cxn modelId="{AD0A4EB8-FC17-403D-B818-74A43C2B4A62}" type="presOf" srcId="{6A491719-0F15-42EC-B2C0-EEF38E7FBBBE}" destId="{9B8097FA-91B2-4FC0-B5CB-1E88B4AE3D87}" srcOrd="0" destOrd="0" presId="urn:microsoft.com/office/officeart/2005/8/layout/vProcess5"/>
    <dgm:cxn modelId="{306B9FBE-CCB9-4937-AD85-09BD294115A0}" type="presOf" srcId="{3E870681-3B3C-48F3-80E9-7B77E58F5655}" destId="{47DD2709-FBEA-4BF4-8C56-8D357A9F2821}" srcOrd="1" destOrd="0" presId="urn:microsoft.com/office/officeart/2005/8/layout/vProcess5"/>
    <dgm:cxn modelId="{344BA5BF-D91F-4F13-BAC9-FC630447FA18}" srcId="{4C2FB1F6-CCFE-4D7E-ACF6-2C74EB341D5C}" destId="{3E870681-3B3C-48F3-80E9-7B77E58F5655}" srcOrd="4" destOrd="0" parTransId="{37A9B759-0297-4FDB-A52D-20169B9FC1B8}" sibTransId="{75A6C4A8-07B1-4BCD-8360-809B79A6F323}"/>
    <dgm:cxn modelId="{0027DDC4-89AB-4F5F-BABD-0C95C34C9595}" type="presOf" srcId="{4CEECFF6-7B56-42D4-A9E1-A0128C03CAAD}" destId="{616AB4B7-A914-4854-AEF6-AF920392F77F}" srcOrd="1" destOrd="0" presId="urn:microsoft.com/office/officeart/2005/8/layout/vProcess5"/>
    <dgm:cxn modelId="{0AC61FD7-E684-48C6-9F70-CA63364D225A}" type="presOf" srcId="{30EE39F0-70B8-4A30-9A08-31F5359352B1}" destId="{1B297C6C-03DE-4DEE-876F-D3F778270A26}" srcOrd="1" destOrd="0" presId="urn:microsoft.com/office/officeart/2005/8/layout/vProcess5"/>
    <dgm:cxn modelId="{372AB0DA-0427-4CAF-82DB-64AE82887AF7}" type="presOf" srcId="{CDEDA251-BF1D-4197-9392-7CA433BB4B68}" destId="{5FBED1D0-CA9A-49C3-B71B-7868690AEA8C}" srcOrd="0" destOrd="0" presId="urn:microsoft.com/office/officeart/2005/8/layout/vProcess5"/>
    <dgm:cxn modelId="{E96234E8-8264-46FE-A576-7498989228CC}" type="presOf" srcId="{7B3A1A66-6A2B-4E8E-B518-0B81DB5FE372}" destId="{E8232C7A-E3AF-4BE8-A52B-988F5C7926B5}" srcOrd="1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A2198FED-3302-49DF-A75F-04709D166750}" type="presParOf" srcId="{C2B2D17C-DABC-4357-AF18-7A9C89288578}" destId="{F3193A89-F201-47A1-BF36-7E95841AC922}" srcOrd="1" destOrd="0" presId="urn:microsoft.com/office/officeart/2005/8/layout/vProcess5"/>
    <dgm:cxn modelId="{60EE3A13-59FC-445D-97A5-18E7DDFBA940}" type="presParOf" srcId="{C2B2D17C-DABC-4357-AF18-7A9C89288578}" destId="{778258DA-669D-4096-8FD8-B6E9BEB7AA28}" srcOrd="2" destOrd="0" presId="urn:microsoft.com/office/officeart/2005/8/layout/vProcess5"/>
    <dgm:cxn modelId="{C8E3EC08-7063-4B36-8227-BDC52C156E16}" type="presParOf" srcId="{C2B2D17C-DABC-4357-AF18-7A9C89288578}" destId="{CA93EF3D-E001-4217-BB1A-0E7D24F05737}" srcOrd="3" destOrd="0" presId="urn:microsoft.com/office/officeart/2005/8/layout/vProcess5"/>
    <dgm:cxn modelId="{EA42944B-8B87-4B4E-BD83-3EC3E7FA7CC1}" type="presParOf" srcId="{C2B2D17C-DABC-4357-AF18-7A9C89288578}" destId="{14983E29-D08F-4848-9E4C-1DCB94EA7741}" srcOrd="4" destOrd="0" presId="urn:microsoft.com/office/officeart/2005/8/layout/vProcess5"/>
    <dgm:cxn modelId="{36A3B4F0-19DE-49C3-A734-1BC9900F15A8}" type="presParOf" srcId="{C2B2D17C-DABC-4357-AF18-7A9C89288578}" destId="{2B67C0CD-C0F9-4343-9FFD-EADB87820BFF}" srcOrd="5" destOrd="0" presId="urn:microsoft.com/office/officeart/2005/8/layout/vProcess5"/>
    <dgm:cxn modelId="{BC8DF4D6-D206-4ABF-8209-F8CE22B74FAB}" type="presParOf" srcId="{C2B2D17C-DABC-4357-AF18-7A9C89288578}" destId="{8AFCB414-A979-4810-B476-463DFD708475}" srcOrd="6" destOrd="0" presId="urn:microsoft.com/office/officeart/2005/8/layout/vProcess5"/>
    <dgm:cxn modelId="{88F985DF-CEDE-46C5-B583-5822936A6FAF}" type="presParOf" srcId="{C2B2D17C-DABC-4357-AF18-7A9C89288578}" destId="{A002D0A8-4815-4D63-ABC5-3377F54C02AC}" srcOrd="7" destOrd="0" presId="urn:microsoft.com/office/officeart/2005/8/layout/vProcess5"/>
    <dgm:cxn modelId="{B1B37AB1-95E7-431E-97CA-A6BF6970EB74}" type="presParOf" srcId="{C2B2D17C-DABC-4357-AF18-7A9C89288578}" destId="{5FBED1D0-CA9A-49C3-B71B-7868690AEA8C}" srcOrd="8" destOrd="0" presId="urn:microsoft.com/office/officeart/2005/8/layout/vProcess5"/>
    <dgm:cxn modelId="{E48ECFEB-1167-4646-98CD-5DEEA6C9DAD5}" type="presParOf" srcId="{C2B2D17C-DABC-4357-AF18-7A9C89288578}" destId="{9B8097FA-91B2-4FC0-B5CB-1E88B4AE3D87}" srcOrd="9" destOrd="0" presId="urn:microsoft.com/office/officeart/2005/8/layout/vProcess5"/>
    <dgm:cxn modelId="{646F7C2F-B80E-45F3-95DA-184C033BBF3C}" type="presParOf" srcId="{C2B2D17C-DABC-4357-AF18-7A9C89288578}" destId="{1FF47BB1-C47C-40AE-82F9-C4BDB6CD5DC0}" srcOrd="10" destOrd="0" presId="urn:microsoft.com/office/officeart/2005/8/layout/vProcess5"/>
    <dgm:cxn modelId="{FCF36BC2-06AF-4D2C-8E8D-FD337B3CDC08}" type="presParOf" srcId="{C2B2D17C-DABC-4357-AF18-7A9C89288578}" destId="{1B297C6C-03DE-4DEE-876F-D3F778270A26}" srcOrd="11" destOrd="0" presId="urn:microsoft.com/office/officeart/2005/8/layout/vProcess5"/>
    <dgm:cxn modelId="{32583451-F879-4EAB-8942-8CAFD1B7BFC7}" type="presParOf" srcId="{C2B2D17C-DABC-4357-AF18-7A9C89288578}" destId="{616AB4B7-A914-4854-AEF6-AF920392F77F}" srcOrd="12" destOrd="0" presId="urn:microsoft.com/office/officeart/2005/8/layout/vProcess5"/>
    <dgm:cxn modelId="{4791CADA-3251-42F6-91DA-BF9F93F42DF8}" type="presParOf" srcId="{C2B2D17C-DABC-4357-AF18-7A9C89288578}" destId="{E8232C7A-E3AF-4BE8-A52B-988F5C7926B5}" srcOrd="13" destOrd="0" presId="urn:microsoft.com/office/officeart/2005/8/layout/vProcess5"/>
    <dgm:cxn modelId="{B8AEE2D9-298F-4DBC-89CE-4B5B694490DF}" type="presParOf" srcId="{C2B2D17C-DABC-4357-AF18-7A9C89288578}" destId="{47DD2709-FBEA-4BF4-8C56-8D357A9F28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1BE422-E5B1-4F4D-BB81-8A3B45C9F73A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9F52-E45D-4CE6-AE57-612D900533F6}">
      <dsp:nvSpPr>
        <dsp:cNvPr id="0" name=""/>
        <dsp:cNvSpPr/>
      </dsp:nvSpPr>
      <dsp:spPr>
        <a:xfrm>
          <a:off x="0" y="0"/>
          <a:ext cx="8725757" cy="74096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1702" y="21702"/>
        <a:ext cx="7839501" cy="697564"/>
      </dsp:txXfrm>
    </dsp:sp>
    <dsp:sp modelId="{84F7922B-2EED-4D7E-94AA-6FEDC2B12DF7}">
      <dsp:nvSpPr>
        <dsp:cNvPr id="0" name=""/>
        <dsp:cNvSpPr/>
      </dsp:nvSpPr>
      <dsp:spPr>
        <a:xfrm>
          <a:off x="85035" y="0"/>
          <a:ext cx="8725757" cy="74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Reforçar o impacto e a importância do inquérito rápido nos supervisores regionais na detecção precoce de crianças não vacinadas;</a:t>
          </a:r>
          <a:endParaRPr lang="pt-PT" sz="1900" kern="1200" dirty="0"/>
        </a:p>
      </dsp:txBody>
      <dsp:txXfrm>
        <a:off x="106737" y="21702"/>
        <a:ext cx="7549124" cy="697564"/>
      </dsp:txXfrm>
    </dsp:sp>
    <dsp:sp modelId="{C1A82AC0-B245-4649-8AF0-324B05F1E52B}">
      <dsp:nvSpPr>
        <dsp:cNvPr id="0" name=""/>
        <dsp:cNvSpPr/>
      </dsp:nvSpPr>
      <dsp:spPr>
        <a:xfrm>
          <a:off x="580181" y="890316"/>
          <a:ext cx="8725757" cy="74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Reforçar advocacia de influência nos régulos, imames, padres católicos e pessoas influentes a nível comunitário;</a:t>
          </a:r>
          <a:endParaRPr lang="pt-PT" sz="1900" kern="1200" dirty="0"/>
        </a:p>
      </dsp:txBody>
      <dsp:txXfrm>
        <a:off x="601883" y="912018"/>
        <a:ext cx="7549124" cy="697564"/>
      </dsp:txXfrm>
    </dsp:sp>
    <dsp:sp modelId="{BFA2E4EA-8444-4E3B-B7BE-0E7C6CA1860A}">
      <dsp:nvSpPr>
        <dsp:cNvPr id="0" name=""/>
        <dsp:cNvSpPr/>
      </dsp:nvSpPr>
      <dsp:spPr>
        <a:xfrm>
          <a:off x="1359350" y="1797995"/>
          <a:ext cx="8725757" cy="74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Entrega atempados dos instrumentos de gestão da campanha: relatórios administrativos e financeiros;</a:t>
          </a:r>
          <a:endParaRPr lang="pt-PT" sz="1900" kern="1200" dirty="0"/>
        </a:p>
      </dsp:txBody>
      <dsp:txXfrm>
        <a:off x="1381052" y="1819697"/>
        <a:ext cx="7549124" cy="697564"/>
      </dsp:txXfrm>
    </dsp:sp>
    <dsp:sp modelId="{CD15F3DF-F4DE-4B39-8BB9-2CFCD6BE2B3E}">
      <dsp:nvSpPr>
        <dsp:cNvPr id="0" name=""/>
        <dsp:cNvSpPr/>
      </dsp:nvSpPr>
      <dsp:spPr>
        <a:xfrm>
          <a:off x="2042885" y="2684407"/>
          <a:ext cx="8725757" cy="740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Supervisão das formações equipa vacinação á nível das áreas sanitárias;</a:t>
          </a:r>
          <a:endParaRPr lang="pt-PT" sz="1900" kern="1200" dirty="0"/>
        </a:p>
      </dsp:txBody>
      <dsp:txXfrm>
        <a:off x="2064587" y="2706109"/>
        <a:ext cx="7549124" cy="697564"/>
      </dsp:txXfrm>
    </dsp:sp>
    <dsp:sp modelId="{7AEFDF02-01CE-481B-929B-29CBC3F3BAAF}">
      <dsp:nvSpPr>
        <dsp:cNvPr id="0" name=""/>
        <dsp:cNvSpPr/>
      </dsp:nvSpPr>
      <dsp:spPr>
        <a:xfrm>
          <a:off x="8244127" y="541318"/>
          <a:ext cx="481629" cy="4816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/>
        </a:p>
      </dsp:txBody>
      <dsp:txXfrm>
        <a:off x="8352494" y="541318"/>
        <a:ext cx="264895" cy="362426"/>
      </dsp:txXfrm>
    </dsp:sp>
    <dsp:sp modelId="{A050B7CF-932B-4402-BAE5-045D8B134A02}">
      <dsp:nvSpPr>
        <dsp:cNvPr id="0" name=""/>
        <dsp:cNvSpPr/>
      </dsp:nvSpPr>
      <dsp:spPr>
        <a:xfrm>
          <a:off x="8895726" y="1385199"/>
          <a:ext cx="481629" cy="4816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/>
        </a:p>
      </dsp:txBody>
      <dsp:txXfrm>
        <a:off x="9004093" y="1385199"/>
        <a:ext cx="264895" cy="362426"/>
      </dsp:txXfrm>
    </dsp:sp>
    <dsp:sp modelId="{EADFEF79-FD83-4686-BBCB-D1DB468B0AC8}">
      <dsp:nvSpPr>
        <dsp:cNvPr id="0" name=""/>
        <dsp:cNvSpPr/>
      </dsp:nvSpPr>
      <dsp:spPr>
        <a:xfrm>
          <a:off x="9547324" y="2216731"/>
          <a:ext cx="481629" cy="4816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/>
        </a:p>
      </dsp:txBody>
      <dsp:txXfrm>
        <a:off x="9655691" y="2216731"/>
        <a:ext cx="264895" cy="362426"/>
      </dsp:txXfrm>
    </dsp:sp>
    <dsp:sp modelId="{8E3EBD01-040B-498E-9C89-3D44538271B1}">
      <dsp:nvSpPr>
        <dsp:cNvPr id="0" name=""/>
        <dsp:cNvSpPr/>
      </dsp:nvSpPr>
      <dsp:spPr>
        <a:xfrm>
          <a:off x="10198923" y="3068845"/>
          <a:ext cx="481629" cy="4816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100" kern="1200"/>
        </a:p>
      </dsp:txBody>
      <dsp:txXfrm>
        <a:off x="10307290" y="3068845"/>
        <a:ext cx="264895" cy="3624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916E7-9F79-4092-B146-82E8C2817C33}">
      <dsp:nvSpPr>
        <dsp:cNvPr id="0" name=""/>
        <dsp:cNvSpPr/>
      </dsp:nvSpPr>
      <dsp:spPr>
        <a:xfrm>
          <a:off x="0" y="3941622"/>
          <a:ext cx="11632769" cy="64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Criar prêmios de motivação para as áreas sanitárias, regiões e supervisores destacados com certificados de méritos</a:t>
          </a:r>
          <a:endParaRPr lang="pt-PT" sz="1900" kern="1200"/>
        </a:p>
      </dsp:txBody>
      <dsp:txXfrm>
        <a:off x="0" y="3941622"/>
        <a:ext cx="11632769" cy="646655"/>
      </dsp:txXfrm>
    </dsp:sp>
    <dsp:sp modelId="{A67551B0-E79C-4E79-B4AC-E4021DA9DC3E}">
      <dsp:nvSpPr>
        <dsp:cNvPr id="0" name=""/>
        <dsp:cNvSpPr/>
      </dsp:nvSpPr>
      <dsp:spPr>
        <a:xfrm rot="10800000">
          <a:off x="0" y="2956765"/>
          <a:ext cx="11632769" cy="9945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Garantir em médio prazo seguro de vida para os acidentes e mortes para vacinadores e supervisores;</a:t>
          </a:r>
          <a:endParaRPr lang="pt-PT" sz="1900" kern="1200"/>
        </a:p>
      </dsp:txBody>
      <dsp:txXfrm rot="10800000">
        <a:off x="0" y="2956765"/>
        <a:ext cx="11632769" cy="646233"/>
      </dsp:txXfrm>
    </dsp:sp>
    <dsp:sp modelId="{EF11EC1D-60EF-41CB-A7CC-D682DEE87DE3}">
      <dsp:nvSpPr>
        <dsp:cNvPr id="0" name=""/>
        <dsp:cNvSpPr/>
      </dsp:nvSpPr>
      <dsp:spPr>
        <a:xfrm rot="10800000">
          <a:off x="0" y="1971908"/>
          <a:ext cx="11632769" cy="9945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Garantir coletes de salva vida para áreas sanitárias com travessia de rios;</a:t>
          </a:r>
          <a:endParaRPr lang="pt-PT" sz="1900" kern="1200"/>
        </a:p>
      </dsp:txBody>
      <dsp:txXfrm rot="10800000">
        <a:off x="0" y="1971908"/>
        <a:ext cx="11632769" cy="646233"/>
      </dsp:txXfrm>
    </dsp:sp>
    <dsp:sp modelId="{C5F8E992-6B04-43E8-9535-E95F4C5B0F27}">
      <dsp:nvSpPr>
        <dsp:cNvPr id="0" name=""/>
        <dsp:cNvSpPr/>
      </dsp:nvSpPr>
      <dsp:spPr>
        <a:xfrm rot="10800000">
          <a:off x="0" y="987051"/>
          <a:ext cx="11632769" cy="99455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Melhorar os preparativos e respostas á nível central particularmente os aspectos logísticos e financeiros;</a:t>
          </a:r>
          <a:endParaRPr lang="pt-PT" sz="1900" kern="1200"/>
        </a:p>
      </dsp:txBody>
      <dsp:txXfrm rot="10800000">
        <a:off x="0" y="987051"/>
        <a:ext cx="11632769" cy="646233"/>
      </dsp:txXfrm>
    </dsp:sp>
    <dsp:sp modelId="{C5A71650-3FBA-4035-9D3D-CE46860D4733}">
      <dsp:nvSpPr>
        <dsp:cNvPr id="0" name=""/>
        <dsp:cNvSpPr/>
      </dsp:nvSpPr>
      <dsp:spPr>
        <a:xfrm rot="10800000">
          <a:off x="0" y="2194"/>
          <a:ext cx="11632769" cy="994556"/>
        </a:xfrm>
        <a:prstGeom prst="upArrowCallou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 rot="10800000">
        <a:off x="0" y="2194"/>
        <a:ext cx="11632769" cy="6462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CABB1-EB10-4BD7-B2FF-7F3D07251320}">
      <dsp:nvSpPr>
        <dsp:cNvPr id="0" name=""/>
        <dsp:cNvSpPr/>
      </dsp:nvSpPr>
      <dsp:spPr>
        <a:xfrm>
          <a:off x="0" y="0"/>
          <a:ext cx="8957232" cy="82628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4201" y="24201"/>
        <a:ext cx="7968930" cy="777883"/>
      </dsp:txXfrm>
    </dsp:sp>
    <dsp:sp modelId="{D4E4A707-16A3-4B19-8FE4-C98DB3814FFE}">
      <dsp:nvSpPr>
        <dsp:cNvPr id="0" name=""/>
        <dsp:cNvSpPr/>
      </dsp:nvSpPr>
      <dsp:spPr>
        <a:xfrm>
          <a:off x="0" y="0"/>
          <a:ext cx="8957232" cy="826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Melhorar os preparativos e respostas á nível central particularmente os aspectos logísticos e financeiros;</a:t>
          </a:r>
          <a:endParaRPr lang="pt-PT" sz="2100" kern="1200" dirty="0"/>
        </a:p>
      </dsp:txBody>
      <dsp:txXfrm>
        <a:off x="24201" y="24201"/>
        <a:ext cx="7702860" cy="777883"/>
      </dsp:txXfrm>
    </dsp:sp>
    <dsp:sp modelId="{F08E856A-27EB-48CD-AC65-CA8CD5BF49C9}">
      <dsp:nvSpPr>
        <dsp:cNvPr id="0" name=""/>
        <dsp:cNvSpPr/>
      </dsp:nvSpPr>
      <dsp:spPr>
        <a:xfrm>
          <a:off x="593512" y="957059"/>
          <a:ext cx="8957232" cy="826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Garantir coletes de salva vida para áreas sanitárias com travessia de rios;</a:t>
          </a:r>
          <a:endParaRPr lang="pt-PT" sz="2100" kern="1200"/>
        </a:p>
      </dsp:txBody>
      <dsp:txXfrm>
        <a:off x="617713" y="981260"/>
        <a:ext cx="7702860" cy="777883"/>
      </dsp:txXfrm>
    </dsp:sp>
    <dsp:sp modelId="{3F57094F-7936-4FA6-9BC0-E7E53E216287}">
      <dsp:nvSpPr>
        <dsp:cNvPr id="0" name=""/>
        <dsp:cNvSpPr/>
      </dsp:nvSpPr>
      <dsp:spPr>
        <a:xfrm>
          <a:off x="1368718" y="1940635"/>
          <a:ext cx="8957232" cy="826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Garantir em médio prazo seguro de vida para os acidentes e mortes para vacinadores e supervisores;</a:t>
          </a:r>
          <a:endParaRPr lang="pt-PT" sz="2100" kern="1200"/>
        </a:p>
      </dsp:txBody>
      <dsp:txXfrm>
        <a:off x="1392919" y="1964836"/>
        <a:ext cx="7702860" cy="777883"/>
      </dsp:txXfrm>
    </dsp:sp>
    <dsp:sp modelId="{AE5A13B1-3258-4B32-B067-7F6B4D78379F}">
      <dsp:nvSpPr>
        <dsp:cNvPr id="0" name=""/>
        <dsp:cNvSpPr/>
      </dsp:nvSpPr>
      <dsp:spPr>
        <a:xfrm>
          <a:off x="2218359" y="2945479"/>
          <a:ext cx="8957232" cy="826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Criar prêmios de motivação para as áreas sanitárias, regiões e supervisores destacados com certificados de méritos.</a:t>
          </a:r>
          <a:endParaRPr lang="pt-PT" sz="2100" kern="1200"/>
        </a:p>
      </dsp:txBody>
      <dsp:txXfrm>
        <a:off x="2242560" y="2969680"/>
        <a:ext cx="7702860" cy="777883"/>
      </dsp:txXfrm>
    </dsp:sp>
    <dsp:sp modelId="{F6F943D7-178D-4509-800A-F248B4EAD87D}">
      <dsp:nvSpPr>
        <dsp:cNvPr id="0" name=""/>
        <dsp:cNvSpPr/>
      </dsp:nvSpPr>
      <dsp:spPr>
        <a:xfrm>
          <a:off x="8420146" y="603647"/>
          <a:ext cx="537085" cy="5370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/>
        </a:p>
      </dsp:txBody>
      <dsp:txXfrm>
        <a:off x="8540990" y="603647"/>
        <a:ext cx="295397" cy="404156"/>
      </dsp:txXfrm>
    </dsp:sp>
    <dsp:sp modelId="{B46B1AEA-DFF5-4DE3-9A48-2FD3B07BA5B3}">
      <dsp:nvSpPr>
        <dsp:cNvPr id="0" name=""/>
        <dsp:cNvSpPr/>
      </dsp:nvSpPr>
      <dsp:spPr>
        <a:xfrm>
          <a:off x="9089031" y="1544694"/>
          <a:ext cx="537085" cy="5370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/>
        </a:p>
      </dsp:txBody>
      <dsp:txXfrm>
        <a:off x="9209875" y="1544694"/>
        <a:ext cx="295397" cy="404156"/>
      </dsp:txXfrm>
    </dsp:sp>
    <dsp:sp modelId="{99F11016-B134-4C5F-AE42-C56C24C90C2E}">
      <dsp:nvSpPr>
        <dsp:cNvPr id="0" name=""/>
        <dsp:cNvSpPr/>
      </dsp:nvSpPr>
      <dsp:spPr>
        <a:xfrm>
          <a:off x="9757915" y="2471969"/>
          <a:ext cx="537085" cy="5370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/>
        </a:p>
      </dsp:txBody>
      <dsp:txXfrm>
        <a:off x="9878759" y="2471969"/>
        <a:ext cx="295397" cy="404156"/>
      </dsp:txXfrm>
    </dsp:sp>
    <dsp:sp modelId="{D5B16499-C6AF-4F25-9E79-B3B96A48C589}">
      <dsp:nvSpPr>
        <dsp:cNvPr id="0" name=""/>
        <dsp:cNvSpPr/>
      </dsp:nvSpPr>
      <dsp:spPr>
        <a:xfrm>
          <a:off x="10426799" y="3422197"/>
          <a:ext cx="537085" cy="5370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400" kern="1200"/>
        </a:p>
      </dsp:txBody>
      <dsp:txXfrm>
        <a:off x="10547643" y="3422197"/>
        <a:ext cx="295397" cy="404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212EE-E8C2-4DB8-BB8B-3DC2952A1885}">
      <dsp:nvSpPr>
        <dsp:cNvPr id="0" name=""/>
        <dsp:cNvSpPr/>
      </dsp:nvSpPr>
      <dsp:spPr>
        <a:xfrm>
          <a:off x="0" y="0"/>
          <a:ext cx="10363199" cy="184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Acessibilidade geográfica difícil para algumas equipas de vacinadores e supervisores;</a:t>
          </a:r>
          <a:endParaRPr lang="pt-PT" sz="2700" kern="1200" dirty="0"/>
        </a:p>
      </dsp:txBody>
      <dsp:txXfrm>
        <a:off x="54126" y="54126"/>
        <a:ext cx="8369081" cy="1739729"/>
      </dsp:txXfrm>
    </dsp:sp>
    <dsp:sp modelId="{E898B71E-281A-45F6-9B64-4AEB02916229}">
      <dsp:nvSpPr>
        <dsp:cNvPr id="0" name=""/>
        <dsp:cNvSpPr/>
      </dsp:nvSpPr>
      <dsp:spPr>
        <a:xfrm>
          <a:off x="914399" y="2155978"/>
          <a:ext cx="10363199" cy="184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Inexistência de seguros de vida, para os eventuais riscos de acidentes e mortes.</a:t>
          </a:r>
          <a:endParaRPr lang="pt-PT" sz="2700" kern="1200" dirty="0"/>
        </a:p>
      </dsp:txBody>
      <dsp:txXfrm>
        <a:off x="968525" y="2210104"/>
        <a:ext cx="8139359" cy="1739729"/>
      </dsp:txXfrm>
    </dsp:sp>
    <dsp:sp modelId="{980EF2C8-E8E6-4D54-90DE-5873B6D177E4}">
      <dsp:nvSpPr>
        <dsp:cNvPr id="0" name=""/>
        <dsp:cNvSpPr/>
      </dsp:nvSpPr>
      <dsp:spPr>
        <a:xfrm>
          <a:off x="1828799" y="4311957"/>
          <a:ext cx="10363199" cy="1847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Supervisores centrais encarregarem de efetuar a distribuição de caixas isotérmicas, combustível e credito de comunicação e consequente atrasos no inquérito rápido;</a:t>
          </a:r>
          <a:endParaRPr lang="pt-PT" sz="2700" kern="1200" dirty="0"/>
        </a:p>
      </dsp:txBody>
      <dsp:txXfrm>
        <a:off x="1882925" y="4366083"/>
        <a:ext cx="8139359" cy="1739729"/>
      </dsp:txXfrm>
    </dsp:sp>
    <dsp:sp modelId="{FCC84564-F3E4-4C38-BC3E-27A0AAFC2C4D}">
      <dsp:nvSpPr>
        <dsp:cNvPr id="0" name=""/>
        <dsp:cNvSpPr/>
      </dsp:nvSpPr>
      <dsp:spPr>
        <a:xfrm>
          <a:off x="9162011" y="1401386"/>
          <a:ext cx="1201188" cy="1201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9432278" y="1401386"/>
        <a:ext cx="660654" cy="903894"/>
      </dsp:txXfrm>
    </dsp:sp>
    <dsp:sp modelId="{70AA04E4-C64A-4801-8BB9-EB2DE1D46BDE}">
      <dsp:nvSpPr>
        <dsp:cNvPr id="0" name=""/>
        <dsp:cNvSpPr/>
      </dsp:nvSpPr>
      <dsp:spPr>
        <a:xfrm>
          <a:off x="10076410" y="3545044"/>
          <a:ext cx="1201188" cy="1201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600" kern="1200"/>
        </a:p>
      </dsp:txBody>
      <dsp:txXfrm>
        <a:off x="10346677" y="3545044"/>
        <a:ext cx="660654" cy="903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4412" y="1951797"/>
          <a:ext cx="2433714" cy="169132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b="0" kern="1200" dirty="0">
              <a:solidFill>
                <a:schemeClr val="tx1"/>
              </a:solidFill>
            </a:rPr>
            <a:t>Ameaças</a:t>
          </a:r>
        </a:p>
      </dsp:txBody>
      <dsp:txXfrm>
        <a:off x="283949" y="2001334"/>
        <a:ext cx="2334640" cy="1592251"/>
      </dsp:txXfrm>
    </dsp:sp>
    <dsp:sp modelId="{F7E0BC37-41CF-4FC0-9600-D8169FA3AFB7}">
      <dsp:nvSpPr>
        <dsp:cNvPr id="0" name=""/>
        <dsp:cNvSpPr/>
      </dsp:nvSpPr>
      <dsp:spPr>
        <a:xfrm rot="21505586">
          <a:off x="2670578" y="2243683"/>
          <a:ext cx="1687040" cy="99332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200" kern="1200">
            <a:solidFill>
              <a:schemeClr val="tx1"/>
            </a:solidFill>
          </a:endParaRPr>
        </a:p>
      </dsp:txBody>
      <dsp:txXfrm>
        <a:off x="2670634" y="2446439"/>
        <a:ext cx="1389043" cy="595994"/>
      </dsp:txXfrm>
    </dsp:sp>
    <dsp:sp modelId="{2600F064-F7FA-4AEA-A23C-FFEA4C0686B1}">
      <dsp:nvSpPr>
        <dsp:cNvPr id="0" name=""/>
        <dsp:cNvSpPr/>
      </dsp:nvSpPr>
      <dsp:spPr>
        <a:xfrm>
          <a:off x="4342438" y="865797"/>
          <a:ext cx="6644135" cy="35219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estratégias de concentração (posto fixo) principalmente nos </a:t>
          </a:r>
          <a:r>
            <a:rPr lang="pt-PT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setores</a:t>
          </a: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administrativos e sedes regionais;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Possíveis eventuais ocorrências de surtos epidemiológicos esporádicos através de crianças não vacinadas;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Desenformações sobre os fins profilácticas das vacinas.</a:t>
          </a:r>
          <a:r>
            <a:rPr lang="pt-P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445593" y="968952"/>
        <a:ext cx="6437825" cy="331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436516" y="716436"/>
          <a:ext cx="1077461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Pontos Fortes:</a:t>
          </a:r>
        </a:p>
      </dsp:txBody>
      <dsp:txXfrm rot="5400000">
        <a:off x="130928" y="1022024"/>
        <a:ext cx="1688639" cy="808096"/>
      </dsp:txXfrm>
    </dsp:sp>
    <dsp:sp modelId="{B77DEB7C-ED15-44E2-9BB8-DB334E3AE569}">
      <dsp:nvSpPr>
        <dsp:cNvPr id="0" name=""/>
        <dsp:cNvSpPr/>
      </dsp:nvSpPr>
      <dsp:spPr>
        <a:xfrm>
          <a:off x="1847556" y="156538"/>
          <a:ext cx="10459469" cy="448375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Domínio de técnicas de administração das vacinas pelos vacinadores;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Aderência em massa nos postos de vacinação com excepção da cidade de Gabu;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Antígenos e meios logísticos suficientes para cobrir alvo de vacinação;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Cumprimento de regras e normas estabelecidas quanto a coleta de lixos e outros;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Fácil identificação dos postos de vacinação, as equipa de vacinadores, supervisores das áreas sanitárias, supervisores regionais e centrais;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Grande motivação das equipas de vacinadores e supervisores;</a:t>
          </a:r>
          <a:endParaRPr lang="pt-P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Constituição de equipais especiais para casos de crianças não vacinadas em algumas áreas sanitárias;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556" y="156538"/>
        <a:ext cx="10459469" cy="3362815"/>
      </dsp:txXfrm>
    </dsp:sp>
    <dsp:sp modelId="{4F33848B-A3B5-4054-B43B-3207955088E1}">
      <dsp:nvSpPr>
        <dsp:cNvPr id="0" name=""/>
        <dsp:cNvSpPr/>
      </dsp:nvSpPr>
      <dsp:spPr>
        <a:xfrm rot="10800000">
          <a:off x="161412" y="4931488"/>
          <a:ext cx="2244238" cy="9010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Oportunidade: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1412" y="5156746"/>
        <a:ext cx="2244238" cy="675771"/>
      </dsp:txXfrm>
    </dsp:sp>
    <dsp:sp modelId="{42D12606-CB71-4C2E-BFD0-039631846769}">
      <dsp:nvSpPr>
        <dsp:cNvPr id="0" name=""/>
        <dsp:cNvSpPr/>
      </dsp:nvSpPr>
      <dsp:spPr>
        <a:xfrm rot="5400000">
          <a:off x="5497203" y="-103864"/>
          <a:ext cx="3063196" cy="99972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Engajamento</a:t>
          </a: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 da DRS e ERS, Meios de comunicação social de </a:t>
          </a:r>
          <a:r>
            <a:rPr lang="pt-PT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Gabú</a:t>
          </a: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 (5 </a:t>
          </a:r>
          <a:r>
            <a:rPr lang="pt-PT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radios</a:t>
          </a: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 comunitárias), </a:t>
          </a:r>
          <a:r>
            <a:rPr lang="pt-PT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emprensas</a:t>
          </a: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 de comunicação MTN e ORANGE;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Engajamento de autoridades administrativas, poderes tradicionais, pessoas influentes da região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Comprometidos as equipas de vacinadores, supervisores de proximidades, supervisores regionais e centrais;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kern="1200" dirty="0" err="1">
              <a:latin typeface="Arial" panose="020B0604020202020204" pitchFamily="34" charset="0"/>
              <a:cs typeface="Arial" panose="020B0604020202020204" pitchFamily="34" charset="0"/>
            </a:rPr>
            <a:t>Desponibilidades</a:t>
          </a:r>
          <a:r>
            <a:rPr lang="pt-PT" sz="1800" b="0" kern="1200" dirty="0">
              <a:latin typeface="Arial" panose="020B0604020202020204" pitchFamily="34" charset="0"/>
              <a:cs typeface="Arial" panose="020B0604020202020204" pitchFamily="34" charset="0"/>
            </a:rPr>
            <a:t> dos planos de movimentações das equipas de vacinação, supervisores regionais e central.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30186" y="4128951"/>
        <a:ext cx="9997229" cy="2297397"/>
      </dsp:txXfrm>
    </dsp:sp>
    <dsp:sp modelId="{948268AD-AEF7-4C8F-A867-40910DED95EC}">
      <dsp:nvSpPr>
        <dsp:cNvPr id="0" name=""/>
        <dsp:cNvSpPr/>
      </dsp:nvSpPr>
      <dsp:spPr>
        <a:xfrm>
          <a:off x="375920" y="3578167"/>
          <a:ext cx="850042" cy="12517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030" y="3584277"/>
        <a:ext cx="837822" cy="112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11183" y="951250"/>
          <a:ext cx="711041" cy="450289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b="0" kern="1200" dirty="0">
              <a:solidFill>
                <a:schemeClr val="tx1"/>
              </a:solidFill>
            </a:rPr>
            <a:t>Pontos a Melhorar 1.</a:t>
          </a:r>
        </a:p>
      </dsp:txBody>
      <dsp:txXfrm>
        <a:off x="32009" y="972076"/>
        <a:ext cx="669389" cy="4461242"/>
      </dsp:txXfrm>
    </dsp:sp>
    <dsp:sp modelId="{F7E0BC37-41CF-4FC0-9600-D8169FA3AFB7}">
      <dsp:nvSpPr>
        <dsp:cNvPr id="0" name=""/>
        <dsp:cNvSpPr/>
      </dsp:nvSpPr>
      <dsp:spPr>
        <a:xfrm rot="21583213">
          <a:off x="847177" y="3171422"/>
          <a:ext cx="232123" cy="16119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>
            <a:solidFill>
              <a:schemeClr val="tx1"/>
            </a:solidFill>
          </a:endParaRPr>
        </a:p>
      </dsp:txBody>
      <dsp:txXfrm>
        <a:off x="847177" y="3203780"/>
        <a:ext cx="183764" cy="96718"/>
      </dsp:txXfrm>
    </dsp:sp>
    <dsp:sp modelId="{BBAB9E69-DBD9-4F0F-AEA1-9CB9E10A0092}">
      <dsp:nvSpPr>
        <dsp:cNvPr id="0" name=""/>
        <dsp:cNvSpPr/>
      </dsp:nvSpPr>
      <dsp:spPr>
        <a:xfrm>
          <a:off x="1075551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Rotura de Vit-A nas algumas áreas sanitárias (Cancisse, Beli, Dandu e Lugadjol);</a:t>
          </a:r>
          <a:endParaRPr lang="pt-PT" sz="800" kern="1200"/>
        </a:p>
      </dsp:txBody>
      <dsp:txXfrm>
        <a:off x="1101577" y="837124"/>
        <a:ext cx="836527" cy="4719884"/>
      </dsp:txXfrm>
    </dsp:sp>
    <dsp:sp modelId="{F6338772-5057-4802-ADE1-8AE048877767}">
      <dsp:nvSpPr>
        <dsp:cNvPr id="0" name=""/>
        <dsp:cNvSpPr/>
      </dsp:nvSpPr>
      <dsp:spPr>
        <a:xfrm>
          <a:off x="2052989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2052989" y="3130955"/>
        <a:ext cx="131865" cy="132221"/>
      </dsp:txXfrm>
    </dsp:sp>
    <dsp:sp modelId="{F071C6AB-1460-472F-ABB1-6731504725D8}">
      <dsp:nvSpPr>
        <dsp:cNvPr id="0" name=""/>
        <dsp:cNvSpPr/>
      </dsp:nvSpPr>
      <dsp:spPr>
        <a:xfrm>
          <a:off x="2319563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Números consideráveis de agregados familiares sem informações e conhecimento de doenças protegidas pelos antígenos de vacinas, suplementações desparasitação;</a:t>
          </a:r>
          <a:endParaRPr lang="pt-PT" sz="800" kern="1200"/>
        </a:p>
      </dsp:txBody>
      <dsp:txXfrm>
        <a:off x="2345589" y="837124"/>
        <a:ext cx="836527" cy="4719884"/>
      </dsp:txXfrm>
    </dsp:sp>
    <dsp:sp modelId="{23972A43-E2D8-4DA7-9D30-113A55B9A8F6}">
      <dsp:nvSpPr>
        <dsp:cNvPr id="0" name=""/>
        <dsp:cNvSpPr/>
      </dsp:nvSpPr>
      <dsp:spPr>
        <a:xfrm>
          <a:off x="3297000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3297000" y="3130955"/>
        <a:ext cx="131865" cy="132221"/>
      </dsp:txXfrm>
    </dsp:sp>
    <dsp:sp modelId="{FDE52D85-9D88-4110-A9A0-0F8309962609}">
      <dsp:nvSpPr>
        <dsp:cNvPr id="0" name=""/>
        <dsp:cNvSpPr/>
      </dsp:nvSpPr>
      <dsp:spPr>
        <a:xfrm>
          <a:off x="3563574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Resistências esporádicas a vacinação em certas áreas sanitárias;</a:t>
          </a:r>
          <a:endParaRPr lang="pt-PT" sz="800" kern="1200"/>
        </a:p>
      </dsp:txBody>
      <dsp:txXfrm>
        <a:off x="3589600" y="837124"/>
        <a:ext cx="836527" cy="4719884"/>
      </dsp:txXfrm>
    </dsp:sp>
    <dsp:sp modelId="{9D319D1F-363B-48DB-B2F1-38E72BC61A2C}">
      <dsp:nvSpPr>
        <dsp:cNvPr id="0" name=""/>
        <dsp:cNvSpPr/>
      </dsp:nvSpPr>
      <dsp:spPr>
        <a:xfrm>
          <a:off x="4541011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4541011" y="3130955"/>
        <a:ext cx="131865" cy="132221"/>
      </dsp:txXfrm>
    </dsp:sp>
    <dsp:sp modelId="{C8AFF976-13F6-4E6A-BAAB-27DB44F4D15A}">
      <dsp:nvSpPr>
        <dsp:cNvPr id="0" name=""/>
        <dsp:cNvSpPr/>
      </dsp:nvSpPr>
      <dsp:spPr>
        <a:xfrm>
          <a:off x="4807585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A existência de agregados familiares migratórias devido a colheita de cereais afetou significativamente a vacinação, e o inquérito rápido nas áreas sanitária (Beli, Dandu e Lugadjol); </a:t>
          </a:r>
          <a:endParaRPr lang="pt-PT" sz="800" kern="1200"/>
        </a:p>
      </dsp:txBody>
      <dsp:txXfrm>
        <a:off x="4833611" y="837124"/>
        <a:ext cx="836527" cy="4719884"/>
      </dsp:txXfrm>
    </dsp:sp>
    <dsp:sp modelId="{487FAABA-D3CA-4336-B4AC-706F8B694C85}">
      <dsp:nvSpPr>
        <dsp:cNvPr id="0" name=""/>
        <dsp:cNvSpPr/>
      </dsp:nvSpPr>
      <dsp:spPr>
        <a:xfrm>
          <a:off x="5785022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5785022" y="3130955"/>
        <a:ext cx="131865" cy="132221"/>
      </dsp:txXfrm>
    </dsp:sp>
    <dsp:sp modelId="{A7FD36FA-9B41-437A-860D-A0FC6AB0E381}">
      <dsp:nvSpPr>
        <dsp:cNvPr id="0" name=""/>
        <dsp:cNvSpPr/>
      </dsp:nvSpPr>
      <dsp:spPr>
        <a:xfrm>
          <a:off x="6051596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Existência de agregados familiares que alegam falta de informação do local de postos vacinação em Gabú;</a:t>
          </a:r>
          <a:endParaRPr lang="pt-PT" sz="800" kern="1200"/>
        </a:p>
      </dsp:txBody>
      <dsp:txXfrm>
        <a:off x="6077622" y="837124"/>
        <a:ext cx="836527" cy="4719884"/>
      </dsp:txXfrm>
    </dsp:sp>
    <dsp:sp modelId="{228C6805-8510-40F5-9955-F618015BD817}">
      <dsp:nvSpPr>
        <dsp:cNvPr id="0" name=""/>
        <dsp:cNvSpPr/>
      </dsp:nvSpPr>
      <dsp:spPr>
        <a:xfrm>
          <a:off x="7029034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7029034" y="3130955"/>
        <a:ext cx="131865" cy="132221"/>
      </dsp:txXfrm>
    </dsp:sp>
    <dsp:sp modelId="{4ADD8074-207F-4667-9A70-738DAAA8659F}">
      <dsp:nvSpPr>
        <dsp:cNvPr id="0" name=""/>
        <dsp:cNvSpPr/>
      </dsp:nvSpPr>
      <dsp:spPr>
        <a:xfrm>
          <a:off x="7295608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Fraco trabalho responsável prestado pelos mobilizadores e sensibilizadores em termos de identificação e registos exatos de crianças nos agregados familiares e moranças que constituem as tabancas;</a:t>
          </a:r>
          <a:endParaRPr lang="pt-PT" sz="800" kern="1200"/>
        </a:p>
      </dsp:txBody>
      <dsp:txXfrm>
        <a:off x="7321634" y="837124"/>
        <a:ext cx="836527" cy="4719884"/>
      </dsp:txXfrm>
    </dsp:sp>
    <dsp:sp modelId="{989424B8-FE9D-4697-8840-DFF1615AD7C5}">
      <dsp:nvSpPr>
        <dsp:cNvPr id="0" name=""/>
        <dsp:cNvSpPr/>
      </dsp:nvSpPr>
      <dsp:spPr>
        <a:xfrm>
          <a:off x="8273045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8273045" y="3130955"/>
        <a:ext cx="131865" cy="132221"/>
      </dsp:txXfrm>
    </dsp:sp>
    <dsp:sp modelId="{4215AEFB-7FC3-4657-86E2-386D56202B13}">
      <dsp:nvSpPr>
        <dsp:cNvPr id="0" name=""/>
        <dsp:cNvSpPr/>
      </dsp:nvSpPr>
      <dsp:spPr>
        <a:xfrm>
          <a:off x="8539619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Supervisores de proximidades incapacitados em satisfazer as demandas e mobilidades para vacinarem as todas as crianças não vacinadas recuperadas pelo inquérito rápido;</a:t>
          </a:r>
          <a:endParaRPr lang="pt-PT" sz="800" kern="1200"/>
        </a:p>
      </dsp:txBody>
      <dsp:txXfrm>
        <a:off x="8565645" y="837124"/>
        <a:ext cx="836527" cy="4719884"/>
      </dsp:txXfrm>
    </dsp:sp>
    <dsp:sp modelId="{79130B40-C437-495C-9132-93EB80B8B887}">
      <dsp:nvSpPr>
        <dsp:cNvPr id="0" name=""/>
        <dsp:cNvSpPr/>
      </dsp:nvSpPr>
      <dsp:spPr>
        <a:xfrm>
          <a:off x="9517056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9517056" y="3130955"/>
        <a:ext cx="131865" cy="132221"/>
      </dsp:txXfrm>
    </dsp:sp>
    <dsp:sp modelId="{9B87A8EB-3834-4BC1-9C46-FE42C47271D8}">
      <dsp:nvSpPr>
        <dsp:cNvPr id="0" name=""/>
        <dsp:cNvSpPr/>
      </dsp:nvSpPr>
      <dsp:spPr>
        <a:xfrm>
          <a:off x="9783630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Recusa de alguns vacinadores em vacinarem crianças sem cartões, devido as deficiências nas formações nas áreas sanitárias;</a:t>
          </a:r>
          <a:endParaRPr lang="pt-PT" sz="800" kern="1200"/>
        </a:p>
      </dsp:txBody>
      <dsp:txXfrm>
        <a:off x="9809656" y="837124"/>
        <a:ext cx="836527" cy="4719884"/>
      </dsp:txXfrm>
    </dsp:sp>
    <dsp:sp modelId="{5896C720-F19F-4F93-9EB7-D9B24AA0D9B5}">
      <dsp:nvSpPr>
        <dsp:cNvPr id="0" name=""/>
        <dsp:cNvSpPr/>
      </dsp:nvSpPr>
      <dsp:spPr>
        <a:xfrm>
          <a:off x="10761067" y="3086882"/>
          <a:ext cx="188378" cy="220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10761067" y="3130955"/>
        <a:ext cx="131865" cy="132221"/>
      </dsp:txXfrm>
    </dsp:sp>
    <dsp:sp modelId="{459EE42E-2191-4EA2-8096-4BD99A5624C1}">
      <dsp:nvSpPr>
        <dsp:cNvPr id="0" name=""/>
        <dsp:cNvSpPr/>
      </dsp:nvSpPr>
      <dsp:spPr>
        <a:xfrm>
          <a:off x="11027641" y="811098"/>
          <a:ext cx="888579" cy="4771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Garantia insegura e inresponsável as promessas de voltar a vacinar crianças identificadas pelo inquérito rápido no terreno, pelos supervisores de proximidades.</a:t>
          </a:r>
          <a:endParaRPr lang="pt-PT" sz="800" kern="1200"/>
        </a:p>
      </dsp:txBody>
      <dsp:txXfrm>
        <a:off x="11053667" y="837124"/>
        <a:ext cx="836527" cy="4719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60992-BB1E-4C47-B3D6-D9B2574A3A62}">
      <dsp:nvSpPr>
        <dsp:cNvPr id="0" name=""/>
        <dsp:cNvSpPr/>
      </dsp:nvSpPr>
      <dsp:spPr>
        <a:xfrm rot="5400000">
          <a:off x="282975" y="5130298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CBD3F-673F-403D-8FD3-AA118D69EE31}">
      <dsp:nvSpPr>
        <dsp:cNvPr id="0" name=""/>
        <dsp:cNvSpPr/>
      </dsp:nvSpPr>
      <dsp:spPr>
        <a:xfrm>
          <a:off x="143123" y="5546835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>
              <a:latin typeface="Arial" panose="020B0604020202020204" pitchFamily="34" charset="0"/>
              <a:cs typeface="Arial" panose="020B0604020202020204" pitchFamily="34" charset="0"/>
            </a:rPr>
            <a:t>Pontos a Melhorar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pt-PT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123" y="5546835"/>
        <a:ext cx="1258604" cy="1103240"/>
      </dsp:txXfrm>
    </dsp:sp>
    <dsp:sp modelId="{E38D0F8B-19A9-4510-B377-66C07BA5F20B}">
      <dsp:nvSpPr>
        <dsp:cNvPr id="0" name=""/>
        <dsp:cNvSpPr/>
      </dsp:nvSpPr>
      <dsp:spPr>
        <a:xfrm>
          <a:off x="1164254" y="5027663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7F0E3E-EE92-4316-A9FF-95876F7BBC59}">
      <dsp:nvSpPr>
        <dsp:cNvPr id="0" name=""/>
        <dsp:cNvSpPr/>
      </dsp:nvSpPr>
      <dsp:spPr>
        <a:xfrm rot="5400000">
          <a:off x="1823752" y="3223619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3286B-5A00-451A-B4FE-C53CE2497913}">
      <dsp:nvSpPr>
        <dsp:cNvPr id="0" name=""/>
        <dsp:cNvSpPr/>
      </dsp:nvSpPr>
      <dsp:spPr>
        <a:xfrm>
          <a:off x="1683900" y="2114744"/>
          <a:ext cx="1258604" cy="41540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Reforçar as sensibilizações nos agregados familiares, autoridades tradicionais e pessoas influentes á nível das comunidades;</a:t>
          </a:r>
          <a:endParaRPr lang="pt-PT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200" kern="1200" dirty="0"/>
        </a:p>
      </dsp:txBody>
      <dsp:txXfrm>
        <a:off x="1683900" y="2114744"/>
        <a:ext cx="1258604" cy="4154064"/>
      </dsp:txXfrm>
    </dsp:sp>
    <dsp:sp modelId="{5FA7D869-F1F8-438E-83BE-2A6C1A1D5099}">
      <dsp:nvSpPr>
        <dsp:cNvPr id="0" name=""/>
        <dsp:cNvSpPr/>
      </dsp:nvSpPr>
      <dsp:spPr>
        <a:xfrm>
          <a:off x="2705032" y="3120984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A4EEB-63A2-4640-8D88-4BB2FBBBA94E}">
      <dsp:nvSpPr>
        <dsp:cNvPr id="0" name=""/>
        <dsp:cNvSpPr/>
      </dsp:nvSpPr>
      <dsp:spPr>
        <a:xfrm rot="5400000">
          <a:off x="3364530" y="1836113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C2B6B-A166-4B38-A449-356B2B02C78C}">
      <dsp:nvSpPr>
        <dsp:cNvPr id="0" name=""/>
        <dsp:cNvSpPr/>
      </dsp:nvSpPr>
      <dsp:spPr>
        <a:xfrm>
          <a:off x="3224678" y="2252649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Reforçar as sensibilizações nos agregados familiares, autoridades tradicionais e pessoas influentes á nível das comunidades;</a:t>
          </a:r>
          <a:endParaRPr lang="pt-PT" sz="1000" kern="1200" dirty="0"/>
        </a:p>
      </dsp:txBody>
      <dsp:txXfrm>
        <a:off x="3224678" y="2252649"/>
        <a:ext cx="1258604" cy="1103240"/>
      </dsp:txXfrm>
    </dsp:sp>
    <dsp:sp modelId="{B0D951C6-229A-42E0-9D9F-DC97686FD7F5}">
      <dsp:nvSpPr>
        <dsp:cNvPr id="0" name=""/>
        <dsp:cNvSpPr/>
      </dsp:nvSpPr>
      <dsp:spPr>
        <a:xfrm>
          <a:off x="4245809" y="1733477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E6698-3EA2-48FE-A86F-F3787D476388}">
      <dsp:nvSpPr>
        <dsp:cNvPr id="0" name=""/>
        <dsp:cNvSpPr/>
      </dsp:nvSpPr>
      <dsp:spPr>
        <a:xfrm rot="5400000">
          <a:off x="4905307" y="1454846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5E071-D362-47E7-832E-BEB6C734473B}">
      <dsp:nvSpPr>
        <dsp:cNvPr id="0" name=""/>
        <dsp:cNvSpPr/>
      </dsp:nvSpPr>
      <dsp:spPr>
        <a:xfrm>
          <a:off x="4765455" y="1871382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Melhorar os preparativos e respostas tanto ao nível central e regional;</a:t>
          </a:r>
          <a:endParaRPr lang="pt-PT" sz="1000" kern="1200" dirty="0"/>
        </a:p>
      </dsp:txBody>
      <dsp:txXfrm>
        <a:off x="4765455" y="1871382"/>
        <a:ext cx="1258604" cy="1103240"/>
      </dsp:txXfrm>
    </dsp:sp>
    <dsp:sp modelId="{9B9740CD-9B41-4EDC-9B37-3107339FC1C0}">
      <dsp:nvSpPr>
        <dsp:cNvPr id="0" name=""/>
        <dsp:cNvSpPr/>
      </dsp:nvSpPr>
      <dsp:spPr>
        <a:xfrm>
          <a:off x="5786587" y="1352210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FB555-654D-49AF-A9E2-4DEA74127E43}">
      <dsp:nvSpPr>
        <dsp:cNvPr id="0" name=""/>
        <dsp:cNvSpPr/>
      </dsp:nvSpPr>
      <dsp:spPr>
        <a:xfrm rot="5400000">
          <a:off x="6446084" y="1073579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5000E-2753-4B6F-9FBD-49F472213768}">
      <dsp:nvSpPr>
        <dsp:cNvPr id="0" name=""/>
        <dsp:cNvSpPr/>
      </dsp:nvSpPr>
      <dsp:spPr>
        <a:xfrm>
          <a:off x="6306233" y="1490115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Reforçar o impacto e a importância do inquérito rápido na detecção rápida e na identificação de crianças não vacinadas;</a:t>
          </a:r>
          <a:endParaRPr lang="pt-PT" sz="1000" kern="1200"/>
        </a:p>
      </dsp:txBody>
      <dsp:txXfrm>
        <a:off x="6306233" y="1490115"/>
        <a:ext cx="1258604" cy="1103240"/>
      </dsp:txXfrm>
    </dsp:sp>
    <dsp:sp modelId="{A1EF88E6-E3C8-4887-BB7D-152F6D9B94DB}">
      <dsp:nvSpPr>
        <dsp:cNvPr id="0" name=""/>
        <dsp:cNvSpPr/>
      </dsp:nvSpPr>
      <dsp:spPr>
        <a:xfrm>
          <a:off x="7327364" y="970943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1BCD1-23A5-4E30-9A7F-02E2722906DD}">
      <dsp:nvSpPr>
        <dsp:cNvPr id="0" name=""/>
        <dsp:cNvSpPr/>
      </dsp:nvSpPr>
      <dsp:spPr>
        <a:xfrm rot="5400000">
          <a:off x="7986862" y="692312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C7D4E-2F76-4306-83F2-F9C297BB7BE8}">
      <dsp:nvSpPr>
        <dsp:cNvPr id="0" name=""/>
        <dsp:cNvSpPr/>
      </dsp:nvSpPr>
      <dsp:spPr>
        <a:xfrm>
          <a:off x="7847010" y="1108848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Garantir coletes de salva vida para áreas sanitárias com travessia de rios;</a:t>
          </a:r>
          <a:endParaRPr lang="pt-PT" sz="1000" kern="1200"/>
        </a:p>
      </dsp:txBody>
      <dsp:txXfrm>
        <a:off x="7847010" y="1108848"/>
        <a:ext cx="1258604" cy="1103240"/>
      </dsp:txXfrm>
    </dsp:sp>
    <dsp:sp modelId="{402DB56B-0187-4913-9022-179DF1FAABA9}">
      <dsp:nvSpPr>
        <dsp:cNvPr id="0" name=""/>
        <dsp:cNvSpPr/>
      </dsp:nvSpPr>
      <dsp:spPr>
        <a:xfrm>
          <a:off x="8868142" y="589676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88383-CFE2-47DA-B5E8-D9E72750F926}">
      <dsp:nvSpPr>
        <dsp:cNvPr id="0" name=""/>
        <dsp:cNvSpPr/>
      </dsp:nvSpPr>
      <dsp:spPr>
        <a:xfrm rot="5400000">
          <a:off x="9527639" y="311045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4D127-D343-465D-AE43-E653424720FF}">
      <dsp:nvSpPr>
        <dsp:cNvPr id="0" name=""/>
        <dsp:cNvSpPr/>
      </dsp:nvSpPr>
      <dsp:spPr>
        <a:xfrm>
          <a:off x="9387787" y="727582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Garantir em médio prazo seguro de vida para os acidentes e mortes para vacinadores e supervisores;</a:t>
          </a:r>
          <a:endParaRPr lang="pt-PT" sz="1000" kern="1200"/>
        </a:p>
      </dsp:txBody>
      <dsp:txXfrm>
        <a:off x="9387787" y="727582"/>
        <a:ext cx="1258604" cy="1103240"/>
      </dsp:txXfrm>
    </dsp:sp>
    <dsp:sp modelId="{B6ECADDC-026B-4353-B45A-6BF722C1C1CE}">
      <dsp:nvSpPr>
        <dsp:cNvPr id="0" name=""/>
        <dsp:cNvSpPr/>
      </dsp:nvSpPr>
      <dsp:spPr>
        <a:xfrm>
          <a:off x="10408919" y="208410"/>
          <a:ext cx="237472" cy="2374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5BABA-4AF4-4EA5-940B-BF5CBF5D2BBF}">
      <dsp:nvSpPr>
        <dsp:cNvPr id="0" name=""/>
        <dsp:cNvSpPr/>
      </dsp:nvSpPr>
      <dsp:spPr>
        <a:xfrm rot="5400000">
          <a:off x="11068417" y="-70221"/>
          <a:ext cx="837813" cy="13941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2EE21-7D70-4FC0-B380-3949DDD1F9BE}">
      <dsp:nvSpPr>
        <dsp:cNvPr id="0" name=""/>
        <dsp:cNvSpPr/>
      </dsp:nvSpPr>
      <dsp:spPr>
        <a:xfrm>
          <a:off x="10928565" y="346315"/>
          <a:ext cx="1258604" cy="11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Criar prêmios de motivação para as áreas sanitárias, regiões e supervisores destacados com certificados de méritos.</a:t>
          </a:r>
          <a:endParaRPr lang="pt-PT" sz="1000" kern="1200"/>
        </a:p>
      </dsp:txBody>
      <dsp:txXfrm>
        <a:off x="10928565" y="346315"/>
        <a:ext cx="1258604" cy="1103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3A89-F201-47A1-BF36-7E95841AC922}">
      <dsp:nvSpPr>
        <dsp:cNvPr id="0" name=""/>
        <dsp:cNvSpPr/>
      </dsp:nvSpPr>
      <dsp:spPr>
        <a:xfrm>
          <a:off x="0" y="0"/>
          <a:ext cx="9013793" cy="112242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Área Sanitária: </a:t>
          </a:r>
          <a:r>
            <a:rPr lang="pt-BR" sz="2400" kern="1200" dirty="0"/>
            <a:t>Melhorar preparativos e respostas sobre a logística e saída das equipas de vacinações para o terreno;</a:t>
          </a:r>
          <a:endParaRPr lang="pt-PT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75" y="32875"/>
        <a:ext cx="7671283" cy="1056676"/>
      </dsp:txXfrm>
    </dsp:sp>
    <dsp:sp modelId="{778258DA-669D-4096-8FD8-B6E9BEB7AA28}">
      <dsp:nvSpPr>
        <dsp:cNvPr id="0" name=""/>
        <dsp:cNvSpPr/>
      </dsp:nvSpPr>
      <dsp:spPr>
        <a:xfrm>
          <a:off x="173383" y="0"/>
          <a:ext cx="9013793" cy="112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Orientar as equipas de vacinação sobre os alvos a vacinar diariamente;</a:t>
          </a:r>
          <a:endParaRPr lang="pt-PT" sz="2100" kern="1200" dirty="0"/>
        </a:p>
      </dsp:txBody>
      <dsp:txXfrm>
        <a:off x="206258" y="32875"/>
        <a:ext cx="7545358" cy="1056676"/>
      </dsp:txXfrm>
    </dsp:sp>
    <dsp:sp modelId="{CA93EF3D-E001-4217-BB1A-0E7D24F05737}">
      <dsp:nvSpPr>
        <dsp:cNvPr id="0" name=""/>
        <dsp:cNvSpPr/>
      </dsp:nvSpPr>
      <dsp:spPr>
        <a:xfrm>
          <a:off x="442492" y="1504014"/>
          <a:ext cx="9013793" cy="112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Encorajar as equipas sobre a implementação de estratégias de porta a porta nas campanhas complexas particularmente nas sedes administrativas setoriais e regionais;</a:t>
          </a:r>
          <a:endParaRPr lang="pt-PT" sz="2100" kern="1200" dirty="0"/>
        </a:p>
      </dsp:txBody>
      <dsp:txXfrm>
        <a:off x="475367" y="1536889"/>
        <a:ext cx="7545358" cy="1056676"/>
      </dsp:txXfrm>
    </dsp:sp>
    <dsp:sp modelId="{14983E29-D08F-4848-9E4C-1DCB94EA7741}">
      <dsp:nvSpPr>
        <dsp:cNvPr id="0" name=""/>
        <dsp:cNvSpPr/>
      </dsp:nvSpPr>
      <dsp:spPr>
        <a:xfrm>
          <a:off x="1115600" y="2963077"/>
          <a:ext cx="9013793" cy="112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Orientar os sensibilizadores e mobilizadores a chamarem doença a proteger pela vacina com a língua local como forma de incentivar o interesse dos agregados familiares;</a:t>
          </a:r>
          <a:endParaRPr lang="pt-PT" sz="2100" kern="1200" dirty="0"/>
        </a:p>
      </dsp:txBody>
      <dsp:txXfrm>
        <a:off x="1148475" y="2995952"/>
        <a:ext cx="7545358" cy="1056676"/>
      </dsp:txXfrm>
    </dsp:sp>
    <dsp:sp modelId="{2B67C0CD-C0F9-4343-9FFD-EADB87820BFF}">
      <dsp:nvSpPr>
        <dsp:cNvPr id="0" name=""/>
        <dsp:cNvSpPr/>
      </dsp:nvSpPr>
      <dsp:spPr>
        <a:xfrm>
          <a:off x="1809981" y="4475321"/>
          <a:ext cx="9013793" cy="1122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Monitorar as coberturas vacinais diariamente;</a:t>
          </a:r>
          <a:endParaRPr lang="pt-PT" sz="2100" kern="1200" dirty="0"/>
        </a:p>
      </dsp:txBody>
      <dsp:txXfrm>
        <a:off x="1842856" y="4508196"/>
        <a:ext cx="7545358" cy="1056676"/>
      </dsp:txXfrm>
    </dsp:sp>
    <dsp:sp modelId="{8AFCB414-A979-4810-B476-463DFD708475}">
      <dsp:nvSpPr>
        <dsp:cNvPr id="0" name=""/>
        <dsp:cNvSpPr/>
      </dsp:nvSpPr>
      <dsp:spPr>
        <a:xfrm>
          <a:off x="8284216" y="819994"/>
          <a:ext cx="729577" cy="72957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300" kern="1200"/>
        </a:p>
      </dsp:txBody>
      <dsp:txXfrm>
        <a:off x="8448371" y="819994"/>
        <a:ext cx="401267" cy="549007"/>
      </dsp:txXfrm>
    </dsp:sp>
    <dsp:sp modelId="{A002D0A8-4815-4D63-ABC5-3377F54C02AC}">
      <dsp:nvSpPr>
        <dsp:cNvPr id="0" name=""/>
        <dsp:cNvSpPr/>
      </dsp:nvSpPr>
      <dsp:spPr>
        <a:xfrm>
          <a:off x="8957324" y="2098313"/>
          <a:ext cx="729577" cy="729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300" kern="1200"/>
        </a:p>
      </dsp:txBody>
      <dsp:txXfrm>
        <a:off x="9121479" y="2098313"/>
        <a:ext cx="401267" cy="549007"/>
      </dsp:txXfrm>
    </dsp:sp>
    <dsp:sp modelId="{5FBED1D0-CA9A-49C3-B71B-7868690AEA8C}">
      <dsp:nvSpPr>
        <dsp:cNvPr id="0" name=""/>
        <dsp:cNvSpPr/>
      </dsp:nvSpPr>
      <dsp:spPr>
        <a:xfrm>
          <a:off x="9630432" y="3357924"/>
          <a:ext cx="729577" cy="729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300" kern="1200"/>
        </a:p>
      </dsp:txBody>
      <dsp:txXfrm>
        <a:off x="9794587" y="3357924"/>
        <a:ext cx="401267" cy="549007"/>
      </dsp:txXfrm>
    </dsp:sp>
    <dsp:sp modelId="{9B8097FA-91B2-4FC0-B5CB-1E88B4AE3D87}">
      <dsp:nvSpPr>
        <dsp:cNvPr id="0" name=""/>
        <dsp:cNvSpPr/>
      </dsp:nvSpPr>
      <dsp:spPr>
        <a:xfrm>
          <a:off x="10303540" y="4648715"/>
          <a:ext cx="729577" cy="72957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3300" kern="1200"/>
        </a:p>
      </dsp:txBody>
      <dsp:txXfrm>
        <a:off x="10467695" y="4648715"/>
        <a:ext cx="401267" cy="549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0.41583</cdr:x>
      <cdr:y>0.84583</cdr:y>
    </cdr:from>
    <cdr:to>
      <cdr:x>0.72083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01190" y="2320290"/>
          <a:ext cx="1394460" cy="42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anose="020B0604020202020204" pitchFamily="34" charset="0"/>
              <a:cs typeface="Arial" panose="020B0604020202020204" pitchFamily="34" charset="0"/>
            </a:rPr>
            <a:t>Fonte-Canais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0.4042</cdr:x>
      <cdr:y>0.79881</cdr:y>
    </cdr:from>
    <cdr:to>
      <cdr:x>0.61115</cdr:x>
      <cdr:y>0.94119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id="{5800C707-021D-DE59-8218-B8B0B484CCC6}"/>
            </a:ext>
          </a:extLst>
        </cdr:cNvPr>
        <cdr:cNvSpPr/>
      </cdr:nvSpPr>
      <cdr:spPr>
        <a:xfrm xmlns:a="http://schemas.openxmlformats.org/drawingml/2006/main">
          <a:off x="4762513" y="4641295"/>
          <a:ext cx="2438372" cy="82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RESUMO REGIÃO:</a:t>
          </a:r>
        </a:p>
        <a:p xmlns:a="http://schemas.openxmlformats.org/drawingml/2006/main">
          <a:pPr algn="l"/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b="1" dirty="0" err="1">
              <a:latin typeface="Arial" panose="020B0604020202020204" pitchFamily="34" charset="0"/>
              <a:cs typeface="Arial" panose="020B0604020202020204" pitchFamily="34" charset="0"/>
            </a:rPr>
            <a:t>Masculino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= 49%</a:t>
          </a:r>
        </a:p>
        <a:p xmlns:a="http://schemas.openxmlformats.org/drawingml/2006/main">
          <a:pPr algn="l"/>
          <a:r>
            <a:rPr lang="en-US" sz="1200" b="1" dirty="0" err="1">
              <a:latin typeface="Arial" panose="020B0604020202020204" pitchFamily="34" charset="0"/>
              <a:cs typeface="Arial" panose="020B0604020202020204" pitchFamily="34" charset="0"/>
            </a:rPr>
            <a:t>Feminino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= 52  %</a:t>
          </a:r>
        </a:p>
      </cdr:txBody>
    </cdr:sp>
  </cdr:relSizeAnchor>
  <cdr:relSizeAnchor xmlns:cdr="http://schemas.openxmlformats.org/drawingml/2006/chartDrawing">
    <cdr:from>
      <cdr:x>0.03613</cdr:x>
      <cdr:y>0.92787</cdr:y>
    </cdr:from>
    <cdr:to>
      <cdr:x>0.23524</cdr:x>
      <cdr:y>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0A79E6B-3220-BB90-4392-2F185B2324F5}"/>
            </a:ext>
          </a:extLst>
        </cdr:cNvPr>
        <cdr:cNvSpPr/>
      </cdr:nvSpPr>
      <cdr:spPr>
        <a:xfrm xmlns:a="http://schemas.openxmlformats.org/drawingml/2006/main">
          <a:off x="425704" y="5391151"/>
          <a:ext cx="2345994" cy="4190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0.69443</cdr:x>
      <cdr:y>0.92131</cdr:y>
    </cdr:from>
    <cdr:to>
      <cdr:x>1</cdr:x>
      <cdr:y>1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F0E11C9B-1759-0405-9EDC-9296590EF9CF}"/>
            </a:ext>
          </a:extLst>
        </cdr:cNvPr>
        <cdr:cNvSpPr/>
      </cdr:nvSpPr>
      <cdr:spPr>
        <a:xfrm xmlns:a="http://schemas.openxmlformats.org/drawingml/2006/main">
          <a:off x="8182025" y="5353051"/>
          <a:ext cx="3600400" cy="457199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BAB0A-A328-4F01-9D62-22D25A7C9FE2}" type="slidenum">
              <a:rPr lang="pt-PT" smtClean="0"/>
              <a:t>57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603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Campanha Nacional Integrada de Vacinação Sarampo e Rubéola, Suplementação Vit. “A” e Desparasitação Albendazol.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Direção Regional </a:t>
            </a:r>
            <a:r>
              <a:rPr lang="pt-P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de:Gabú</a:t>
            </a:r>
            <a:endParaRPr lang="pt-P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Data: 27/ 12/ 2024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60648"/>
              </p:ext>
            </p:extLst>
          </p:nvPr>
        </p:nvGraphicFramePr>
        <p:xfrm>
          <a:off x="245043" y="808522"/>
          <a:ext cx="11726177" cy="5462082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6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Sanitarias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26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6289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5671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11049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8203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29388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8741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6492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4346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16244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9888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68035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10308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4329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43455"/>
              </p:ext>
            </p:extLst>
          </p:nvPr>
        </p:nvGraphicFramePr>
        <p:xfrm>
          <a:off x="245043" y="808522"/>
          <a:ext cx="11726177" cy="4081176"/>
        </p:xfrm>
        <a:graphic>
          <a:graphicData uri="http://schemas.openxmlformats.org/drawingml/2006/table">
            <a:tbl>
              <a:tblPr/>
              <a:tblGrid>
                <a:gridCol w="177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3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5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6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Areas</a:t>
                      </a:r>
                      <a:r>
                        <a:rPr lang="en-US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Sanitárias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Pop. Total 2024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meses a 14 anos  41,7%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Nutriçao 6- 59 Meses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SIVE 9 Meses a 14 Anos </a:t>
                      </a:r>
                    </a:p>
                  </a:txBody>
                  <a:tcPr marL="5941" marR="5941" marT="59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0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6 -11 meses  1,85%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12- 59 MESES  13,3%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 meses 1 %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12- 23 meses  3,3 %</a:t>
                      </a:r>
                    </a:p>
                  </a:txBody>
                  <a:tcPr marL="5941" marR="5941" marT="59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24- 59 meses  10 %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26,7 %</a:t>
                      </a:r>
                    </a:p>
                  </a:txBody>
                  <a:tcPr marL="5941" marR="5941" marT="5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16685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15029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16664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13040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30400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19533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16244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306050</a:t>
                      </a:r>
                    </a:p>
                  </a:txBody>
                  <a:tcPr marL="5941" marR="5941" marT="5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5661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81714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tângulo 6">
            <a:extLst>
              <a:ext uri="{FF2B5EF4-FFF2-40B4-BE49-F238E27FC236}">
                <a16:creationId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247650" y="59438"/>
            <a:ext cx="11820523" cy="7490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TABELA:1 Alvos a Vacinar de 6 Meses a 14 Anos Durante a Campanha Nacional Integrada de Vacinaçao Sarampo e Rubéola, Suplementação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57" y="5080017"/>
            <a:ext cx="362743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6" y="5104214"/>
            <a:ext cx="23717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5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26684"/>
              </p:ext>
            </p:extLst>
          </p:nvPr>
        </p:nvGraphicFramePr>
        <p:xfrm>
          <a:off x="40194" y="64008"/>
          <a:ext cx="11924008" cy="5613160"/>
        </p:xfrm>
        <a:graphic>
          <a:graphicData uri="http://schemas.openxmlformats.org/drawingml/2006/table">
            <a:tbl>
              <a:tblPr/>
              <a:tblGrid>
                <a:gridCol w="1730524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532082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99004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210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334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670090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698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Registado 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9-11 meses 1 %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12- 23 meses  3,3 %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24- 59 meses  10 %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26,7 %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2698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2 665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238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746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1 601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3 145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274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754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2 001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4 487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121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415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1 135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2 816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3525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3 377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144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842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1 975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12178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11 254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663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1 274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2 435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6 882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2701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3 296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73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409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775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2 039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3 251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99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338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898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1 916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2401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1 842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82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169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402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1 189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9057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6 905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178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796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1 760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4 171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35423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3 947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395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947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2 530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30325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20486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23 851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420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1 799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4 548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17 084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16827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2445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1 802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74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163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1 107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A79E6B-3220-BB90-4392-2F185B2324F5}"/>
              </a:ext>
            </a:extLst>
          </p:cNvPr>
          <p:cNvSpPr/>
          <p:nvPr/>
        </p:nvSpPr>
        <p:spPr>
          <a:xfrm>
            <a:off x="470597" y="5916912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E11C9B-1759-0405-9EDC-9296590EF9CF}"/>
              </a:ext>
            </a:extLst>
          </p:cNvPr>
          <p:cNvSpPr/>
          <p:nvPr/>
        </p:nvSpPr>
        <p:spPr>
          <a:xfrm>
            <a:off x="8213057" y="5902983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91608"/>
              </p:ext>
            </p:extLst>
          </p:nvPr>
        </p:nvGraphicFramePr>
        <p:xfrm>
          <a:off x="157161" y="64008"/>
          <a:ext cx="11807040" cy="4185653"/>
        </p:xfrm>
        <a:graphic>
          <a:graphicData uri="http://schemas.openxmlformats.org/drawingml/2006/table">
            <a:tbl>
              <a:tblPr/>
              <a:tblGrid>
                <a:gridCol w="1613556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1532082">
                  <a:extLst>
                    <a:ext uri="{9D8B030D-6E8A-4147-A177-3AD203B41FA5}">
                      <a16:colId xmlns:a16="http://schemas.microsoft.com/office/drawing/2014/main" val="2735489064"/>
                    </a:ext>
                  </a:extLst>
                </a:gridCol>
                <a:gridCol w="1599004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210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5334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1477197">
                  <a:extLst>
                    <a:ext uri="{9D8B030D-6E8A-4147-A177-3AD203B41FA5}">
                      <a16:colId xmlns:a16="http://schemas.microsoft.com/office/drawing/2014/main" val="3408224156"/>
                    </a:ext>
                  </a:extLst>
                </a:gridCol>
              </a:tblGrid>
              <a:tr h="670090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Tabela: 2 Alvos </a:t>
                      </a:r>
                      <a:r>
                        <a:rPr lang="pt-B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Registados pelos ASC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 por</a:t>
                      </a:r>
                      <a:r>
                        <a:rPr lang="pt-BR" sz="20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AS Dezembro </a:t>
                      </a: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</a:rPr>
                        <a:t>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70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Registado </a:t>
                      </a:r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Total Vacinados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9-11 meses 1 %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12- 23 meses  3,3 %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24- 59 meses  10 %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5 - 14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26,7 %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84865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5654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6 185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189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612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1 559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3 825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6472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5 545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166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509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1 478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3 392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9176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6 780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187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632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1 725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4 236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4551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5 484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135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451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1 294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3 604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9266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11 866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212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912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2 452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8 290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6943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7 537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216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554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1 765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5 002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4774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6 259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155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544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1 576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3 984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116871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119 478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3 385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10 900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27 549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77 644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9057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72" y="4587649"/>
            <a:ext cx="3627438" cy="6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2" y="4587649"/>
            <a:ext cx="51816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0" y="4587649"/>
            <a:ext cx="2365375" cy="5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2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87" y="96253"/>
            <a:ext cx="11239882" cy="5201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Dezembro 2024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85660"/>
              </p:ext>
            </p:extLst>
          </p:nvPr>
        </p:nvGraphicFramePr>
        <p:xfrm>
          <a:off x="425302" y="670390"/>
          <a:ext cx="11262410" cy="5517220"/>
        </p:xfrm>
        <a:graphic>
          <a:graphicData uri="http://schemas.openxmlformats.org/drawingml/2006/table">
            <a:tbl>
              <a:tblPr/>
              <a:tblGrid>
                <a:gridCol w="1972154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414148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54106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183144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3673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7422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2 665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2698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3 145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4 487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3 377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3525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11 254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12178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3 296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2701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3 251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678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1 842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2401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627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6 905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22537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3 947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36596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23 851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20486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83488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1 802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2445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93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FA1AFBE-EC6B-692A-072D-6303E7B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56689"/>
              </p:ext>
            </p:extLst>
          </p:nvPr>
        </p:nvGraphicFramePr>
        <p:xfrm>
          <a:off x="426784" y="1396938"/>
          <a:ext cx="11281025" cy="3991830"/>
        </p:xfrm>
        <a:graphic>
          <a:graphicData uri="http://schemas.openxmlformats.org/drawingml/2006/table">
            <a:tbl>
              <a:tblPr/>
              <a:tblGrid>
                <a:gridCol w="1990769">
                  <a:extLst>
                    <a:ext uri="{9D8B030D-6E8A-4147-A177-3AD203B41FA5}">
                      <a16:colId xmlns:a16="http://schemas.microsoft.com/office/drawing/2014/main" val="2767777658"/>
                    </a:ext>
                  </a:extLst>
                </a:gridCol>
                <a:gridCol w="1414148">
                  <a:extLst>
                    <a:ext uri="{9D8B030D-6E8A-4147-A177-3AD203B41FA5}">
                      <a16:colId xmlns:a16="http://schemas.microsoft.com/office/drawing/2014/main" val="4183340767"/>
                    </a:ext>
                  </a:extLst>
                </a:gridCol>
                <a:gridCol w="1944303">
                  <a:extLst>
                    <a:ext uri="{9D8B030D-6E8A-4147-A177-3AD203B41FA5}">
                      <a16:colId xmlns:a16="http://schemas.microsoft.com/office/drawing/2014/main" val="1100525298"/>
                    </a:ext>
                  </a:extLst>
                </a:gridCol>
                <a:gridCol w="1559293">
                  <a:extLst>
                    <a:ext uri="{9D8B030D-6E8A-4147-A177-3AD203B41FA5}">
                      <a16:colId xmlns:a16="http://schemas.microsoft.com/office/drawing/2014/main" val="1721969649"/>
                    </a:ext>
                  </a:extLst>
                </a:gridCol>
                <a:gridCol w="2541069">
                  <a:extLst>
                    <a:ext uri="{9D8B030D-6E8A-4147-A177-3AD203B41FA5}">
                      <a16:colId xmlns:a16="http://schemas.microsoft.com/office/drawing/2014/main" val="1886925729"/>
                    </a:ext>
                  </a:extLst>
                </a:gridCol>
                <a:gridCol w="1831443">
                  <a:extLst>
                    <a:ext uri="{9D8B030D-6E8A-4147-A177-3AD203B41FA5}">
                      <a16:colId xmlns:a16="http://schemas.microsoft.com/office/drawing/2014/main" val="13284163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Pop.</a:t>
                      </a:r>
                    </a:p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87372"/>
                  </a:ext>
                </a:extLst>
              </a:tr>
              <a:tr h="7422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Vacinados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Registado  (ASC)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26853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6 185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5654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5205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5 545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6472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0794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6 780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9176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57489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5 484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4551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2167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11 866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9266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617382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7 537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6943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194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6 259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4774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67841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119 478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eal"/>
                        </a:rPr>
                        <a:t>116871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7627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7" y="365126"/>
            <a:ext cx="11314443" cy="10014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Tabela: 3 Cobertura Vacinal dos Alvos Esperados e Registados por ASC e por A.S, Dezembro 2024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91" y="6054394"/>
            <a:ext cx="79676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1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33969"/>
              </p:ext>
            </p:extLst>
          </p:nvPr>
        </p:nvGraphicFramePr>
        <p:xfrm>
          <a:off x="256541" y="99849"/>
          <a:ext cx="11293775" cy="4930620"/>
        </p:xfrm>
        <a:graphic>
          <a:graphicData uri="http://schemas.openxmlformats.org/drawingml/2006/table">
            <a:tbl>
              <a:tblPr/>
              <a:tblGrid>
                <a:gridCol w="1566767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00198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11078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3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416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23011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2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6885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83713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33966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8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3F0DD1-DFCC-2490-B8D4-73C6DC2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21887"/>
              </p:ext>
            </p:extLst>
          </p:nvPr>
        </p:nvGraphicFramePr>
        <p:xfrm>
          <a:off x="256541" y="99849"/>
          <a:ext cx="11293775" cy="3711420"/>
        </p:xfrm>
        <a:graphic>
          <a:graphicData uri="http://schemas.openxmlformats.org/drawingml/2006/table">
            <a:tbl>
              <a:tblPr/>
              <a:tblGrid>
                <a:gridCol w="1566767">
                  <a:extLst>
                    <a:ext uri="{9D8B030D-6E8A-4147-A177-3AD203B41FA5}">
                      <a16:colId xmlns:a16="http://schemas.microsoft.com/office/drawing/2014/main" val="270920240"/>
                    </a:ext>
                  </a:extLst>
                </a:gridCol>
                <a:gridCol w="1400198">
                  <a:extLst>
                    <a:ext uri="{9D8B030D-6E8A-4147-A177-3AD203B41FA5}">
                      <a16:colId xmlns:a16="http://schemas.microsoft.com/office/drawing/2014/main" val="3432100841"/>
                    </a:ext>
                  </a:extLst>
                </a:gridCol>
                <a:gridCol w="1211078">
                  <a:extLst>
                    <a:ext uri="{9D8B030D-6E8A-4147-A177-3AD203B41FA5}">
                      <a16:colId xmlns:a16="http://schemas.microsoft.com/office/drawing/2014/main" val="1735076074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3345705519"/>
                    </a:ext>
                  </a:extLst>
                </a:gridCol>
                <a:gridCol w="1566767">
                  <a:extLst>
                    <a:ext uri="{9D8B030D-6E8A-4147-A177-3AD203B41FA5}">
                      <a16:colId xmlns:a16="http://schemas.microsoft.com/office/drawing/2014/main" val="1302004808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892054671"/>
                    </a:ext>
                  </a:extLst>
                </a:gridCol>
                <a:gridCol w="1991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3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:4 Recusa e  Casos de Doenças Imunopreveniveis Notificados em Visitas dos Agregados Familiares por A.S,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 2024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Dose Identificado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40561"/>
                  </a:ext>
                </a:extLst>
              </a:tr>
              <a:tr h="4166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F.AMARELA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48502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6168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6275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5733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847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8670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7179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23011"/>
                  </a:ext>
                </a:extLst>
              </a:tr>
              <a:tr h="2614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2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38F16D7-38BC-FF8E-E555-4EFAD31C1753}"/>
              </a:ext>
            </a:extLst>
          </p:cNvPr>
          <p:cNvSpPr/>
          <p:nvPr/>
        </p:nvSpPr>
        <p:spPr>
          <a:xfrm>
            <a:off x="243150" y="3992099"/>
            <a:ext cx="5734049" cy="1921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Visitas Realizadas por Tipos de Supervisor: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1- Supervisor A.S= 756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= 223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= 129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4- Parceiros = 47</a:t>
            </a:r>
          </a:p>
        </p:txBody>
      </p:sp>
    </p:spTree>
    <p:extLst>
      <p:ext uri="{BB962C8B-B14F-4D97-AF65-F5344CB8AC3E}">
        <p14:creationId xmlns:p14="http://schemas.microsoft.com/office/powerpoint/2010/main" val="123834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767" y="0"/>
            <a:ext cx="11290435" cy="962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Grafico:1 Fonte ou Canais de Informação Sobre a Campanha Nacional Integrada de Vacinaçao Sarampo e Rubéola, Suplementação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Vit-A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e Desparasitaçao com Albendazol, Dezembro-2024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24568"/>
              </p:ext>
            </p:extLst>
          </p:nvPr>
        </p:nvGraphicFramePr>
        <p:xfrm>
          <a:off x="0" y="978196"/>
          <a:ext cx="11940363" cy="575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 e Justificação;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Categorização 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1709738"/>
            <a:ext cx="10515600" cy="2852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44802"/>
              </p:ext>
            </p:extLst>
          </p:nvPr>
        </p:nvGraphicFramePr>
        <p:xfrm>
          <a:off x="131233" y="25521"/>
          <a:ext cx="11968617" cy="6736780"/>
        </p:xfrm>
        <a:graphic>
          <a:graphicData uri="http://schemas.openxmlformats.org/drawingml/2006/table">
            <a:tbl>
              <a:tblPr/>
              <a:tblGrid>
                <a:gridCol w="1591525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870445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756865">
                  <a:extLst>
                    <a:ext uri="{9D8B030D-6E8A-4147-A177-3AD203B41FA5}">
                      <a16:colId xmlns:a16="http://schemas.microsoft.com/office/drawing/2014/main" val="1080792578"/>
                    </a:ext>
                  </a:extLst>
                </a:gridCol>
                <a:gridCol w="982272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982272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982272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713654323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0131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6738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4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2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40030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1 048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1 469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1 347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1 220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1 215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3 516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3 366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1 063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41452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2 068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2 103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7972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1 208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1 322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48980"/>
                  </a:ext>
                </a:extLst>
              </a:tr>
              <a:tr h="454744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903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2 267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2 281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8 024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9 060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880943"/>
                  </a:ext>
                </a:extLst>
              </a:tr>
              <a:tr h="454744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576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C8F9BA-A772-BA78-DD6F-4D1D98C74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63834"/>
              </p:ext>
            </p:extLst>
          </p:nvPr>
        </p:nvGraphicFramePr>
        <p:xfrm>
          <a:off x="80438" y="0"/>
          <a:ext cx="12018429" cy="5809944"/>
        </p:xfrm>
        <a:graphic>
          <a:graphicData uri="http://schemas.openxmlformats.org/drawingml/2006/table">
            <a:tbl>
              <a:tblPr/>
              <a:tblGrid>
                <a:gridCol w="1598149">
                  <a:extLst>
                    <a:ext uri="{9D8B030D-6E8A-4147-A177-3AD203B41FA5}">
                      <a16:colId xmlns:a16="http://schemas.microsoft.com/office/drawing/2014/main" val="4027187683"/>
                    </a:ext>
                  </a:extLst>
                </a:gridCol>
                <a:gridCol w="874068">
                  <a:extLst>
                    <a:ext uri="{9D8B030D-6E8A-4147-A177-3AD203B41FA5}">
                      <a16:colId xmlns:a16="http://schemas.microsoft.com/office/drawing/2014/main" val="2241509271"/>
                    </a:ext>
                  </a:extLst>
                </a:gridCol>
                <a:gridCol w="760016">
                  <a:extLst>
                    <a:ext uri="{9D8B030D-6E8A-4147-A177-3AD203B41FA5}">
                      <a16:colId xmlns:a16="http://schemas.microsoft.com/office/drawing/2014/main" val="1080792578"/>
                    </a:ext>
                  </a:extLst>
                </a:gridCol>
                <a:gridCol w="986360">
                  <a:extLst>
                    <a:ext uri="{9D8B030D-6E8A-4147-A177-3AD203B41FA5}">
                      <a16:colId xmlns:a16="http://schemas.microsoft.com/office/drawing/2014/main" val="1539236502"/>
                    </a:ext>
                  </a:extLst>
                </a:gridCol>
                <a:gridCol w="986360">
                  <a:extLst>
                    <a:ext uri="{9D8B030D-6E8A-4147-A177-3AD203B41FA5}">
                      <a16:colId xmlns:a16="http://schemas.microsoft.com/office/drawing/2014/main" val="2613441572"/>
                    </a:ext>
                  </a:extLst>
                </a:gridCol>
                <a:gridCol w="986360">
                  <a:extLst>
                    <a:ext uri="{9D8B030D-6E8A-4147-A177-3AD203B41FA5}">
                      <a16:colId xmlns:a16="http://schemas.microsoft.com/office/drawing/2014/main" val="1482194000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3713654323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3314360797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11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0941"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Tabela:5 Número de Crianças Vacinadas Sarampo e 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Rubiola 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  por Faixa Etária  e Sexo por</a:t>
                      </a:r>
                      <a:r>
                        <a:rPr lang="pt-BR" sz="16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Area Sanitaria</a:t>
                      </a:r>
                      <a:r>
                        <a:rPr lang="pt-BR" sz="1600" b="1" i="0" u="none" strike="noStrike" dirty="0">
                          <a:effectLst/>
                          <a:latin typeface="Arial" panose="020B0604020202020204" pitchFamily="34" charset="0"/>
                        </a:rPr>
                        <a:t>, Dezembro  2024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51754"/>
                  </a:ext>
                </a:extLst>
              </a:tr>
              <a:tr h="71742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effectLst/>
                          <a:latin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 – 11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6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– 23 Meses</a:t>
                      </a:r>
                      <a:endParaRPr lang="en-US" sz="16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24-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59 Meses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–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14 Anos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9-Meses a 14 Anos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64302"/>
                  </a:ext>
                </a:extLst>
              </a:tr>
              <a:tr h="4262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57376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1 836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1 989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38281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1 566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1 826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967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312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2 015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2 221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9501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649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1 865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1 739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13092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456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1 209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1 243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3 882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4 408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26604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105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889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2 396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2 606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84105"/>
                  </a:ext>
                </a:extLst>
              </a:tr>
              <a:tr h="48416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  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250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    799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1 904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2 080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82034"/>
                  </a:ext>
                </a:extLst>
              </a:tr>
              <a:tr h="426204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1 693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1 692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5 531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  5 369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13 807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13 742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37 731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     39 913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119478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4145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25" y="6053666"/>
            <a:ext cx="3627438" cy="5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0" y="5977467"/>
            <a:ext cx="2365375" cy="36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149225"/>
            <a:ext cx="11721192" cy="520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Vacinal, Sarampo Rubeola Por A. Sanitaria, Dezembro -2024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101EE9-88B8-6DBF-A79C-01469BE24B5E}"/>
              </a:ext>
            </a:extLst>
          </p:cNvPr>
          <p:cNvSpPr/>
          <p:nvPr/>
        </p:nvSpPr>
        <p:spPr>
          <a:xfrm>
            <a:off x="7191376" y="669925"/>
            <a:ext cx="4676774" cy="447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Cobertura=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vac/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esperado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100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8255587" y="5912488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E2BC74-3D92-2492-0D7C-E1E025A6ED02}"/>
              </a:ext>
            </a:extLst>
          </p:cNvPr>
          <p:cNvSpPr/>
          <p:nvPr/>
        </p:nvSpPr>
        <p:spPr>
          <a:xfrm>
            <a:off x="4837815" y="5780088"/>
            <a:ext cx="3056265" cy="560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Gabú:96.7 %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B4F77FE6-D139-06AF-0C83-BC257CA5B542}"/>
              </a:ext>
            </a:extLst>
          </p:cNvPr>
          <p:cNvSpPr/>
          <p:nvPr/>
        </p:nvSpPr>
        <p:spPr>
          <a:xfrm>
            <a:off x="566290" y="5928104"/>
            <a:ext cx="2345994" cy="412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00B1898-37AA-324A-94B2-FCEA4BC10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25324"/>
              </p:ext>
            </p:extLst>
          </p:nvPr>
        </p:nvGraphicFramePr>
        <p:xfrm>
          <a:off x="170121" y="1117599"/>
          <a:ext cx="11908465" cy="451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307975"/>
            <a:ext cx="11201400" cy="606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3: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Vicinal Sarampo Rubeola Por Sexo, A. Sanitaria Dezembro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543430"/>
              </p:ext>
            </p:extLst>
          </p:nvPr>
        </p:nvGraphicFramePr>
        <p:xfrm>
          <a:off x="142875" y="914400"/>
          <a:ext cx="11782425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22871"/>
              </p:ext>
            </p:extLst>
          </p:nvPr>
        </p:nvGraphicFramePr>
        <p:xfrm>
          <a:off x="531628" y="925032"/>
          <a:ext cx="11206716" cy="444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40255"/>
            <a:ext cx="11525697" cy="5046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8230"/>
              </p:ext>
            </p:extLst>
          </p:nvPr>
        </p:nvGraphicFramePr>
        <p:xfrm>
          <a:off x="414670" y="770054"/>
          <a:ext cx="11557197" cy="5515244"/>
        </p:xfrm>
        <a:graphic>
          <a:graphicData uri="http://schemas.openxmlformats.org/drawingml/2006/table">
            <a:tbl>
              <a:tblPr/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726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47752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S.R e Vit. A Albend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466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39459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39961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62924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39811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43874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60E1171A-09DA-3722-6E91-C670B6FC04E9}"/>
              </a:ext>
            </a:extLst>
          </p:cNvPr>
          <p:cNvSpPr/>
          <p:nvPr/>
        </p:nvSpPr>
        <p:spPr>
          <a:xfrm>
            <a:off x="0" y="6583680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831265C-CE3E-493C-8BE2-94F99C0B775D}"/>
              </a:ext>
            </a:extLst>
          </p:cNvPr>
          <p:cNvSpPr/>
          <p:nvPr/>
        </p:nvSpPr>
        <p:spPr>
          <a:xfrm>
            <a:off x="8053568" y="6519672"/>
            <a:ext cx="3600400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67"/>
            <a:ext cx="10515600" cy="812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Tabela:6 MAPI </a:t>
            </a:r>
            <a:r>
              <a:rPr lang="pt-P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otificados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A. Sanitaria Dezembro -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2024 (I)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88352"/>
              </p:ext>
            </p:extLst>
          </p:nvPr>
        </p:nvGraphicFramePr>
        <p:xfrm>
          <a:off x="414670" y="770054"/>
          <a:ext cx="11525697" cy="4117643"/>
        </p:xfrm>
        <a:graphic>
          <a:graphicData uri="http://schemas.openxmlformats.org/drawingml/2006/table">
            <a:tbl>
              <a:tblPr/>
              <a:tblGrid>
                <a:gridCol w="2806316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54801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41145">
                  <a:extLst>
                    <a:ext uri="{9D8B030D-6E8A-4147-A177-3AD203B41FA5}">
                      <a16:colId xmlns:a16="http://schemas.microsoft.com/office/drawing/2014/main" val="2175740690"/>
                    </a:ext>
                  </a:extLst>
                </a:gridCol>
              </a:tblGrid>
              <a:tr h="47752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Rubeola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S.R e Vit. A Albend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46625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 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39459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39961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629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387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Regiao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19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3" y="140256"/>
            <a:ext cx="11808673" cy="504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99844"/>
              </p:ext>
            </p:extLst>
          </p:nvPr>
        </p:nvGraphicFramePr>
        <p:xfrm>
          <a:off x="211872" y="793516"/>
          <a:ext cx="11808673" cy="5641573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4884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5914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403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4087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0723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31995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8724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90881"/>
                  </a:ext>
                </a:extLst>
              </a:tr>
              <a:tr h="44879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9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87"/>
            <a:ext cx="10515600" cy="7737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Tabela:7 MAPI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Investigado </a:t>
            </a:r>
            <a:r>
              <a:rPr lang="pt-PT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Sanitária, Dezembro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-2024 (II)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AEFCDF-A346-C886-E017-AB11DC58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68255"/>
              </p:ext>
            </p:extLst>
          </p:nvPr>
        </p:nvGraphicFramePr>
        <p:xfrm>
          <a:off x="211872" y="793516"/>
          <a:ext cx="11808673" cy="4098077"/>
        </p:xfrm>
        <a:graphic>
          <a:graphicData uri="http://schemas.openxmlformats.org/drawingml/2006/table">
            <a:tbl>
              <a:tblPr/>
              <a:tblGrid>
                <a:gridCol w="2875217">
                  <a:extLst>
                    <a:ext uri="{9D8B030D-6E8A-4147-A177-3AD203B41FA5}">
                      <a16:colId xmlns:a16="http://schemas.microsoft.com/office/drawing/2014/main" val="2988195041"/>
                    </a:ext>
                  </a:extLst>
                </a:gridCol>
                <a:gridCol w="1797884">
                  <a:extLst>
                    <a:ext uri="{9D8B030D-6E8A-4147-A177-3AD203B41FA5}">
                      <a16:colId xmlns:a16="http://schemas.microsoft.com/office/drawing/2014/main" val="2020621752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410869559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74367405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1734210966"/>
                    </a:ext>
                  </a:extLst>
                </a:gridCol>
                <a:gridCol w="1783893">
                  <a:extLst>
                    <a:ext uri="{9D8B030D-6E8A-4147-A177-3AD203B41FA5}">
                      <a16:colId xmlns:a16="http://schemas.microsoft.com/office/drawing/2014/main" val="2002573355"/>
                    </a:ext>
                  </a:extLst>
                </a:gridCol>
              </a:tblGrid>
              <a:tr h="48845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Sarampo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Vit-A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Albendazol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OBITO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98329"/>
                  </a:ext>
                </a:extLst>
              </a:tr>
              <a:tr h="559146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37455"/>
                  </a:ext>
                </a:extLst>
              </a:tr>
              <a:tr h="403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9780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89449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6411"/>
                  </a:ext>
                </a:extLst>
              </a:tr>
              <a:tr h="4087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14883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0300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77927"/>
                  </a:ext>
                </a:extLst>
              </a:tr>
              <a:tr h="36490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0798"/>
                  </a:ext>
                </a:extLst>
              </a:tr>
              <a:tr h="40723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81249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479003"/>
            <a:ext cx="2371725" cy="5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87" y="5479003"/>
            <a:ext cx="3627438" cy="5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1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82663"/>
              </p:ext>
            </p:extLst>
          </p:nvPr>
        </p:nvGraphicFramePr>
        <p:xfrm>
          <a:off x="304800" y="201168"/>
          <a:ext cx="11669027" cy="6075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485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93445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Cobertura Vicinal Sarampo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42706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 sz="24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99.1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93.9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3096102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887449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97.6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16315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85.5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41688049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7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 Contexto e Justificativo </a:t>
            </a: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2013374"/>
            <a:ext cx="11928474" cy="5231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campanha de vacinação contra o sarampo e a rubéola está planeada como parte da introdução da vacina combinada contra o sarampo e a rubéola na imunização de rotina. Como mencionado em secções 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47464FD-9F45-E70D-0A7D-F588EE547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39643"/>
              </p:ext>
            </p:extLst>
          </p:nvPr>
        </p:nvGraphicFramePr>
        <p:xfrm>
          <a:off x="254558" y="231313"/>
          <a:ext cx="11669027" cy="4342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485">
                  <a:extLst>
                    <a:ext uri="{9D8B030D-6E8A-4147-A177-3AD203B41FA5}">
                      <a16:colId xmlns:a16="http://schemas.microsoft.com/office/drawing/2014/main" val="1748439192"/>
                    </a:ext>
                  </a:extLst>
                </a:gridCol>
                <a:gridCol w="2321119">
                  <a:extLst>
                    <a:ext uri="{9D8B030D-6E8A-4147-A177-3AD203B41FA5}">
                      <a16:colId xmlns:a16="http://schemas.microsoft.com/office/drawing/2014/main" val="1204419993"/>
                    </a:ext>
                  </a:extLst>
                </a:gridCol>
                <a:gridCol w="2255515">
                  <a:extLst>
                    <a:ext uri="{9D8B030D-6E8A-4147-A177-3AD203B41FA5}">
                      <a16:colId xmlns:a16="http://schemas.microsoft.com/office/drawing/2014/main" val="125742147"/>
                    </a:ext>
                  </a:extLst>
                </a:gridCol>
                <a:gridCol w="2227841">
                  <a:extLst>
                    <a:ext uri="{9D8B030D-6E8A-4147-A177-3AD203B41FA5}">
                      <a16:colId xmlns:a16="http://schemas.microsoft.com/office/drawing/2014/main" val="1567332791"/>
                    </a:ext>
                  </a:extLst>
                </a:gridCol>
                <a:gridCol w="2102067">
                  <a:extLst>
                    <a:ext uri="{9D8B030D-6E8A-4147-A177-3AD203B41FA5}">
                      <a16:colId xmlns:a16="http://schemas.microsoft.com/office/drawing/2014/main" val="3418138204"/>
                    </a:ext>
                  </a:extLst>
                </a:gridCol>
              </a:tblGrid>
              <a:tr h="93445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Tabela:8 Categorização: Cobertura Vicinal Sarampo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Rubéola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A.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36505"/>
                  </a:ext>
                </a:extLst>
              </a:tr>
              <a:tr h="42706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0 - 49 %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50 - 79 %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80 - 100 %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+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0482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101.8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7373298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92.1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094227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99.7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20945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endParaRPr lang="pt-PT" sz="2000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1095954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95.2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2191830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94.1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334706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95.3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3096102"/>
                  </a:ext>
                </a:extLst>
              </a:tr>
              <a:tr h="372628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96.7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74497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92" y="4879888"/>
            <a:ext cx="41148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879888"/>
            <a:ext cx="3627438" cy="8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2" y="4879888"/>
            <a:ext cx="2371725" cy="8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88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870" y="996044"/>
            <a:ext cx="11179629" cy="42127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PT" sz="4800" b="1" dirty="0">
                <a:latin typeface="Arial" panose="020B0604020202020204" pitchFamily="34" charset="0"/>
                <a:cs typeface="Arial" panose="020B0604020202020204" pitchFamily="34" charset="0"/>
              </a:rPr>
              <a:t>Nutrição</a:t>
            </a: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45377"/>
              </p:ext>
            </p:extLst>
          </p:nvPr>
        </p:nvGraphicFramePr>
        <p:xfrm>
          <a:off x="341691" y="177157"/>
          <a:ext cx="11531242" cy="6102629"/>
        </p:xfrm>
        <a:graphic>
          <a:graphicData uri="http://schemas.openxmlformats.org/drawingml/2006/table">
            <a:tbl>
              <a:tblPr/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8639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Tabela:9 Número de Crianças Suplimentada Vit.A e Desparazitaçao  com Albendazol por Faixa Etária  e Sexo por A.Sanitaria, Dezembro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281">
                <a:tc rowSpan="2">
                  <a:txBody>
                    <a:bodyPr/>
                    <a:lstStyle/>
                    <a:p>
                      <a:r>
                        <a:rPr lang="pt-PT" dirty="0" err="1"/>
                        <a:t>ASanitaria</a:t>
                      </a:r>
                      <a:endParaRPr lang="pt-PT" dirty="0"/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6 – 11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12 – 59 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Albendazol 12- 59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6 a 59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5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72552"/>
              </p:ext>
            </p:extLst>
          </p:nvPr>
        </p:nvGraphicFramePr>
        <p:xfrm>
          <a:off x="341691" y="177157"/>
          <a:ext cx="11531242" cy="5164111"/>
        </p:xfrm>
        <a:graphic>
          <a:graphicData uri="http://schemas.openxmlformats.org/drawingml/2006/table">
            <a:tbl>
              <a:tblPr/>
              <a:tblGrid>
                <a:gridCol w="17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8639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Tabela:9 Número de Crianças Suplimentada Vit.A e Desparazitaçao  com Albendazol por Faixa Etária  e Sexo por A.Sanitaria, Dezembro 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281">
                <a:tc rowSpan="2">
                  <a:txBody>
                    <a:bodyPr/>
                    <a:lstStyle/>
                    <a:p>
                      <a:r>
                        <a:rPr lang="pt-PT" dirty="0" err="1"/>
                        <a:t>ASanitaria</a:t>
                      </a:r>
                      <a:endParaRPr lang="pt-PT" dirty="0"/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6 – 11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Vit.A 12 – 59 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Albendazol 12- 59 Meses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6 a 59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8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2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5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Região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6" y="5637803"/>
            <a:ext cx="23717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52" y="5642325"/>
            <a:ext cx="36274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72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07572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 4 Proporção das Crianças Suplementação Vit.A e Desparasitaçao com Albendazol  por </a:t>
            </a:r>
            <a:r>
              <a:rPr lang="pt-PT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,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11714" y="972231"/>
            <a:ext cx="2656572" cy="62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</a:t>
            </a:r>
            <a:r>
              <a:rPr lang="pt-PT" dirty="0" err="1"/>
              <a:t>Regiao</a:t>
            </a:r>
            <a:r>
              <a:rPr lang="pt-PT" dirty="0"/>
              <a:t>=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685524"/>
              </p:ext>
            </p:extLst>
          </p:nvPr>
        </p:nvGraphicFramePr>
        <p:xfrm>
          <a:off x="212272" y="1597872"/>
          <a:ext cx="11766541" cy="45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21871" y="13652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5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12419" y="1004888"/>
            <a:ext cx="192505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% Região= 96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630761A-6623-A8FF-DB46-B0AFFEFCC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20839"/>
              </p:ext>
            </p:extLst>
          </p:nvPr>
        </p:nvGraphicFramePr>
        <p:xfrm>
          <a:off x="170121" y="1462088"/>
          <a:ext cx="11812772" cy="44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28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Grafico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: 6 Proporção das Crianças Suplementada </a:t>
            </a: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A e Desparasitaçao com Albendazol por Sexo nas  A. Sanitária,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855242" y="1068405"/>
            <a:ext cx="2338940" cy="500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% Região = </a:t>
            </a: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0" y="6272011"/>
            <a:ext cx="2345994" cy="3848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8040689" y="6272011"/>
            <a:ext cx="360040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342326"/>
              </p:ext>
            </p:extLst>
          </p:nvPr>
        </p:nvGraphicFramePr>
        <p:xfrm>
          <a:off x="808073" y="1477925"/>
          <a:ext cx="10568763" cy="440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122362"/>
            <a:ext cx="10576560" cy="368331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Logística SIVE e Nutrição</a:t>
            </a: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43023"/>
              </p:ext>
            </p:extLst>
          </p:nvPr>
        </p:nvGraphicFramePr>
        <p:xfrm>
          <a:off x="171450" y="200025"/>
          <a:ext cx="11783127" cy="6342700"/>
        </p:xfrm>
        <a:graphic>
          <a:graphicData uri="http://schemas.openxmlformats.org/drawingml/2006/table">
            <a:tbl>
              <a:tblPr/>
              <a:tblGrid>
                <a:gridCol w="392770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8324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9323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422020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5047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2890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9113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3610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14260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11860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3370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7350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3980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817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5760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37237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43818"/>
              </p:ext>
            </p:extLst>
          </p:nvPr>
        </p:nvGraphicFramePr>
        <p:xfrm>
          <a:off x="171450" y="200025"/>
          <a:ext cx="11783127" cy="4778432"/>
        </p:xfrm>
        <a:graphic>
          <a:graphicData uri="http://schemas.openxmlformats.org/drawingml/2006/table">
            <a:tbl>
              <a:tblPr/>
              <a:tblGrid>
                <a:gridCol w="392770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</a:tblGrid>
              <a:tr h="8324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Numero de Doses Recebidos, Utilizados e Stock area Sanitaria, Dezembro-2024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9323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428612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5047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9113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5710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5490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11950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7580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1380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6350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372375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150000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142570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7430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256126" y="5288950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Ponto</a:t>
            </a:r>
            <a:r>
              <a:rPr kumimoji="0" lang="pt-BR" sz="7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focal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2. Contexto e Justificação (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32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90311" y="1840777"/>
            <a:ext cx="11681137" cy="53902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92406"/>
              </p:ext>
            </p:extLst>
          </p:nvPr>
        </p:nvGraphicFramePr>
        <p:xfrm>
          <a:off x="171449" y="200025"/>
          <a:ext cx="11812003" cy="6088737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62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803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543633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3511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2890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2669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7399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2710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3145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4968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4488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14260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11270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3580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09108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7350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8806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3957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24716"/>
                  </a:ext>
                </a:extLst>
              </a:tr>
              <a:tr h="2694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5715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1662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1795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B33D542-96F5-84A5-50E5-40F973F00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94056"/>
              </p:ext>
            </p:extLst>
          </p:nvPr>
        </p:nvGraphicFramePr>
        <p:xfrm>
          <a:off x="171449" y="200025"/>
          <a:ext cx="11812003" cy="4562723"/>
        </p:xfrm>
        <a:graphic>
          <a:graphicData uri="http://schemas.openxmlformats.org/drawingml/2006/table">
            <a:tbl>
              <a:tblPr/>
              <a:tblGrid>
                <a:gridCol w="1634068">
                  <a:extLst>
                    <a:ext uri="{9D8B030D-6E8A-4147-A177-3AD203B41FA5}">
                      <a16:colId xmlns:a16="http://schemas.microsoft.com/office/drawing/2014/main" val="1333994831"/>
                    </a:ext>
                  </a:extLst>
                </a:gridCol>
                <a:gridCol w="1226441">
                  <a:extLst>
                    <a:ext uri="{9D8B030D-6E8A-4147-A177-3AD203B41FA5}">
                      <a16:colId xmlns:a16="http://schemas.microsoft.com/office/drawing/2014/main" val="343474675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val="2598344459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844708998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1984204475"/>
                    </a:ext>
                  </a:extLst>
                </a:gridCol>
                <a:gridCol w="1212783">
                  <a:extLst>
                    <a:ext uri="{9D8B030D-6E8A-4147-A177-3AD203B41FA5}">
                      <a16:colId xmlns:a16="http://schemas.microsoft.com/office/drawing/2014/main" val="985972210"/>
                    </a:ext>
                  </a:extLst>
                </a:gridCol>
                <a:gridCol w="875899">
                  <a:extLst>
                    <a:ext uri="{9D8B030D-6E8A-4147-A177-3AD203B41FA5}">
                      <a16:colId xmlns:a16="http://schemas.microsoft.com/office/drawing/2014/main" val="2732423736"/>
                    </a:ext>
                  </a:extLst>
                </a:gridCol>
                <a:gridCol w="131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8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624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Tabela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:11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Logistica: Gestao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Insumos por 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egiao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Sanitaria, Dezembro -2024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74082"/>
                  </a:ext>
                </a:extLst>
              </a:tr>
              <a:tr h="2803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0,5 ml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03723"/>
                  </a:ext>
                </a:extLst>
              </a:tr>
              <a:tr h="533000">
                <a:tc vMerge="1"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20013"/>
                  </a:ext>
                </a:extLst>
              </a:tr>
              <a:tr h="33511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7066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0126"/>
                  </a:ext>
                </a:extLst>
              </a:tr>
              <a:tr h="37399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0995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6790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68687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5487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07081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11866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14060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01702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8960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7580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69109"/>
                  </a:ext>
                </a:extLst>
              </a:tr>
              <a:tr h="40352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6860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6752"/>
                  </a:ext>
                </a:extLst>
              </a:tr>
              <a:tr h="356057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145100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14257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380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256126" y="5288950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Ponto</a:t>
            </a:r>
            <a:r>
              <a:rPr kumimoji="0" lang="pt-BR" sz="7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focal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1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30314"/>
              </p:ext>
            </p:extLst>
          </p:nvPr>
        </p:nvGraphicFramePr>
        <p:xfrm>
          <a:off x="321733" y="270932"/>
          <a:ext cx="11495362" cy="5948895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8263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8582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SANITÁRIO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5728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44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7207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40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8128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51EA85-4B4E-9167-E553-1AC5CB6B3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66004"/>
              </p:ext>
            </p:extLst>
          </p:nvPr>
        </p:nvGraphicFramePr>
        <p:xfrm>
          <a:off x="321733" y="270932"/>
          <a:ext cx="11495362" cy="5948895"/>
        </p:xfrm>
        <a:graphic>
          <a:graphicData uri="http://schemas.openxmlformats.org/drawingml/2006/table">
            <a:tbl>
              <a:tblPr firstRow="1" bandRow="1"/>
              <a:tblGrid>
                <a:gridCol w="5341647">
                  <a:extLst>
                    <a:ext uri="{9D8B030D-6E8A-4147-A177-3AD203B41FA5}">
                      <a16:colId xmlns:a16="http://schemas.microsoft.com/office/drawing/2014/main" val="1682973157"/>
                    </a:ext>
                  </a:extLst>
                </a:gridCol>
                <a:gridCol w="6153715">
                  <a:extLst>
                    <a:ext uri="{9D8B030D-6E8A-4147-A177-3AD203B41FA5}">
                      <a16:colId xmlns:a16="http://schemas.microsoft.com/office/drawing/2014/main" val="3441675351"/>
                    </a:ext>
                  </a:extLst>
                </a:gridCol>
              </a:tblGrid>
              <a:tr h="8263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Tabela:12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Perda de VASR Por A. Sanitária,</a:t>
                      </a:r>
                      <a:r>
                        <a:rPr lang="pt-BR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Dezembro</a:t>
                      </a:r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7222172"/>
                  </a:ext>
                </a:extLst>
              </a:tr>
              <a:tr h="8582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SANITÁRIO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perda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8501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416500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91587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647843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75644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69959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98898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5728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944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772075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4075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81281"/>
                  </a:ext>
                </a:extLst>
              </a:tr>
              <a:tr h="35535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8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21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174056"/>
            <a:ext cx="11365203" cy="753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Cadeia de Frio Funcionais e Não Funcionais/ A. Sanitaria Durante a Campanha, Dezembro-2024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9007"/>
              </p:ext>
            </p:extLst>
          </p:nvPr>
        </p:nvGraphicFramePr>
        <p:xfrm>
          <a:off x="321972" y="928047"/>
          <a:ext cx="11278625" cy="5387033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979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97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25925" y="365125"/>
            <a:ext cx="11298725" cy="1038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Tabela:13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Cadeia de Frio Funcionais e Não Funcionais/ A. Sanitaria Durante a Campanha, Dezembro-2024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16930"/>
              </p:ext>
            </p:extLst>
          </p:nvPr>
        </p:nvGraphicFramePr>
        <p:xfrm>
          <a:off x="340079" y="1462202"/>
          <a:ext cx="11278625" cy="3715579"/>
        </p:xfrm>
        <a:graphic>
          <a:graphicData uri="http://schemas.openxmlformats.org/drawingml/2006/table">
            <a:tbl>
              <a:tblPr/>
              <a:tblGrid>
                <a:gridCol w="378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979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Não Funcional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825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256126" y="5288950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Ponto</a:t>
            </a:r>
            <a:r>
              <a:rPr kumimoji="0" lang="pt-BR" sz="7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focal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4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0123" y="90535"/>
            <a:ext cx="11733291" cy="3241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02334"/>
              </p:ext>
            </p:extLst>
          </p:nvPr>
        </p:nvGraphicFramePr>
        <p:xfrm>
          <a:off x="172247" y="184991"/>
          <a:ext cx="11742823" cy="5487160"/>
        </p:xfrm>
        <a:graphic>
          <a:graphicData uri="http://schemas.openxmlformats.org/drawingml/2006/table">
            <a:tbl>
              <a:tblPr/>
              <a:tblGrid>
                <a:gridCol w="126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04141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Regiões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200.000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AIBENDAZOL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9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3966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3966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224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3966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3966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1184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1050 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400 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14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200 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1355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1352 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807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1600 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48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80" y="0"/>
            <a:ext cx="11810198" cy="5974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Tabela: 14 Stock dos Medicamentos (Vit.A 100, 200 e Albendazol 400 mg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18540"/>
              </p:ext>
            </p:extLst>
          </p:nvPr>
        </p:nvGraphicFramePr>
        <p:xfrm>
          <a:off x="182880" y="597404"/>
          <a:ext cx="11742823" cy="4389020"/>
        </p:xfrm>
        <a:graphic>
          <a:graphicData uri="http://schemas.openxmlformats.org/drawingml/2006/table">
            <a:tbl>
              <a:tblPr/>
              <a:tblGrid>
                <a:gridCol w="105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2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7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3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4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22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763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Regiões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VIT.A 200.000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AIBENDAZOL 100.000 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2095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700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3362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2324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30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err="1"/>
                        <a:t>Regiao</a:t>
                      </a:r>
                      <a:endParaRPr lang="pt-PT" sz="2000" b="1" dirty="0"/>
                    </a:p>
                    <a:p>
                      <a:pPr algn="l" rtl="0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7300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256126" y="5288950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Ponto</a:t>
            </a:r>
            <a:r>
              <a:rPr kumimoji="0" lang="pt-BR" sz="7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focal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28633"/>
              </p:ext>
            </p:extLst>
          </p:nvPr>
        </p:nvGraphicFramePr>
        <p:xfrm>
          <a:off x="219075" y="745062"/>
          <a:ext cx="11810999" cy="5626865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57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Paracetamol  comp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Latato Ringer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Hidrocortisona Injetável 100ml /1g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10ml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5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Adesivo N’12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75" y="67168"/>
            <a:ext cx="11811000" cy="55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Tabela:16 Gestão de Kits MAPI Durante a Campanha, Dezembro 2024(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14123"/>
              </p:ext>
            </p:extLst>
          </p:nvPr>
        </p:nvGraphicFramePr>
        <p:xfrm>
          <a:off x="132448" y="625179"/>
          <a:ext cx="11811000" cy="5362693"/>
        </p:xfrm>
        <a:graphic>
          <a:graphicData uri="http://schemas.openxmlformats.org/drawingml/2006/table">
            <a:tbl>
              <a:tblPr/>
              <a:tblGrid>
                <a:gridCol w="497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0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9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administração de soro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155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105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Luvas N’7,5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200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3500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500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Diazepam injetável 2ml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120mg Suspensão Xarope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174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104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70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Dobutamol injetável 100mg/ml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100mg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87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57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30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 de aparelho de Glicemia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50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Estetoscopio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465">
                <a:tc>
                  <a:txBody>
                    <a:bodyPr/>
                    <a:lstStyle/>
                    <a:p>
                      <a:r>
                        <a:rPr lang="pt-PT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pulso digital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692061" y="6043862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Ponto</a:t>
            </a:r>
            <a:r>
              <a:rPr kumimoji="0" lang="pt-BR" sz="7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focal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771526"/>
            <a:ext cx="11790052" cy="5885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Fornecer vitamina A </a:t>
            </a:r>
            <a:r>
              <a:rPr lang="pt-PT" sz="21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71673"/>
              </p:ext>
            </p:extLst>
          </p:nvPr>
        </p:nvGraphicFramePr>
        <p:xfrm>
          <a:off x="321972" y="1261654"/>
          <a:ext cx="11536321" cy="5361488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03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5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6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939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1972" y="191067"/>
            <a:ext cx="11606170" cy="944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</a:p>
        </p:txBody>
      </p:sp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21547" y="120581"/>
            <a:ext cx="11575701" cy="110531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Tabela:17 Disponibilidade de Meios de Transportes por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A.Sanitaria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durante a Campanha Dezembro-2024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95392"/>
              </p:ext>
            </p:extLst>
          </p:nvPr>
        </p:nvGraphicFramePr>
        <p:xfrm>
          <a:off x="362165" y="1256043"/>
          <a:ext cx="11536321" cy="4673428"/>
        </p:xfrm>
        <a:graphic>
          <a:graphicData uri="http://schemas.openxmlformats.org/drawingml/2006/table">
            <a:tbl>
              <a:tblPr/>
              <a:tblGrid>
                <a:gridCol w="303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3288294396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62372870"/>
                    </a:ext>
                  </a:extLst>
                </a:gridCol>
                <a:gridCol w="1448479">
                  <a:extLst>
                    <a:ext uri="{9D8B030D-6E8A-4147-A177-3AD203B41FA5}">
                      <a16:colId xmlns:a16="http://schemas.microsoft.com/office/drawing/2014/main" val="537055950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972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Sanitaria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Viaturas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Motorizadas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Botes/Pirogas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9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  <a:endParaRPr lang="pt-P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6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8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17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15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7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11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r>
                        <a:rPr lang="pt-PT" b="1" dirty="0"/>
                        <a:t>DRS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49">
                <a:tc>
                  <a:txBody>
                    <a:bodyPr/>
                    <a:lstStyle/>
                    <a:p>
                      <a:r>
                        <a:rPr lang="pt-PT" b="1" dirty="0"/>
                        <a:t>Região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213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142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723959" y="6001332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Administrador</a:t>
            </a:r>
            <a:endParaRPr kumimoji="0" lang="pt-P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49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58" y="160409"/>
            <a:ext cx="11606170" cy="54444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53136"/>
              </p:ext>
            </p:extLst>
          </p:nvPr>
        </p:nvGraphicFramePr>
        <p:xfrm>
          <a:off x="292915" y="838201"/>
          <a:ext cx="11606170" cy="5723694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02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00019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763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Tabela:18 Combustivel e Lubrificante/ A.Sanitaria Sanitaria-2024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83463"/>
              </p:ext>
            </p:extLst>
          </p:nvPr>
        </p:nvGraphicFramePr>
        <p:xfrm>
          <a:off x="292915" y="838201"/>
          <a:ext cx="11606170" cy="4253885"/>
        </p:xfrm>
        <a:graphic>
          <a:graphicData uri="http://schemas.openxmlformats.org/drawingml/2006/table">
            <a:tbl>
              <a:tblPr/>
              <a:tblGrid>
                <a:gridCol w="249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02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Gasolina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Oleo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521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r>
                        <a:rPr lang="pt-PT" dirty="0"/>
                        <a:t>Regiao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6695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6630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883447" y="5501602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Administrador</a:t>
            </a:r>
            <a:endParaRPr kumimoji="0" lang="pt-P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7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99" y="163773"/>
            <a:ext cx="11696699" cy="6363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56889"/>
              </p:ext>
            </p:extLst>
          </p:nvPr>
        </p:nvGraphicFramePr>
        <p:xfrm>
          <a:off x="311484" y="851295"/>
          <a:ext cx="11650143" cy="5926091"/>
        </p:xfrm>
        <a:graphic>
          <a:graphicData uri="http://schemas.openxmlformats.org/drawingml/2006/table">
            <a:tbl>
              <a:tblPr/>
              <a:tblGrid>
                <a:gridCol w="578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1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14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8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DisponibilizadoOrange/MTN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Bajucunda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Beli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58000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Buruntuma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Canjadude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Canjufa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Canquelifa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Cancisse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Dandum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Dara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Fasse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59000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Gabú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339000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1134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Lugadjole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61507" y="180870"/>
            <a:ext cx="11355573" cy="60593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Tabela:19 Credito de Comunicação/Area Sanitaria-2024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0792AFC-5938-EF1F-02E8-E98C80CC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49595"/>
              </p:ext>
            </p:extLst>
          </p:nvPr>
        </p:nvGraphicFramePr>
        <p:xfrm>
          <a:off x="311484" y="851295"/>
          <a:ext cx="11469390" cy="4855292"/>
        </p:xfrm>
        <a:graphic>
          <a:graphicData uri="http://schemas.openxmlformats.org/drawingml/2006/table">
            <a:tbl>
              <a:tblPr/>
              <a:tblGrid>
                <a:gridCol w="569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14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Sanitaria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Comunicação               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8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Planificado Orange/MTN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DisponibilizadoOrange/MTN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Mafanco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95000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Mansadjã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Paunca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Pirada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68000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Pitche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116000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Sonaco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103000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Tumana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84000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b="1" dirty="0"/>
                        <a:t>DRS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150000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102000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pt-PT" sz="2000" b="1" dirty="0"/>
                        <a:t>Regiao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/>
                        <a:t>1766000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/>
                        <a:t>292000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2F5339B-C89F-F3F3-8A72-BC350629922D}"/>
              </a:ext>
            </a:extLst>
          </p:cNvPr>
          <p:cNvSpPr/>
          <p:nvPr/>
        </p:nvSpPr>
        <p:spPr>
          <a:xfrm>
            <a:off x="7723959" y="6001332"/>
            <a:ext cx="3600400" cy="62353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Administrador</a:t>
            </a:r>
            <a:endParaRPr kumimoji="0" lang="pt-P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68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1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Constrangimentos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0" y="582606"/>
          <a:ext cx="12191999" cy="627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705192"/>
              </p:ext>
            </p:extLst>
          </p:nvPr>
        </p:nvGraphicFramePr>
        <p:xfrm>
          <a:off x="0" y="582606"/>
          <a:ext cx="12191999" cy="615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9800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77634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760718"/>
              </p:ext>
            </p:extLst>
          </p:nvPr>
        </p:nvGraphicFramePr>
        <p:xfrm>
          <a:off x="0" y="120072"/>
          <a:ext cx="12481169" cy="673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932688"/>
            <a:ext cx="11790052" cy="5669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Desparasitar todas as crianças com idades compreendidas entre os 12 e os 59 meses com mebendazol (total de 286 012 crianças);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seguinte);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194200"/>
              </p:ext>
            </p:extLst>
          </p:nvPr>
        </p:nvGraphicFramePr>
        <p:xfrm>
          <a:off x="266700" y="335279"/>
          <a:ext cx="11925300" cy="63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58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2563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890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549275"/>
          </a:xfrm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Sanitária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982689"/>
              </p:ext>
            </p:extLst>
          </p:nvPr>
        </p:nvGraphicFramePr>
        <p:xfrm>
          <a:off x="485774" y="622299"/>
          <a:ext cx="11706225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89377"/>
            <a:ext cx="10515600" cy="623662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202711"/>
              </p:ext>
            </p:extLst>
          </p:nvPr>
        </p:nvGraphicFramePr>
        <p:xfrm>
          <a:off x="333375" y="2021839"/>
          <a:ext cx="11332152" cy="411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536577" y="912947"/>
            <a:ext cx="27118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Nível Regional:</a:t>
            </a:r>
          </a:p>
        </p:txBody>
      </p:sp>
    </p:spTree>
    <p:extLst>
      <p:ext uri="{BB962C8B-B14F-4D97-AF65-F5344CB8AC3E}">
        <p14:creationId xmlns:p14="http://schemas.microsoft.com/office/powerpoint/2010/main" val="1816784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535236"/>
              </p:ext>
            </p:extLst>
          </p:nvPr>
        </p:nvGraphicFramePr>
        <p:xfrm>
          <a:off x="333375" y="1394531"/>
          <a:ext cx="11632769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447007" y="858822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Nível Central:</a:t>
            </a:r>
          </a:p>
        </p:txBody>
      </p:sp>
    </p:spTree>
    <p:extLst>
      <p:ext uri="{BB962C8B-B14F-4D97-AF65-F5344CB8AC3E}">
        <p14:creationId xmlns:p14="http://schemas.microsoft.com/office/powerpoint/2010/main" val="647468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3024"/>
            <a:ext cx="10515600" cy="305667"/>
          </a:xfrm>
        </p:spPr>
        <p:txBody>
          <a:bodyPr>
            <a:noAutofit/>
          </a:bodyPr>
          <a:lstStyle/>
          <a:p>
            <a:pPr algn="ctr"/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587093"/>
              </p:ext>
            </p:extLst>
          </p:nvPr>
        </p:nvGraphicFramePr>
        <p:xfrm>
          <a:off x="333375" y="1394531"/>
          <a:ext cx="11632769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447007" y="858822"/>
            <a:ext cx="271183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Parceiros:</a:t>
            </a:r>
          </a:p>
        </p:txBody>
      </p:sp>
    </p:spTree>
    <p:extLst>
      <p:ext uri="{BB962C8B-B14F-4D97-AF65-F5344CB8AC3E}">
        <p14:creationId xmlns:p14="http://schemas.microsoft.com/office/powerpoint/2010/main" val="1968737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Muito Obrigado – Grato pela vossa Atenção</a:t>
            </a:r>
          </a:p>
        </p:txBody>
      </p:sp>
      <p:pic>
        <p:nvPicPr>
          <p:cNvPr id="7" name="Imagem 6" descr="D:\Fotos AGO\IMG_20241209_1119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1" y="792480"/>
            <a:ext cx="4149090" cy="596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D:\Fotos AGO\IMG_20241209_1118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42" y="792479"/>
            <a:ext cx="4149090" cy="596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HP\AppData\Local\Packages\5319275A.WhatsAppDesktop_cv1g1gvanyjgm\TempState\36660E59856B4DE58A219BCF4E27EBA3\Imagem WhatsApp 2024-12-16 às 13.35.50_c197626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71" y="792480"/>
            <a:ext cx="3563871" cy="596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598" y="1200150"/>
            <a:ext cx="11790052" cy="52463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Reforçar a vigilância epidemiológica, nomeadamente do sarampo e da rubéola ;</a:t>
            </a:r>
          </a:p>
          <a:p>
            <a:pPr algn="just">
              <a:lnSpc>
                <a:spcPct val="160000"/>
              </a:lnSpc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Garantir a segurança das injeções e a eliminação de resíduos em 100% das regiões de saúde;</a:t>
            </a:r>
          </a:p>
          <a:p>
            <a:pPr algn="just">
              <a:lnSpc>
                <a:spcPct val="160000"/>
              </a:lnSpc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Assegurar a vigilância, a notificação, a investigação e a gestão dos casos de IBD nas regiões de saúde ;</a:t>
            </a:r>
          </a:p>
          <a:p>
            <a:pPr lvl="0" algn="just">
              <a:lnSpc>
                <a:spcPct val="160000"/>
              </a:lnSpc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Informar e sensibilizar para a campanha todos os pais ou tutores de crianças com idades compreendidas entre os 6 meses e os 14 anos;</a:t>
            </a:r>
          </a:p>
          <a:p>
            <a:pPr marL="0" lvl="0" indent="0" algn="just">
              <a:lnSpc>
                <a:spcPct val="160000"/>
              </a:lnSpc>
              <a:buNone/>
            </a:pPr>
            <a:endParaRPr lang="pt-P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08C723-392F-2CC1-7DF7-AA32DF15EFCA}"/>
              </a:ext>
            </a:extLst>
          </p:cNvPr>
          <p:cNvSpPr/>
          <p:nvPr/>
        </p:nvSpPr>
        <p:spPr>
          <a:xfrm>
            <a:off x="257571" y="2510060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Coordenadores      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Supervisores                    = 6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Gestores de Dados          = 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Pontos Focais  MAPI       = 01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Logisticos =02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Equipas de Vacinação     =87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Vacinadores                     =174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Mobilizadores                   =87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Sensibilizadores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=446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257571" y="5130140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Estratégias utilizada na campanha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AVANÇADA 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800C6-2063-6F95-709F-6C47B2C7311C}"/>
              </a:ext>
            </a:extLst>
          </p:cNvPr>
          <p:cNvSpPr/>
          <p:nvPr/>
        </p:nvSpPr>
        <p:spPr>
          <a:xfrm>
            <a:off x="9092715" y="579163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582883" cy="26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Registado/Estimado*100=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CV=Vacinado/Registado*100=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4881E30-3E98-5BBC-6067-2E52039A0921}"/>
              </a:ext>
            </a:extLst>
          </p:cNvPr>
          <p:cNvSpPr/>
          <p:nvPr/>
        </p:nvSpPr>
        <p:spPr>
          <a:xfrm>
            <a:off x="-106698" y="616168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Alvo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Sarampo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Rubiola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= 125476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Alvo Registado = 117357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Vacinados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= 121394      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AE277FE-0C64-88BA-2A3A-863648090E5E}"/>
              </a:ext>
            </a:extLst>
          </p:cNvPr>
          <p:cNvSpPr/>
          <p:nvPr/>
        </p:nvSpPr>
        <p:spPr>
          <a:xfrm>
            <a:off x="5221364" y="1083976"/>
            <a:ext cx="788187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101.5%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DED139B-3983-257F-3C3D-D97B2335F25C}"/>
              </a:ext>
            </a:extLst>
          </p:cNvPr>
          <p:cNvSpPr/>
          <p:nvPr/>
        </p:nvSpPr>
        <p:spPr>
          <a:xfrm>
            <a:off x="5242776" y="1696463"/>
            <a:ext cx="766775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96.7%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411498" y="13466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OBS: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Estimado Vit.A 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=46365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Alvo Registado= 116871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Vacinados =39821</a:t>
            </a: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10031756" y="1446920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10031756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244711" y="1251284"/>
            <a:ext cx="748803" cy="4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96%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1244710" y="1809089"/>
            <a:ext cx="748803" cy="508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96.4%</a:t>
            </a:r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8187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 da Campanha: Lançamento e Durante a Vacinaçao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90158" y="1101868"/>
            <a:ext cx="1823185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2527" y="1009396"/>
            <a:ext cx="2864607" cy="164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18124" y="1187041"/>
            <a:ext cx="1722920" cy="137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57448" y="280095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597414" y="29405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96000" y="537089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4539" y="51495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1000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808143" y="53468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36732" y="31378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026" name="Picture 2" descr="C:\Users\maria\OneDrive\Ambiente de Trabalho\jjjjjjj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7" y="1009396"/>
            <a:ext cx="2864607" cy="16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blob:https://web.whatsapp.com/4283ef33-8b38-45d6-b557-b399f1f710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AutoShape 6" descr="blob:https://web.whatsapp.com/4283ef33-8b38-45d6-b557-b399f1f710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2" name="Picture 8" descr="C:\Users\maria\OneDrive\Ambiente de Trabalho\4283ef33-8b38-45d6-b557-b399f1f710a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58" y="1101867"/>
            <a:ext cx="3474192" cy="14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ia\OneDrive\Ambiente de Trabalho\hhhhh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7588"/>
            <a:ext cx="2062692" cy="13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ria\OneDrive\Ambiente de Trabalho\hhhhhhh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91" y="1126987"/>
            <a:ext cx="3636335" cy="14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aria\OneDrive\Ambiente de Trabalho\10c675bf-52b5-4f23-bd3a-9a3c46e7145d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2" y="2787587"/>
            <a:ext cx="2052365" cy="13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ria\OneDrive\Ambiente de Trabalho\9819cca0-64ec-492e-8a7a-aecf69a790f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7" y="2753284"/>
            <a:ext cx="2761400" cy="14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aria\OneDrive\Ambiente de Trabalho\2bd3d982-f7f0-4330-bddf-be37ce01372a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75282"/>
            <a:ext cx="2311178" cy="20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aria\OneDrive\Ambiente de Trabalho\8eb02530-378d-47ec-a795-ec460568bb8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3" y="2735271"/>
            <a:ext cx="3066917" cy="1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 descr="D:\Fotos AGO\IMG_20241209_11192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69" y="4275282"/>
            <a:ext cx="4149090" cy="24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 descr="D:\Fotos AGO\IMG_20241209_11183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60" y="4247973"/>
            <a:ext cx="4149090" cy="243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31128</TotalTime>
  <Words>6116</Words>
  <Application>Microsoft Office PowerPoint</Application>
  <PresentationFormat>Ecrã Panorâmico</PresentationFormat>
  <Paragraphs>2979</Paragraphs>
  <Slides>66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66</vt:i4>
      </vt:variant>
    </vt:vector>
  </HeadingPairs>
  <TitlesOfParts>
    <vt:vector size="73" baseType="lpstr">
      <vt:lpstr>Areal</vt:lpstr>
      <vt:lpstr>Arial</vt:lpstr>
      <vt:lpstr>Arial Narrow</vt:lpstr>
      <vt:lpstr>Calibri</vt:lpstr>
      <vt:lpstr>Calibri Light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Apresentação do PowerPoint</vt:lpstr>
      <vt:lpstr>Apresentação do PowerPoint</vt:lpstr>
      <vt:lpstr>Comunicação  </vt:lpstr>
      <vt:lpstr>Apresentação do PowerPoint</vt:lpstr>
      <vt:lpstr>Apresentação do PowerPoint</vt:lpstr>
      <vt:lpstr>Tabela: 3 Cobertura Vacinal dos Alvos Esperados e Registados por ASC e por A.S, Dezembro 2024</vt:lpstr>
      <vt:lpstr>Tabela: 3 Cobertura Vacinal dos Alvos Esperados e Registados por ASC e por A.S, Dezembro 2024</vt:lpstr>
      <vt:lpstr>Apresentação do PowerPoint</vt:lpstr>
      <vt:lpstr>Apresentação do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Apresentação do PowerPoint</vt:lpstr>
      <vt:lpstr>Apresentação do PowerPoint</vt:lpstr>
      <vt:lpstr>Gráfico 2: Cobertura Vacinal, Sarampo Rubeola Por A. Sanitaria, Dezembro -2024</vt:lpstr>
      <vt:lpstr>Gráfico 3: Proporção  Vicinal Sarampo Rubeola Por Sexo, A. Sanitaria Dezembro -2024</vt:lpstr>
      <vt:lpstr>Tabela:6 MAPI Notificados por A. Sanitaria Dezembro -2024 (I)</vt:lpstr>
      <vt:lpstr>Tabela:6 MAPI Notificados por A. Sanitaria Dezembro -2024 (I)</vt:lpstr>
      <vt:lpstr>Tabela:7 MAPI Investigado por A. Sanitária, Dezembro -2024 (II)</vt:lpstr>
      <vt:lpstr>Tabela:7 MAPI Investigado por A. Sanitária, Dezembro -2024 (II)</vt:lpstr>
      <vt:lpstr>Apresentação do PowerPoint</vt:lpstr>
      <vt:lpstr>Apresentação do PowerPoint</vt:lpstr>
      <vt:lpstr>Nutrição</vt:lpstr>
      <vt:lpstr>Apresentação do PowerPoint</vt:lpstr>
      <vt:lpstr>Apresentação do PowerPoint</vt:lpstr>
      <vt:lpstr>Grafico: 4 Proporção das Crianças Suplementação Vit.A e Desparasitaçao com Albendazol  por A.Sanitaria, Dezembro- 2024</vt:lpstr>
      <vt:lpstr>Grafico: 5 Proporção das Crianças Suplementada Vit. A e Desparasitaçao com Albendazol por A.Sanitaria, Dezembro-2024 </vt:lpstr>
      <vt:lpstr>Grafico: 6 Proporção das Crianças Suplementada Vit. A e Desparasitaçao com Albendazol por Sexo nas  A. Sanitária, Dezembro-2024 </vt:lpstr>
      <vt:lpstr>Logística SIVE e Nutrição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Tabela:13 Cadeia de Frio Funcionais e Não Funcionais/ A. Sanitaria Durante a Campanha, Dezembro-2024</vt:lpstr>
      <vt:lpstr>Tabela:13 Cadeia de Frio Funcionais e Não Funcionais/ A. Sanitaria Durante a Campanha, Dezembro-2024</vt:lpstr>
      <vt:lpstr>Tabela: 14 Stock dos Medicamentos (Vit.A 100, 200 e Albendazol 400 mg </vt:lpstr>
      <vt:lpstr>Tabela: 14 Stock dos Medicamentos (Vit.A 100, 200 e Albendazol 400 mg </vt:lpstr>
      <vt:lpstr>Tabela:15 Gestão de Kits Durante a Campanha, Dezembro MAPI</vt:lpstr>
      <vt:lpstr>Tabela:16 Gestão de Kits MAPI Durante a Campanha, Dezembro 2024(Cont)</vt:lpstr>
      <vt:lpstr>Tabela:17 Disponibilidade de Meios de Transportes por A.Sanitaria, durante a Campanha Dezembro-2024</vt:lpstr>
      <vt:lpstr>Tabela:17 Disponibilidade de Meios de Transportes por A.Sanitaria, durante a Campanha Dezembro-2024</vt:lpstr>
      <vt:lpstr>Tabela:18 Combustivel e Lubrificante/ A.Sanitaria Sanitaria-2024</vt:lpstr>
      <vt:lpstr>Tabela:18 Combustivel e Lubrificante/ A.Sanitaria Sanitaria-2024</vt:lpstr>
      <vt:lpstr>Tabela:19 Credito de Comunicação/Area Sanitaria-2024</vt:lpstr>
      <vt:lpstr>Tabela:19 Credito de Comunicação/Area Sanitaria-2024</vt:lpstr>
      <vt:lpstr>Apresentação do PowerPoint</vt:lpstr>
      <vt:lpstr>Constrangimentos </vt:lpstr>
      <vt:lpstr> </vt:lpstr>
      <vt:lpstr>Apresentação do PowerPoint</vt:lpstr>
      <vt:lpstr>Apresentação do PowerPoint</vt:lpstr>
      <vt:lpstr>Apresentação do PowerPoint</vt:lpstr>
      <vt:lpstr>Recomendações Area Sanitária</vt:lpstr>
      <vt:lpstr>Recomendações </vt:lpstr>
      <vt:lpstr>Recomendações</vt:lpstr>
      <vt:lpstr>Recomendações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SIVE</cp:lastModifiedBy>
  <cp:revision>919</cp:revision>
  <dcterms:created xsi:type="dcterms:W3CDTF">2023-06-28T16:14:28Z</dcterms:created>
  <dcterms:modified xsi:type="dcterms:W3CDTF">2024-12-27T10:42:25Z</dcterms:modified>
</cp:coreProperties>
</file>