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65" r:id="rId3"/>
    <p:sldId id="287" r:id="rId4"/>
    <p:sldId id="314" r:id="rId5"/>
    <p:sldId id="323" r:id="rId6"/>
    <p:sldId id="325" r:id="rId7"/>
    <p:sldId id="359" r:id="rId8"/>
    <p:sldId id="360" r:id="rId9"/>
    <p:sldId id="263" r:id="rId10"/>
    <p:sldId id="358" r:id="rId11"/>
    <p:sldId id="288" r:id="rId12"/>
    <p:sldId id="338" r:id="rId13"/>
    <p:sldId id="308" r:id="rId14"/>
    <p:sldId id="341" r:id="rId15"/>
    <p:sldId id="326" r:id="rId16"/>
    <p:sldId id="344" r:id="rId17"/>
    <p:sldId id="339" r:id="rId18"/>
    <p:sldId id="289" r:id="rId19"/>
    <p:sldId id="279" r:id="rId20"/>
    <p:sldId id="283" r:id="rId21"/>
    <p:sldId id="306" r:id="rId22"/>
    <p:sldId id="278" r:id="rId23"/>
    <p:sldId id="352" r:id="rId24"/>
    <p:sldId id="353" r:id="rId25"/>
    <p:sldId id="354" r:id="rId26"/>
    <p:sldId id="355" r:id="rId27"/>
    <p:sldId id="356" r:id="rId28"/>
    <p:sldId id="340" r:id="rId29"/>
    <p:sldId id="281" r:id="rId30"/>
    <p:sldId id="346" r:id="rId31"/>
    <p:sldId id="350" r:id="rId32"/>
    <p:sldId id="318" r:id="rId33"/>
    <p:sldId id="357" r:id="rId34"/>
    <p:sldId id="316" r:id="rId35"/>
    <p:sldId id="348" r:id="rId36"/>
    <p:sldId id="317" r:id="rId37"/>
    <p:sldId id="319" r:id="rId38"/>
    <p:sldId id="320" r:id="rId39"/>
    <p:sldId id="327" r:id="rId40"/>
    <p:sldId id="329" r:id="rId41"/>
    <p:sldId id="330" r:id="rId42"/>
    <p:sldId id="331" r:id="rId43"/>
    <p:sldId id="333" r:id="rId44"/>
    <p:sldId id="334" r:id="rId45"/>
    <p:sldId id="33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58" autoAdjust="0"/>
  </p:normalViewPr>
  <p:slideViewPr>
    <p:cSldViewPr snapToGrid="0">
      <p:cViewPr varScale="1">
        <p:scale>
          <a:sx n="110" d="100"/>
          <a:sy n="110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Planilha5!$A$2:$A$9</c:f>
              <c:strCache>
                <c:ptCount val="8"/>
                <c:pt idx="0">
                  <c:v>Mobilizadores</c:v>
                </c:pt>
                <c:pt idx="1">
                  <c:v>Sensibilisadores</c:v>
                </c:pt>
                <c:pt idx="2">
                  <c:v>Visinhos</c:v>
                </c:pt>
                <c:pt idx="3">
                  <c:v>Radio</c:v>
                </c:pt>
                <c:pt idx="4">
                  <c:v>Trabalhadores de saúde</c:v>
                </c:pt>
                <c:pt idx="5">
                  <c:v>Lideres Religiosos</c:v>
                </c:pt>
                <c:pt idx="6">
                  <c:v>Bandeira</c:v>
                </c:pt>
                <c:pt idx="7">
                  <c:v>SMS Orange</c:v>
                </c:pt>
              </c:strCache>
            </c:strRef>
          </c:cat>
          <c:val>
            <c:numRef>
              <c:f>Planilha5!$B$2:$B$9</c:f>
              <c:numCache>
                <c:formatCode>0%</c:formatCode>
                <c:ptCount val="8"/>
                <c:pt idx="0">
                  <c:v>0.64</c:v>
                </c:pt>
                <c:pt idx="1">
                  <c:v>0.16600000000000001</c:v>
                </c:pt>
                <c:pt idx="2" formatCode="0.0%">
                  <c:v>8.4000000000000005E-2</c:v>
                </c:pt>
                <c:pt idx="3" formatCode="0.0%">
                  <c:v>4.3999999999999997E-2</c:v>
                </c:pt>
                <c:pt idx="4" formatCode="0.0%">
                  <c:v>3.4000000000000002E-2</c:v>
                </c:pt>
                <c:pt idx="5" formatCode="0.0%">
                  <c:v>2.5000000000000001E-2</c:v>
                </c:pt>
                <c:pt idx="6" formatCode="0.0%">
                  <c:v>3.0000000000000001E-3</c:v>
                </c:pt>
                <c:pt idx="7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3-4CCA-8940-D58ADF73B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382528"/>
        <c:axId val="543779792"/>
      </c:barChart>
      <c:catAx>
        <c:axId val="42138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Fonte / Canais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543779792"/>
        <c:crosses val="autoZero"/>
        <c:auto val="1"/>
        <c:lblAlgn val="ctr"/>
        <c:lblOffset val="100"/>
        <c:noMultiLvlLbl val="0"/>
      </c:catAx>
      <c:valAx>
        <c:axId val="54377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42138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807674196731649E-2"/>
          <c:y val="3.6061884669479606E-2"/>
          <c:w val="0.89875186818496366"/>
          <c:h val="0.796242735997489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D-4E91-8854-00D7C0B854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0D-4E91-8854-00D7C0B8547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0D-4E91-8854-00D7C0B8547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0D-4E91-8854-00D7C0B8547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0D-4E91-8854-00D7C0B8547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0D-4E91-8854-00D7C0B85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Planilha3!$B$2:$B$11</c:f>
              <c:numCache>
                <c:formatCode>0%</c:formatCode>
                <c:ptCount val="10"/>
                <c:pt idx="0">
                  <c:v>1.06</c:v>
                </c:pt>
                <c:pt idx="1">
                  <c:v>0.97</c:v>
                </c:pt>
                <c:pt idx="2">
                  <c:v>1.01</c:v>
                </c:pt>
                <c:pt idx="3">
                  <c:v>1.04</c:v>
                </c:pt>
                <c:pt idx="4">
                  <c:v>0.96</c:v>
                </c:pt>
                <c:pt idx="5">
                  <c:v>0.75</c:v>
                </c:pt>
                <c:pt idx="6">
                  <c:v>1.1200000000000001</c:v>
                </c:pt>
                <c:pt idx="7">
                  <c:v>0.89</c:v>
                </c:pt>
                <c:pt idx="8">
                  <c:v>0.7</c:v>
                </c:pt>
                <c:pt idx="9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0D-4E91-8854-00D7C0B85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777192"/>
        <c:axId val="304777552"/>
      </c:barChart>
      <c:catAx>
        <c:axId val="304777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200">
                    <a:latin typeface="Arial" panose="020B0604020202020204" pitchFamily="34" charset="0"/>
                    <a:cs typeface="Arial" panose="020B0604020202020204" pitchFamily="34" charset="0"/>
                  </a:rPr>
                  <a:t>AREAS</a:t>
                </a:r>
                <a:r>
                  <a:rPr lang="pt-PT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SANITARIAS</a:t>
                </a:r>
                <a:endParaRPr lang="pt-P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8506657982681456"/>
              <c:y val="0.93545054554473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4777552"/>
        <c:crosses val="autoZero"/>
        <c:auto val="1"/>
        <c:lblAlgn val="ctr"/>
        <c:lblOffset val="100"/>
        <c:noMultiLvlLbl val="0"/>
      </c:catAx>
      <c:valAx>
        <c:axId val="30477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1601664066562667E-3"/>
              <c:y val="0.38419570971350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477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Planilha7!$A$2:$A$11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Planilha7!$B$2:$B$11</c:f>
              <c:numCache>
                <c:formatCode>0%</c:formatCode>
                <c:ptCount val="10"/>
                <c:pt idx="0">
                  <c:v>0.83</c:v>
                </c:pt>
                <c:pt idx="1">
                  <c:v>0.75</c:v>
                </c:pt>
                <c:pt idx="2">
                  <c:v>0.6</c:v>
                </c:pt>
                <c:pt idx="3">
                  <c:v>0.86</c:v>
                </c:pt>
                <c:pt idx="4">
                  <c:v>0.98</c:v>
                </c:pt>
                <c:pt idx="5">
                  <c:v>0.56999999999999995</c:v>
                </c:pt>
                <c:pt idx="6">
                  <c:v>1.05</c:v>
                </c:pt>
                <c:pt idx="7">
                  <c:v>0.85</c:v>
                </c:pt>
                <c:pt idx="8">
                  <c:v>0.66</c:v>
                </c:pt>
                <c:pt idx="9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7-4BAB-84BA-3ECC8EFB1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848264"/>
        <c:axId val="557847544"/>
      </c:barChart>
      <c:catAx>
        <c:axId val="557848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>
                    <a:latin typeface="Arial" panose="020B0604020202020204" pitchFamily="34" charset="0"/>
                    <a:cs typeface="Arial" panose="020B0604020202020204" pitchFamily="34" charset="0"/>
                  </a:rPr>
                  <a:t>AREAS SANITARIA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557847544"/>
        <c:crosses val="autoZero"/>
        <c:auto val="1"/>
        <c:lblAlgn val="ctr"/>
        <c:lblOffset val="100"/>
        <c:noMultiLvlLbl val="0"/>
      </c:catAx>
      <c:valAx>
        <c:axId val="55784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55784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89965980208949E-2"/>
          <c:y val="3.0616185245234111E-2"/>
          <c:w val="0.91376954269134314"/>
          <c:h val="0.77962066612228154"/>
        </c:manualLayout>
      </c:layout>
      <c:barChart>
        <c:barDir val="col"/>
        <c:grouping val="clustered"/>
        <c:varyColors val="0"/>
        <c:ser>
          <c:idx val="0"/>
          <c:order val="0"/>
          <c:tx>
            <c:v>%12-59MVIT.A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79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6B-4AC7-A20E-F5216069FF55}"/>
                </c:ext>
              </c:extLst>
            </c:dLbl>
            <c:dLbl>
              <c:idx val="1"/>
              <c:layout>
                <c:manualLayout>
                  <c:x val="-5.5555555555555809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6B-4AC7-A20E-F5216069F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Planilha3!$B$2:$B$11</c:f>
              <c:numCache>
                <c:formatCode>General</c:formatCode>
                <c:ptCount val="10"/>
                <c:pt idx="0">
                  <c:v>99</c:v>
                </c:pt>
                <c:pt idx="1">
                  <c:v>69</c:v>
                </c:pt>
                <c:pt idx="2">
                  <c:v>95</c:v>
                </c:pt>
                <c:pt idx="3">
                  <c:v>99</c:v>
                </c:pt>
                <c:pt idx="4">
                  <c:v>89</c:v>
                </c:pt>
                <c:pt idx="5">
                  <c:v>61</c:v>
                </c:pt>
                <c:pt idx="6">
                  <c:v>88</c:v>
                </c:pt>
                <c:pt idx="7">
                  <c:v>77</c:v>
                </c:pt>
                <c:pt idx="8">
                  <c:v>71</c:v>
                </c:pt>
                <c:pt idx="9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6B-4AC7-A20E-F5216069FF55}"/>
            </c:ext>
          </c:extLst>
        </c:ser>
        <c:ser>
          <c:idx val="1"/>
          <c:order val="1"/>
          <c:tx>
            <c:v>%12-59M ALB.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Planilha3!$C$2:$C$11</c:f>
              <c:numCache>
                <c:formatCode>General</c:formatCode>
                <c:ptCount val="10"/>
                <c:pt idx="0">
                  <c:v>99</c:v>
                </c:pt>
                <c:pt idx="1">
                  <c:v>69</c:v>
                </c:pt>
                <c:pt idx="2">
                  <c:v>95</c:v>
                </c:pt>
                <c:pt idx="3">
                  <c:v>99</c:v>
                </c:pt>
                <c:pt idx="4">
                  <c:v>89</c:v>
                </c:pt>
                <c:pt idx="5">
                  <c:v>61</c:v>
                </c:pt>
                <c:pt idx="6">
                  <c:v>88</c:v>
                </c:pt>
                <c:pt idx="7">
                  <c:v>77</c:v>
                </c:pt>
                <c:pt idx="8">
                  <c:v>71</c:v>
                </c:pt>
                <c:pt idx="9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6B-4AC7-A20E-F5216069F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601968"/>
        <c:axId val="307602328"/>
      </c:barChart>
      <c:catAx>
        <c:axId val="3076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7602328"/>
        <c:crosses val="autoZero"/>
        <c:auto val="1"/>
        <c:lblAlgn val="ctr"/>
        <c:lblOffset val="100"/>
        <c:noMultiLvlLbl val="0"/>
      </c:catAx>
      <c:valAx>
        <c:axId val="30760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5158367096960438E-4"/>
              <c:y val="0.39880646725608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760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58247206242931E-2"/>
          <c:y val="3.1288687114281906E-2"/>
          <c:w val="0.90685794967732536"/>
          <c:h val="0.79743028200059729"/>
        </c:manualLayout>
      </c:layout>
      <c:barChart>
        <c:barDir val="col"/>
        <c:grouping val="clustered"/>
        <c:varyColors val="0"/>
        <c:ser>
          <c:idx val="0"/>
          <c:order val="0"/>
          <c:tx>
            <c:v>% Mascu.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79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8B-4ECA-9E49-BCDCDB60A520}"/>
                </c:ext>
              </c:extLst>
            </c:dLbl>
            <c:dLbl>
              <c:idx val="1"/>
              <c:layout>
                <c:manualLayout>
                  <c:x val="-5.5555555555555809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8B-4ECA-9E49-BCDCDB60A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Planilha3!$B$2:$B$11</c:f>
              <c:numCache>
                <c:formatCode>General</c:formatCode>
                <c:ptCount val="10"/>
                <c:pt idx="0">
                  <c:v>52</c:v>
                </c:pt>
                <c:pt idx="1">
                  <c:v>49</c:v>
                </c:pt>
                <c:pt idx="2">
                  <c:v>52</c:v>
                </c:pt>
                <c:pt idx="3">
                  <c:v>50</c:v>
                </c:pt>
                <c:pt idx="4">
                  <c:v>51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B-4ECA-9E49-BCDCDB60A520}"/>
            </c:ext>
          </c:extLst>
        </c:ser>
        <c:ser>
          <c:idx val="1"/>
          <c:order val="1"/>
          <c:tx>
            <c:v>% Femeni.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Planilha3!$A$2:$A$11</c:f>
              <c:strCache>
                <c:ptCount val="10"/>
                <c:pt idx="0">
                  <c:v>BINAR</c:v>
                </c:pt>
                <c:pt idx="1">
                  <c:v>BISSORA</c:v>
                </c:pt>
                <c:pt idx="2">
                  <c:v>ENCHEIA </c:v>
                </c:pt>
                <c:pt idx="3">
                  <c:v>GÃ-MAMUDO </c:v>
                </c:pt>
                <c:pt idx="4">
                  <c:v>MANSABA</c:v>
                </c:pt>
                <c:pt idx="5">
                  <c:v>MANSOA</c:v>
                </c:pt>
                <c:pt idx="6">
                  <c:v>MORES</c:v>
                </c:pt>
                <c:pt idx="7">
                  <c:v>NHACRA</c:v>
                </c:pt>
                <c:pt idx="8">
                  <c:v>OLOSSATO</c:v>
                </c:pt>
                <c:pt idx="9">
                  <c:v>PORTUGOLE</c:v>
                </c:pt>
              </c:strCache>
            </c:strRef>
          </c:cat>
          <c:val>
            <c:numRef>
              <c:f>Planilha3!$C$2:$C$11</c:f>
              <c:numCache>
                <c:formatCode>General</c:formatCode>
                <c:ptCount val="10"/>
                <c:pt idx="0">
                  <c:v>47</c:v>
                </c:pt>
                <c:pt idx="1">
                  <c:v>50</c:v>
                </c:pt>
                <c:pt idx="2">
                  <c:v>47</c:v>
                </c:pt>
                <c:pt idx="3">
                  <c:v>49</c:v>
                </c:pt>
                <c:pt idx="4">
                  <c:v>48</c:v>
                </c:pt>
                <c:pt idx="5">
                  <c:v>49</c:v>
                </c:pt>
                <c:pt idx="6">
                  <c:v>49</c:v>
                </c:pt>
                <c:pt idx="7">
                  <c:v>49</c:v>
                </c:pt>
                <c:pt idx="8">
                  <c:v>49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B-4ECA-9E49-BCDCDB60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601968"/>
        <c:axId val="307602328"/>
      </c:barChart>
      <c:catAx>
        <c:axId val="3076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7602328"/>
        <c:crosses val="autoZero"/>
        <c:auto val="1"/>
        <c:lblAlgn val="ctr"/>
        <c:lblOffset val="100"/>
        <c:noMultiLvlLbl val="0"/>
      </c:catAx>
      <c:valAx>
        <c:axId val="30760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3131319407790445E-3"/>
              <c:y val="0.38974664625255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30760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Insuficiencia de cadeias de frio</a:t>
          </a:r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4E3BEACB-35EC-4BAC-8F5B-4DBB9BFE29A6}" type="sibTrans" cxnId="{8E7F7615-BA57-4F40-8553-3722CDF93592}">
      <dgm:prSet/>
      <dgm:spPr>
        <a:solidFill>
          <a:schemeClr val="bg1">
            <a:alpha val="90000"/>
          </a:schemeClr>
        </a:solidFill>
      </dgm:spPr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F4454497-FC19-48EE-AD7D-3A5D63226464}" type="pres">
      <dgm:prSet presAssocID="{4C2FB1F6-CCFE-4D7E-ACF6-2C74EB341D5C}" presName="OneNode_1" presStyleLbl="node1" presStyleIdx="0" presStyleCnt="1" custLinFactNeighborX="-897" custLinFactNeighborY="17531">
        <dgm:presLayoutVars>
          <dgm:bulletEnabled val="1"/>
        </dgm:presLayoutVars>
      </dgm:prSet>
      <dgm:spPr/>
    </dgm:pt>
  </dgm:ptLst>
  <dgm:cxnLst>
    <dgm:cxn modelId="{8E7F7615-BA57-4F40-8553-3722CDF93592}" srcId="{4C2FB1F6-CCFE-4D7E-ACF6-2C74EB341D5C}" destId="{D52F3B39-4455-456F-9EBE-9D4DACA4A94C}" srcOrd="0" destOrd="0" parTransId="{9A114453-A8FA-4E4F-9AF6-1B4C46EB81CE}" sibTransId="{4E3BEACB-35EC-4BAC-8F5B-4DBB9BFE29A6}"/>
    <dgm:cxn modelId="{C5719827-E9F0-4DC5-8ED4-E52B9C5A3CEF}" type="presOf" srcId="{D52F3B39-4455-456F-9EBE-9D4DACA4A94C}" destId="{F4454497-FC19-48EE-AD7D-3A5D63226464}" srcOrd="0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975C73D9-21FE-4FF2-B213-EE27157349C9}" type="presParOf" srcId="{C2B2D17C-DABC-4357-AF18-7A9C89288578}" destId="{F4454497-FC19-48EE-AD7D-3A5D632264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28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7F64AF81-9D3F-48B9-917D-AF13C4C1EE0B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inclusão dos SOTs ,MAPI e alguns supervisores de proximidade na formação de nivel Regional ;</a:t>
          </a:r>
        </a:p>
        <a:p>
          <a:pPr algn="l"/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Nao inclusão dos ASC de raio menos de 5 km;</a:t>
          </a:r>
        </a:p>
      </dgm:t>
    </dgm:pt>
    <dgm:pt modelId="{02FC94E5-26DE-4BA1-91F7-2A58B9811AE3}" type="parTrans" cxnId="{12EF1640-1CC6-4B0D-9976-A50163A02580}">
      <dgm:prSet/>
      <dgm:spPr/>
      <dgm:t>
        <a:bodyPr/>
        <a:lstStyle/>
        <a:p>
          <a:endParaRPr lang="pt-PT"/>
        </a:p>
      </dgm:t>
    </dgm:pt>
    <dgm:pt modelId="{A08C1AB3-86EC-494B-8D54-C5D5C6A2D53E}" type="sibTrans" cxnId="{12EF1640-1CC6-4B0D-9976-A50163A02580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38543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86517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98208056-4DE1-4135-8E7F-9FEE1A98B04F}" type="pres">
      <dgm:prSet presAssocID="{7F64AF81-9D3F-48B9-917D-AF13C4C1EE0B}" presName="node" presStyleLbl="node1" presStyleIdx="1" presStyleCnt="2" custScaleX="190492" custLinFactNeighborX="12098" custLinFactNeighborY="1194">
        <dgm:presLayoutVars>
          <dgm:bulletEnabled val="1"/>
        </dgm:presLayoutVars>
      </dgm:prSet>
      <dgm:spPr/>
    </dgm:pt>
  </dgm:ptLst>
  <dgm:cxnLst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41AC1F2B-E15C-4A23-A26F-2B1D6D4DD360}" type="presOf" srcId="{7F64AF81-9D3F-48B9-917D-AF13C4C1EE0B}" destId="{98208056-4DE1-4135-8E7F-9FEE1A98B04F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12EF1640-1CC6-4B0D-9976-A50163A02580}" srcId="{CB072CD1-E92D-4047-AEDC-DE7342C85C61}" destId="{7F64AF81-9D3F-48B9-917D-AF13C4C1EE0B}" srcOrd="1" destOrd="0" parTransId="{02FC94E5-26DE-4BA1-91F7-2A58B9811AE3}" sibTransId="{A08C1AB3-86EC-494B-8D54-C5D5C6A2D53E}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55BE2901-1C6A-4F9D-8FF5-6AC23715A374}" type="presParOf" srcId="{65109D31-2F9D-4EA4-82A6-82AEE20717B9}" destId="{98208056-4DE1-4135-8E7F-9FEE1A98B04F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30E5D-C37E-4B2D-8213-418439DD68F2}">
      <dgm:prSet phldrT="[Texto]" custT="1"/>
      <dgm:spPr/>
    </dgm:pt>
    <dgm:pt modelId="{A43296F4-A5E4-4CE7-8ABC-37B1A73B3894}" type="par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FD9D6-9AEC-4C58-BE95-AB30CBB02E07}" type="sib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5153D-F71A-475E-A00B-0132395602C4}">
      <dgm:prSet phldrT="[Texto]" custT="1"/>
      <dgm:spPr/>
    </dgm:pt>
    <dgm:pt modelId="{73418F24-A47C-45CF-A9A5-1426AD811CB5}" type="par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13675-A8FB-4AA1-96CE-B56012EE0ED1}" type="sib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Disponibilidade dos fundos </a:t>
          </a:r>
          <a:endParaRPr lang="pt-PT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Boa colaboração da equipa 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Uma equipa de vacinação  dinâmica e muito flexível;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Implementação da estratégia tabanca tabanca em todas áreas sanitárias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Realização  de identificacao dos alvo e sensibilização em todas as comunidades pelos seus ASC;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Disponibilidade de meios de trasportes;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Envolvimento dos Lideres Tradicionais e Religiosos;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Disponibidade de vacinas e  insumos ;</a:t>
          </a:r>
        </a:p>
        <a:p>
          <a:r>
            <a:rPr lang="pt-PT" sz="2000" dirty="0">
              <a:latin typeface="Arial" panose="020B0604020202020204" pitchFamily="34" charset="0"/>
              <a:cs typeface="Arial" panose="020B0604020202020204" pitchFamily="34" charset="0"/>
            </a:rPr>
            <a:t>Pagamento dos perdien;</a:t>
          </a:r>
          <a:endParaRPr lang="pt-PT" sz="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EE952-9B91-4C86-AFB5-B3612EB8A696}">
      <dgm:prSet/>
      <dgm:spPr/>
    </dgm:pt>
    <dgm:pt modelId="{E661AEF1-C595-4481-88D3-E79AEE20EB0C}" type="parTrans" cxnId="{7D478D24-CC6E-4D35-9F41-B30091C729AD}">
      <dgm:prSet/>
      <dgm:spPr/>
      <dgm:t>
        <a:bodyPr/>
        <a:lstStyle/>
        <a:p>
          <a:endParaRPr lang="pt-PT"/>
        </a:p>
      </dgm:t>
    </dgm:pt>
    <dgm:pt modelId="{68AA16B7-84C7-4267-A607-E3B5DCBF0EBA}" type="sibTrans" cxnId="{7D478D24-CC6E-4D35-9F41-B30091C729AD}">
      <dgm:prSet/>
      <dgm:spPr/>
      <dgm:t>
        <a:bodyPr/>
        <a:lstStyle/>
        <a:p>
          <a:endParaRPr lang="pt-PT"/>
        </a:p>
      </dgm:t>
    </dgm:pt>
    <dgm:pt modelId="{9F8CC483-A62F-4028-9DDA-03772C1D1CC1}">
      <dgm:prSet/>
      <dgm:spPr/>
      <dgm:t>
        <a:bodyPr/>
        <a:lstStyle/>
        <a:p>
          <a:pPr algn="l">
            <a:lnSpc>
              <a:spcPct val="90000"/>
            </a:lnSpc>
          </a:pP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E6078-D168-4D60-AFC8-DDAAA0D461B3}" type="parTrans" cxnId="{30913F5C-6885-42C6-9491-9835D8016639}">
      <dgm:prSet/>
      <dgm:spPr/>
      <dgm:t>
        <a:bodyPr/>
        <a:lstStyle/>
        <a:p>
          <a:endParaRPr lang="pt-PT"/>
        </a:p>
      </dgm:t>
    </dgm:pt>
    <dgm:pt modelId="{0CC7FBB1-3D47-4378-B95C-F6AF5719A883}" type="sibTrans" cxnId="{30913F5C-6885-42C6-9491-9835D8016639}">
      <dgm:prSet/>
      <dgm:spPr/>
      <dgm:t>
        <a:bodyPr/>
        <a:lstStyle/>
        <a:p>
          <a:endParaRPr lang="pt-PT"/>
        </a:p>
      </dgm:t>
    </dgm:pt>
    <dgm:pt modelId="{73F057B9-DE39-40FE-96A4-200DC25F95B1}">
      <dgm:prSet/>
      <dgm:spPr/>
    </dgm:pt>
    <dgm:pt modelId="{66005AFF-C1EB-4D72-94A0-20C27FD19E85}" type="parTrans" cxnId="{1DE83A99-3011-4016-87C2-2FB12F41B52E}">
      <dgm:prSet/>
      <dgm:spPr/>
      <dgm:t>
        <a:bodyPr/>
        <a:lstStyle/>
        <a:p>
          <a:endParaRPr lang="pt-PT"/>
        </a:p>
      </dgm:t>
    </dgm:pt>
    <dgm:pt modelId="{E6D6B0A7-B973-4523-A4B9-3C45626E0A4C}" type="sibTrans" cxnId="{1DE83A99-3011-4016-87C2-2FB12F41B52E}">
      <dgm:prSet/>
      <dgm:spPr/>
      <dgm:t>
        <a:bodyPr/>
        <a:lstStyle/>
        <a:p>
          <a:endParaRPr lang="pt-PT"/>
        </a:p>
      </dgm:t>
    </dgm:pt>
    <dgm:pt modelId="{A18990EA-FA07-4B03-9A54-73E6902527C0}">
      <dgm:prSet/>
      <dgm:spPr/>
    </dgm:pt>
    <dgm:pt modelId="{A9934146-6E11-4085-B6DF-68488BE70619}" type="parTrans" cxnId="{C6A119B6-21AB-477B-9959-546BE98B376E}">
      <dgm:prSet/>
      <dgm:spPr/>
      <dgm:t>
        <a:bodyPr/>
        <a:lstStyle/>
        <a:p>
          <a:endParaRPr lang="pt-PT"/>
        </a:p>
      </dgm:t>
    </dgm:pt>
    <dgm:pt modelId="{F6BF684F-ECCD-4C72-AA59-F490F35287AB}" type="sibTrans" cxnId="{C6A119B6-21AB-477B-9959-546BE98B376E}">
      <dgm:prSet/>
      <dgm:spPr/>
      <dgm:t>
        <a:bodyPr/>
        <a:lstStyle/>
        <a:p>
          <a:endParaRPr lang="pt-PT"/>
        </a:p>
      </dgm:t>
    </dgm:pt>
    <dgm:pt modelId="{47CFD6CF-A4DC-46AA-904B-48E29ECAD881}">
      <dgm:prSet/>
      <dgm:spPr/>
    </dgm:pt>
    <dgm:pt modelId="{04E7F6C3-DEBC-44DD-86F3-63F63EC4D456}" type="parTrans" cxnId="{E44A71D8-C0F9-494A-9D65-D6C7BECFEB90}">
      <dgm:prSet/>
      <dgm:spPr/>
      <dgm:t>
        <a:bodyPr/>
        <a:lstStyle/>
        <a:p>
          <a:endParaRPr lang="pt-PT"/>
        </a:p>
      </dgm:t>
    </dgm:pt>
    <dgm:pt modelId="{A2265973-4C56-4E9E-81D3-1A2658A5E314}" type="sibTrans" cxnId="{E44A71D8-C0F9-494A-9D65-D6C7BECFEB90}">
      <dgm:prSet/>
      <dgm:spPr/>
      <dgm:t>
        <a:bodyPr/>
        <a:lstStyle/>
        <a:p>
          <a:endParaRPr lang="pt-PT"/>
        </a:p>
      </dgm:t>
    </dgm:pt>
    <dgm:pt modelId="{DAF6198F-7FE8-4C7F-AA9A-01A0A7E27400}">
      <dgm:prSet/>
      <dgm:spPr/>
    </dgm:pt>
    <dgm:pt modelId="{FFA2104C-5666-42DA-9DD6-CCCD71750D4E}" type="parTrans" cxnId="{889C6E4B-993F-4AB4-8F4A-ED183DFBA271}">
      <dgm:prSet/>
      <dgm:spPr/>
      <dgm:t>
        <a:bodyPr/>
        <a:lstStyle/>
        <a:p>
          <a:endParaRPr lang="pt-PT"/>
        </a:p>
      </dgm:t>
    </dgm:pt>
    <dgm:pt modelId="{0166603C-176A-44C0-8683-A8B9F3BCF583}" type="sibTrans" cxnId="{889C6E4B-993F-4AB4-8F4A-ED183DFBA271}">
      <dgm:prSet/>
      <dgm:spPr/>
      <dgm:t>
        <a:bodyPr/>
        <a:lstStyle/>
        <a:p>
          <a:endParaRPr lang="pt-PT"/>
        </a:p>
      </dgm:t>
    </dgm:pt>
    <dgm:pt modelId="{5871C971-AFE1-4983-BA7A-88F5276E2EF7}">
      <dgm:prSet/>
      <dgm:spPr/>
    </dgm:pt>
    <dgm:pt modelId="{141A883C-F68C-43FA-AC57-42053306CD94}" type="parTrans" cxnId="{E958D7CE-9411-47C8-A269-D98F4FBC12E2}">
      <dgm:prSet/>
      <dgm:spPr/>
      <dgm:t>
        <a:bodyPr/>
        <a:lstStyle/>
        <a:p>
          <a:endParaRPr lang="pt-PT"/>
        </a:p>
      </dgm:t>
    </dgm:pt>
    <dgm:pt modelId="{6B19F1A7-53F1-40C2-8B58-B397F1317E0B}" type="sibTrans" cxnId="{E958D7CE-9411-47C8-A269-D98F4FBC12E2}">
      <dgm:prSet/>
      <dgm:spPr/>
      <dgm:t>
        <a:bodyPr/>
        <a:lstStyle/>
        <a:p>
          <a:endParaRPr lang="pt-PT"/>
        </a:p>
      </dgm:t>
    </dgm:pt>
    <dgm:pt modelId="{E281E056-4520-45FE-9424-AA6D2E0AE1CA}">
      <dgm:prSet/>
      <dgm:spPr/>
    </dgm:pt>
    <dgm:pt modelId="{FDD86566-3E05-41AA-BEF4-E5F35C80B889}" type="parTrans" cxnId="{9EA4E0A6-C7B8-4050-A377-F63870395CE5}">
      <dgm:prSet/>
      <dgm:spPr/>
      <dgm:t>
        <a:bodyPr/>
        <a:lstStyle/>
        <a:p>
          <a:endParaRPr lang="pt-PT"/>
        </a:p>
      </dgm:t>
    </dgm:pt>
    <dgm:pt modelId="{6B3F6E91-A00C-40CF-90B6-7A889093C034}" type="sibTrans" cxnId="{9EA4E0A6-C7B8-4050-A377-F63870395CE5}">
      <dgm:prSet/>
      <dgm:spPr/>
      <dgm:t>
        <a:bodyPr/>
        <a:lstStyle/>
        <a:p>
          <a:endParaRPr lang="pt-PT"/>
        </a:p>
      </dgm:t>
    </dgm:pt>
    <dgm:pt modelId="{6DA97204-0124-4352-A5CF-6997D775916C}">
      <dgm:prSet/>
      <dgm:spPr/>
    </dgm:pt>
    <dgm:pt modelId="{44696227-B4AC-4936-B44B-6B215210F8E7}" type="parTrans" cxnId="{C3FA4471-3EDD-4672-96DD-0AC274A223ED}">
      <dgm:prSet/>
      <dgm:spPr/>
      <dgm:t>
        <a:bodyPr/>
        <a:lstStyle/>
        <a:p>
          <a:endParaRPr lang="pt-PT"/>
        </a:p>
      </dgm:t>
    </dgm:pt>
    <dgm:pt modelId="{FCFF4DD4-465D-498B-A317-7EECC733F1D8}" type="sibTrans" cxnId="{C3FA4471-3EDD-4672-96DD-0AC274A223ED}">
      <dgm:prSet/>
      <dgm:spPr/>
      <dgm:t>
        <a:bodyPr/>
        <a:lstStyle/>
        <a:p>
          <a:endParaRPr lang="pt-PT"/>
        </a:p>
      </dgm:t>
    </dgm:pt>
    <dgm:pt modelId="{88E44725-5998-47FE-A96C-13C9A4E0E960}">
      <dgm:prSet/>
      <dgm:spPr/>
    </dgm:pt>
    <dgm:pt modelId="{FF000841-15C1-4E27-82DF-3C8E4ABD905A}" type="parTrans" cxnId="{F44F87F3-7EB5-424A-9C70-99B9DD27875A}">
      <dgm:prSet/>
      <dgm:spPr/>
      <dgm:t>
        <a:bodyPr/>
        <a:lstStyle/>
        <a:p>
          <a:endParaRPr lang="pt-PT"/>
        </a:p>
      </dgm:t>
    </dgm:pt>
    <dgm:pt modelId="{7F6C98F5-8660-40F6-9BD7-15C9899855D9}" type="sibTrans" cxnId="{F44F87F3-7EB5-424A-9C70-99B9DD27875A}">
      <dgm:prSet/>
      <dgm:spPr/>
      <dgm:t>
        <a:bodyPr/>
        <a:lstStyle/>
        <a:p>
          <a:endParaRPr lang="pt-PT"/>
        </a:p>
      </dgm:t>
    </dgm:pt>
    <dgm:pt modelId="{F68E3EC7-28EE-4949-A4E0-AC1FB5A88C26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r>
            <a:rPr lang="pt-PT" sz="1600" b="1" dirty="0">
              <a:latin typeface="Arial" panose="020B0604020202020204" pitchFamily="34" charset="0"/>
              <a:cs typeface="Arial" panose="020B0604020202020204" pitchFamily="34" charset="0"/>
            </a:rPr>
            <a:t>OPORTUNIDADE</a:t>
          </a:r>
        </a:p>
      </dgm:t>
    </dgm:pt>
    <dgm:pt modelId="{EF1EAB3E-5BBE-4DBD-85A4-6F8738A937F5}" type="parTrans" cxnId="{666FA3B7-1B09-4D68-A371-7472F5B013D2}">
      <dgm:prSet/>
      <dgm:spPr/>
      <dgm:t>
        <a:bodyPr/>
        <a:lstStyle/>
        <a:p>
          <a:endParaRPr lang="pt-PT"/>
        </a:p>
      </dgm:t>
    </dgm:pt>
    <dgm:pt modelId="{85CE44C8-7D64-4AAC-AB6A-3DE57FFABF67}" type="sibTrans" cxnId="{666FA3B7-1B09-4D68-A371-7472F5B013D2}">
      <dgm:prSet/>
      <dgm:spPr/>
      <dgm:t>
        <a:bodyPr/>
        <a:lstStyle/>
        <a:p>
          <a:endParaRPr lang="pt-PT"/>
        </a:p>
      </dgm:t>
    </dgm:pt>
    <dgm:pt modelId="{E5993B24-734F-44D4-8C47-79633554AB45}">
      <dgm:prSet phldrT="[Texto]" custT="1"/>
      <dgm:spPr/>
      <dgm:t>
        <a:bodyPr/>
        <a:lstStyle/>
        <a:p>
          <a:pPr algn="l">
            <a:lnSpc>
              <a:spcPct val="90000"/>
            </a:lnSpc>
            <a:buFont typeface="Wingdings" panose="05000000000000000000" pitchFamily="2" charset="2"/>
            <a:buChar char="Ø"/>
          </a:pPr>
          <a:r>
            <a:rPr lang="pt-PT" sz="2400" dirty="0">
              <a:latin typeface="Arial" panose="020B0604020202020204" pitchFamily="34" charset="0"/>
              <a:cs typeface="Arial" panose="020B0604020202020204" pitchFamily="34" charset="0"/>
            </a:rPr>
            <a:t>Presença de governo regional regional e etidade tradicional e religiosa;</a:t>
          </a:r>
        </a:p>
        <a:p>
          <a:pPr>
            <a:buNone/>
          </a:pPr>
          <a:r>
            <a:rPr lang="pt-PT" sz="2400" dirty="0">
              <a:latin typeface="Arial" panose="020B0604020202020204" pitchFamily="34" charset="0"/>
              <a:cs typeface="Arial" panose="020B0604020202020204" pitchFamily="34" charset="0"/>
            </a:rPr>
            <a:t>Encajamentos das mulheres bideras no processo de implementação;</a:t>
          </a:r>
        </a:p>
        <a:p>
          <a:pPr>
            <a:buNone/>
          </a:pPr>
          <a:r>
            <a:rPr lang="pt-PT" sz="2400" dirty="0">
              <a:latin typeface="Arial" panose="020B0604020202020204" pitchFamily="34" charset="0"/>
              <a:cs typeface="Arial" panose="020B0604020202020204" pitchFamily="34" charset="0"/>
            </a:rPr>
            <a:t>presença de Unidade de gestão e Coordenação das Subvenções GAVI;</a:t>
          </a:r>
          <a:endParaRPr lang="pt-PT" sz="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F3031-D5A3-4E3C-B270-8ABAB202A9D5}" type="parTrans" cxnId="{CD14D6F1-92CB-4FBA-B507-7FB03E5C0FB5}">
      <dgm:prSet/>
      <dgm:spPr/>
      <dgm:t>
        <a:bodyPr/>
        <a:lstStyle/>
        <a:p>
          <a:endParaRPr lang="pt-PT"/>
        </a:p>
      </dgm:t>
    </dgm:pt>
    <dgm:pt modelId="{09E0EB4F-9823-4535-9E81-E5146EDF7149}" type="sibTrans" cxnId="{CD14D6F1-92CB-4FBA-B507-7FB03E5C0FB5}">
      <dgm:prSet/>
      <dgm:spPr/>
      <dgm:t>
        <a:bodyPr/>
        <a:lstStyle/>
        <a:p>
          <a:endParaRPr lang="pt-PT"/>
        </a:p>
      </dgm:t>
    </dgm:pt>
    <dgm:pt modelId="{1D621C79-43BE-4D34-B5E3-5E5ED14BA355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4A50D-4ED0-40BD-B845-341D3E0415B5}" type="parTrans" cxnId="{0D824D98-E7FB-452D-8550-5B2CC33A9C0C}">
      <dgm:prSet/>
      <dgm:spPr/>
      <dgm:t>
        <a:bodyPr/>
        <a:lstStyle/>
        <a:p>
          <a:endParaRPr lang="pt-PT"/>
        </a:p>
      </dgm:t>
    </dgm:pt>
    <dgm:pt modelId="{DA4E3787-E04A-408E-9E38-97AF6E14210D}" type="sibTrans" cxnId="{0D824D98-E7FB-452D-8550-5B2CC33A9C0C}">
      <dgm:prSet/>
      <dgm:spPr/>
      <dgm:t>
        <a:bodyPr/>
        <a:lstStyle/>
        <a:p>
          <a:endParaRPr lang="pt-PT"/>
        </a:p>
      </dgm:t>
    </dgm:pt>
    <dgm:pt modelId="{3FA97CDD-0DBC-4A6B-AFEC-A7DB0B5955D9}">
      <dgm:prSet phldrT="[Texto]" custT="1"/>
      <dgm:spPr/>
    </dgm:pt>
    <dgm:pt modelId="{7613DD49-FCA8-4A07-A2A3-E16E7515D9B0}" type="parTrans" cxnId="{87D3105E-FD51-4885-A237-1D8B4B805B60}">
      <dgm:prSet/>
      <dgm:spPr/>
      <dgm:t>
        <a:bodyPr/>
        <a:lstStyle/>
        <a:p>
          <a:endParaRPr lang="pt-PT"/>
        </a:p>
      </dgm:t>
    </dgm:pt>
    <dgm:pt modelId="{2250637E-F038-455A-9BEA-BE498BB50B15}" type="sibTrans" cxnId="{87D3105E-FD51-4885-A237-1D8B4B805B60}">
      <dgm:prSet/>
      <dgm:spPr/>
      <dgm:t>
        <a:bodyPr/>
        <a:lstStyle/>
        <a:p>
          <a:endParaRPr lang="pt-PT"/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31982" custLinFactNeighborX="-1462" custLinFactNeighborY="-14214"/>
      <dgm:spPr/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7DEB7C-ED15-44E2-9BB8-DB334E3AE569}" type="pres">
      <dgm:prSet presAssocID="{35A91F97-C67D-4CEF-A7B4-41B64891E256}" presName="tile2" presStyleLbl="node1" presStyleIdx="1" presStyleCnt="4" custScaleX="167604" custScaleY="125697" custLinFactNeighborX="-5525" custLinFactNeighborY="2199"/>
      <dgm:spPr/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3848B-A3B5-4054-B43B-3207955088E1}" type="pres">
      <dgm:prSet presAssocID="{35A91F97-C67D-4CEF-A7B4-41B64891E256}" presName="tile3" presStyleLbl="node1" presStyleIdx="2" presStyleCnt="4" custScaleX="35962" custScaleY="26745" custLinFactNeighborX="3478" custLinFactNeighborY="-789"/>
      <dgm:spPr/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12606-CB71-4C2E-BFD0-039631846769}" type="pres">
      <dgm:prSet presAssocID="{35A91F97-C67D-4CEF-A7B4-41B64891E256}" presName="tile4" presStyleLbl="node1" presStyleIdx="3" presStyleCnt="4" custScaleX="160197" custScaleY="64340" custLinFactNeighborX="-112" custLinFactNeighborY="1618"/>
      <dgm:spPr/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22702" custScaleY="7431" custLinFactX="-45276" custLinFactNeighborX="-100000" custLinFactNeighborY="16135">
        <dgm:presLayoutVars>
          <dgm:chMax val="0"/>
          <dgm:chPref val="0"/>
        </dgm:presLayoutVars>
      </dgm:prSet>
      <dgm:spPr/>
    </dgm:pt>
  </dgm:ptLst>
  <dgm:cxnLst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7D478D24-CC6E-4D35-9F41-B30091C729AD}" srcId="{C4B9B3C8-2DDE-48B1-8E09-67B585AF7517}" destId="{99BEE952-9B91-4C86-AFB5-B3612EB8A696}" srcOrd="6" destOrd="0" parTransId="{E661AEF1-C595-4481-88D3-E79AEE20EB0C}" sibTransId="{68AA16B7-84C7-4267-A607-E3B5DCBF0EBA}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30913F5C-6885-42C6-9491-9835D8016639}" srcId="{C4B9B3C8-2DDE-48B1-8E09-67B585AF7517}" destId="{9F8CC483-A62F-4028-9DDA-03772C1D1CC1}" srcOrd="7" destOrd="0" parTransId="{030E6078-D168-4D60-AFC8-DDAAA0D461B3}" sibTransId="{0CC7FBB1-3D47-4378-B95C-F6AF5719A883}"/>
    <dgm:cxn modelId="{87D3105E-FD51-4885-A237-1D8B4B805B60}" srcId="{C4B9B3C8-2DDE-48B1-8E09-67B585AF7517}" destId="{3FA97CDD-0DBC-4A6B-AFEC-A7DB0B5955D9}" srcOrd="5" destOrd="0" parTransId="{7613DD49-FCA8-4A07-A2A3-E16E7515D9B0}" sibTransId="{2250637E-F038-455A-9BEA-BE498BB50B15}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889C6E4B-993F-4AB4-8F4A-ED183DFBA271}" srcId="{C4B9B3C8-2DDE-48B1-8E09-67B585AF7517}" destId="{DAF6198F-7FE8-4C7F-AA9A-01A0A7E27400}" srcOrd="11" destOrd="0" parTransId="{FFA2104C-5666-42DA-9DD6-CCCD71750D4E}" sibTransId="{0166603C-176A-44C0-8683-A8B9F3BCF583}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C3FA4471-3EDD-4672-96DD-0AC274A223ED}" srcId="{C4B9B3C8-2DDE-48B1-8E09-67B585AF7517}" destId="{6DA97204-0124-4352-A5CF-6997D775916C}" srcOrd="14" destOrd="0" parTransId="{44696227-B4AC-4936-B44B-6B215210F8E7}" sibTransId="{FCFF4DD4-465D-498B-A317-7EECC733F1D8}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3920C88E-4188-422C-8F86-1AB5259B873D}" type="presOf" srcId="{E5993B24-734F-44D4-8C47-79633554AB45}" destId="{42D12606-CB71-4C2E-BFD0-039631846769}" srcOrd="0" destOrd="0" presId="urn:microsoft.com/office/officeart/2005/8/layout/matrix1"/>
    <dgm:cxn modelId="{0D824D98-E7FB-452D-8550-5B2CC33A9C0C}" srcId="{C4B9B3C8-2DDE-48B1-8E09-67B585AF7517}" destId="{1D621C79-43BE-4D34-B5E3-5E5ED14BA355}" srcOrd="4" destOrd="0" parTransId="{7014A50D-4ED0-40BD-B845-341D3E0415B5}" sibTransId="{DA4E3787-E04A-408E-9E38-97AF6E14210D}"/>
    <dgm:cxn modelId="{1DE83A99-3011-4016-87C2-2FB12F41B52E}" srcId="{C4B9B3C8-2DDE-48B1-8E09-67B585AF7517}" destId="{73F057B9-DE39-40FE-96A4-200DC25F95B1}" srcOrd="8" destOrd="0" parTransId="{66005AFF-C1EB-4D72-94A0-20C27FD19E85}" sibTransId="{E6D6B0A7-B973-4523-A4B9-3C45626E0A4C}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9EA4E0A6-C7B8-4050-A377-F63870395CE5}" srcId="{C4B9B3C8-2DDE-48B1-8E09-67B585AF7517}" destId="{E281E056-4520-45FE-9424-AA6D2E0AE1CA}" srcOrd="13" destOrd="0" parTransId="{FDD86566-3E05-41AA-BEF4-E5F35C80B889}" sibTransId="{6B3F6E91-A00C-40CF-90B6-7A889093C034}"/>
    <dgm:cxn modelId="{213D0CAC-FD07-4EB9-874F-96AAD061571E}" srcId="{C4B9B3C8-2DDE-48B1-8E09-67B585AF7517}" destId="{DFA30E5D-C37E-4B2D-8213-418439DD68F2}" srcOrd="16" destOrd="0" parTransId="{A43296F4-A5E4-4CE7-8ABC-37B1A73B3894}" sibTransId="{24FFD9D6-9AEC-4C58-BE95-AB30CBB02E07}"/>
    <dgm:cxn modelId="{8D8A3AAD-3090-46C3-9F2D-45E77CF59908}" type="presOf" srcId="{E5993B24-734F-44D4-8C47-79633554AB45}" destId="{DD7057C1-EBC0-4293-AB70-0F4FDF1C75F6}" srcOrd="1" destOrd="0" presId="urn:microsoft.com/office/officeart/2005/8/layout/matrix1"/>
    <dgm:cxn modelId="{C6A119B6-21AB-477B-9959-546BE98B376E}" srcId="{C4B9B3C8-2DDE-48B1-8E09-67B585AF7517}" destId="{A18990EA-FA07-4B03-9A54-73E6902527C0}" srcOrd="9" destOrd="0" parTransId="{A9934146-6E11-4085-B6DF-68488BE70619}" sibTransId="{F6BF684F-ECCD-4C72-AA59-F490F35287AB}"/>
    <dgm:cxn modelId="{666FA3B7-1B09-4D68-A371-7472F5B013D2}" srcId="{C4B9B3C8-2DDE-48B1-8E09-67B585AF7517}" destId="{F68E3EC7-28EE-4949-A4E0-AC1FB5A88C26}" srcOrd="2" destOrd="0" parTransId="{EF1EAB3E-5BBE-4DBD-85A4-6F8738A937F5}" sibTransId="{85CE44C8-7D64-4AAC-AB6A-3DE57FFABF67}"/>
    <dgm:cxn modelId="{D1837FCB-FEF9-41B6-92B4-7E971265241D}" type="presOf" srcId="{F68E3EC7-28EE-4949-A4E0-AC1FB5A88C26}" destId="{44EA7A55-76E5-4531-AE22-706E7FFD21BD}" srcOrd="1" destOrd="0" presId="urn:microsoft.com/office/officeart/2005/8/layout/matrix1"/>
    <dgm:cxn modelId="{E958D7CE-9411-47C8-A269-D98F4FBC12E2}" srcId="{C4B9B3C8-2DDE-48B1-8E09-67B585AF7517}" destId="{5871C971-AFE1-4983-BA7A-88F5276E2EF7}" srcOrd="12" destOrd="0" parTransId="{141A883C-F68C-43FA-AC57-42053306CD94}" sibTransId="{6B19F1A7-53F1-40C2-8B58-B397F1317E0B}"/>
    <dgm:cxn modelId="{DD914DD4-16C0-4A7A-80C5-D363794A279E}" type="presOf" srcId="{F68E3EC7-28EE-4949-A4E0-AC1FB5A88C26}" destId="{4F33848B-A3B5-4054-B43B-3207955088E1}" srcOrd="0" destOrd="0" presId="urn:microsoft.com/office/officeart/2005/8/layout/matrix1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E44A71D8-C0F9-494A-9D65-D6C7BECFEB90}" srcId="{C4B9B3C8-2DDE-48B1-8E09-67B585AF7517}" destId="{47CFD6CF-A4DC-46AA-904B-48E29ECAD881}" srcOrd="10" destOrd="0" parTransId="{04E7F6C3-DEBC-44DD-86F3-63F63EC4D456}" sibTransId="{A2265973-4C56-4E9E-81D3-1A2658A5E314}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CD14D6F1-92CB-4FBA-B507-7FB03E5C0FB5}" srcId="{C4B9B3C8-2DDE-48B1-8E09-67B585AF7517}" destId="{E5993B24-734F-44D4-8C47-79633554AB45}" srcOrd="3" destOrd="0" parTransId="{AFFF3031-D5A3-4E3C-B270-8ABAB202A9D5}" sibTransId="{09E0EB4F-9823-4535-9E81-E5146EDF7149}"/>
    <dgm:cxn modelId="{F44F87F3-7EB5-424A-9C70-99B9DD27875A}" srcId="{C4B9B3C8-2DDE-48B1-8E09-67B585AF7517}" destId="{88E44725-5998-47FE-A96C-13C9A4E0E960}" srcOrd="15" destOrd="0" parTransId="{FF000841-15C1-4E27-82DF-3C8E4ABD905A}" sibTransId="{7F6C98F5-8660-40F6-9BD7-15C9899855D9}"/>
    <dgm:cxn modelId="{2C070FF5-ADBD-43B3-994A-C8AAB3E61881}" srcId="{C4B9B3C8-2DDE-48B1-8E09-67B585AF7517}" destId="{7935153D-F71A-475E-A00B-0132395602C4}" srcOrd="17" destOrd="0" parTransId="{73418F24-A47C-45CF-A9A5-1426AD811CB5}" sibTransId="{D3213675-A8FB-4AA1-96CE-B56012EE0ED1}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3200" b="0" dirty="0">
              <a:solidFill>
                <a:schemeClr val="tx1"/>
              </a:solidFill>
            </a:rPr>
            <a:t>Pontos a Melhorar 1.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endParaRPr lang="pt-PT" sz="1600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endParaRPr lang="pt-PT" sz="23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r>
            <a:rPr lang="pt-PT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Incluir ASC dos raio de 5 km nas próximas campanhas;</a:t>
          </a:r>
        </a:p>
        <a:p>
          <a:r>
            <a:rPr lang="pt-PT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combustível e credito de comunicação 3 dias antes do inicio da atividade;</a:t>
          </a:r>
        </a:p>
        <a:p>
          <a:r>
            <a:rPr lang="pt-PT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Solicitar isenção de portagem junto ao ministerio de transporte;</a:t>
          </a:r>
        </a:p>
        <a:p>
          <a:r>
            <a:rPr lang="pt-PT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planificação (avaliação regional);</a:t>
          </a:r>
        </a:p>
        <a:p>
          <a:r>
            <a:rPr lang="pt-PT" sz="23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Instalação de Cadeia de frio enxistente na região;</a:t>
          </a:r>
          <a:endParaRPr lang="pt-PT" sz="1200" dirty="0">
            <a:solidFill>
              <a:schemeClr val="tx1"/>
            </a:solidFill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80020" custScaleY="44475" custLinFactNeighborX="734" custLinFactNeighborY="11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23954" custScaleY="73150" custLinFactNeighborX="31533" custLinFactNeighborY="23574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255470" custScaleY="100000" custLinFactNeighborX="-16190" custLinFactNeighborY="1996">
        <dgm:presLayoutVars>
          <dgm:bulletEnabled val="1"/>
        </dgm:presLayoutVars>
      </dgm:prSet>
      <dgm:spPr/>
    </dgm:pt>
  </dgm:ptLst>
  <dgm:cxnLst>
    <dgm:cxn modelId="{ED0D601C-9C15-4788-A41A-16A89DDDDD24}" type="presOf" srcId="{4460A378-83B8-4A2C-A5D6-D3F59F8F03F0}" destId="{4B6126BD-7111-492B-B85B-86964C7D25A4}" srcOrd="0" destOrd="0" presId="urn:microsoft.com/office/officeart/2005/8/layout/process1"/>
    <dgm:cxn modelId="{8C949045-9529-4735-8423-52D59A43C2EE}" type="presOf" srcId="{0DD49E1E-1237-476D-96C3-D4911A23EAAE}" destId="{03D4E08F-0D10-4DFF-8F2E-42E0E52C21F2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49F33A8D-33C3-4095-A25A-7F3C2E964EA6}" type="presOf" srcId="{BFD1C0C5-5585-4848-8C4A-518A88A8093C}" destId="{2600F064-F7FA-4AEA-A23C-FFEA4C0686B1}" srcOrd="0" destOrd="0" presId="urn:microsoft.com/office/officeart/2005/8/layout/process1"/>
    <dgm:cxn modelId="{DBAA0D9D-55B8-4A9C-BDF1-2EDA5C947831}" type="presOf" srcId="{0DD49E1E-1237-476D-96C3-D4911A23EAAE}" destId="{F7E0BC37-41CF-4FC0-9600-D8169FA3AFB7}" srcOrd="0" destOrd="0" presId="urn:microsoft.com/office/officeart/2005/8/layout/process1"/>
    <dgm:cxn modelId="{C6CB2BD1-7C10-43C3-B6EE-F3097356C57D}" type="presOf" srcId="{CB072CD1-E92D-4047-AEDC-DE7342C85C61}" destId="{65109D31-2F9D-4EA4-82A6-82AEE20717B9}" srcOrd="0" destOrd="0" presId="urn:microsoft.com/office/officeart/2005/8/layout/process1"/>
    <dgm:cxn modelId="{6F3AAA28-0329-40F1-ADB7-3DD4A5637557}" type="presParOf" srcId="{65109D31-2F9D-4EA4-82A6-82AEE20717B9}" destId="{4B6126BD-7111-492B-B85B-86964C7D25A4}" srcOrd="0" destOrd="0" presId="urn:microsoft.com/office/officeart/2005/8/layout/process1"/>
    <dgm:cxn modelId="{873A7C04-9931-4FC4-8D72-B1F72831E5F0}" type="presParOf" srcId="{65109D31-2F9D-4EA4-82A6-82AEE20717B9}" destId="{F7E0BC37-41CF-4FC0-9600-D8169FA3AFB7}" srcOrd="1" destOrd="0" presId="urn:microsoft.com/office/officeart/2005/8/layout/process1"/>
    <dgm:cxn modelId="{C3FAF8A6-6858-414A-A53F-B11E05C5C25E}" type="presParOf" srcId="{F7E0BC37-41CF-4FC0-9600-D8169FA3AFB7}" destId="{03D4E08F-0D10-4DFF-8F2E-42E0E52C21F2}" srcOrd="0" destOrd="0" presId="urn:microsoft.com/office/officeart/2005/8/layout/process1"/>
    <dgm:cxn modelId="{DE72C968-F9F8-475A-A6BE-47E8262AB531}" type="presParOf" srcId="{65109D31-2F9D-4EA4-82A6-82AEE20717B9}" destId="{2600F064-F7FA-4AEA-A23C-FFEA4C0686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 sensibilização com envolvimento dos lideres comunitarios;</a:t>
          </a:r>
        </a:p>
        <a:p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Adapter os TDR da Campanha comforme o contexto local;</a:t>
          </a:r>
        </a:p>
        <a:p>
          <a:r>
            <a:rPr lang="pt-P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Monitorizar a cobertura vacinal diarimente;</a:t>
          </a: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Monitorizar a cobertura vacinal diariamente e fazer um brifin juntos dos ras.</a:t>
          </a:r>
        </a:p>
        <a:p>
          <a:r>
            <a: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Participar diariamente nas restituição diaria da campanha;</a:t>
          </a: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BEACB-35EC-4BAC-8F5B-4DBB9BFE29A6}" type="sibTrans" cxnId="{8E7F7615-BA57-4F40-8553-3722CDF9359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9A998978-B21E-4DF7-A12D-DBA927E364D8}" type="pres">
      <dgm:prSet presAssocID="{4C2FB1F6-CCFE-4D7E-ACF6-2C74EB341D5C}" presName="TwoNodes_1" presStyleLbl="node1" presStyleIdx="0" presStyleCnt="2" custScaleY="100045">
        <dgm:presLayoutVars>
          <dgm:bulletEnabled val="1"/>
        </dgm:presLayoutVars>
      </dgm:prSet>
      <dgm:spPr/>
    </dgm:pt>
    <dgm:pt modelId="{E77CEB29-09D7-4769-9CD8-685010FB7B79}" type="pres">
      <dgm:prSet presAssocID="{4C2FB1F6-CCFE-4D7E-ACF6-2C74EB341D5C}" presName="TwoNodes_2" presStyleLbl="node1" presStyleIdx="1" presStyleCnt="2" custScaleX="95605" custScaleY="86012">
        <dgm:presLayoutVars>
          <dgm:bulletEnabled val="1"/>
        </dgm:presLayoutVars>
      </dgm:prSet>
      <dgm:spPr/>
    </dgm:pt>
    <dgm:pt modelId="{45BB1E25-61C9-4FCA-959C-C03B4A39FC3C}" type="pres">
      <dgm:prSet presAssocID="{4C2FB1F6-CCFE-4D7E-ACF6-2C74EB341D5C}" presName="TwoConn_1-2" presStyleLbl="fgAccFollowNode1" presStyleIdx="0" presStyleCnt="1" custScaleY="100000">
        <dgm:presLayoutVars>
          <dgm:bulletEnabled val="1"/>
        </dgm:presLayoutVars>
      </dgm:prSet>
      <dgm:spPr/>
    </dgm:pt>
    <dgm:pt modelId="{479AD7F1-0A85-475B-9299-AF6FEE483F91}" type="pres">
      <dgm:prSet presAssocID="{4C2FB1F6-CCFE-4D7E-ACF6-2C74EB341D5C}" presName="TwoNodes_1_text" presStyleLbl="node1" presStyleIdx="1" presStyleCnt="2">
        <dgm:presLayoutVars>
          <dgm:bulletEnabled val="1"/>
        </dgm:presLayoutVars>
      </dgm:prSet>
      <dgm:spPr/>
    </dgm:pt>
    <dgm:pt modelId="{AE69ED9B-E41E-43D9-92E3-61FE21F88E26}" type="pres">
      <dgm:prSet presAssocID="{4C2FB1F6-CCFE-4D7E-ACF6-2C74EB341D5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7772603-FBC8-4178-B2FA-2609248D11F5}" type="presOf" srcId="{D52F3B39-4455-456F-9EBE-9D4DACA4A94C}" destId="{AE69ED9B-E41E-43D9-92E3-61FE21F88E26}" srcOrd="1" destOrd="0" presId="urn:microsoft.com/office/officeart/2005/8/layout/vProcess5"/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A521707B-3248-41E5-9E23-C067E4AD31C3}" type="presOf" srcId="{4EA2E6DF-5938-4169-9716-0A4592C0236D}" destId="{9A998978-B21E-4DF7-A12D-DBA927E364D8}" srcOrd="0" destOrd="0" presId="urn:microsoft.com/office/officeart/2005/8/layout/vProcess5"/>
    <dgm:cxn modelId="{3E81B691-F4DA-45DA-841F-2DDDF12C3A3E}" type="presOf" srcId="{B461292F-405E-494B-AC36-C0022B55510D}" destId="{45BB1E25-61C9-4FCA-959C-C03B4A39FC3C}" srcOrd="0" destOrd="0" presId="urn:microsoft.com/office/officeart/2005/8/layout/vProcess5"/>
    <dgm:cxn modelId="{23B467F0-2B73-4AF0-903D-B002ED5F9831}" type="presOf" srcId="{4EA2E6DF-5938-4169-9716-0A4592C0236D}" destId="{479AD7F1-0A85-475B-9299-AF6FEE483F91}" srcOrd="1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28D75CFD-E000-4675-B6BF-DA5E948C0632}" type="presOf" srcId="{D52F3B39-4455-456F-9EBE-9D4DACA4A94C}" destId="{E77CEB29-09D7-4769-9CD8-685010FB7B79}" srcOrd="0" destOrd="0" presId="urn:microsoft.com/office/officeart/2005/8/layout/vProcess5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4E5C8323-AC95-4D41-8B95-78EAD8B7C313}" type="presParOf" srcId="{C2B2D17C-DABC-4357-AF18-7A9C89288578}" destId="{9A998978-B21E-4DF7-A12D-DBA927E364D8}" srcOrd="1" destOrd="0" presId="urn:microsoft.com/office/officeart/2005/8/layout/vProcess5"/>
    <dgm:cxn modelId="{1DD91BAA-AFE3-48BA-8582-6AACD9DC65B0}" type="presParOf" srcId="{C2B2D17C-DABC-4357-AF18-7A9C89288578}" destId="{E77CEB29-09D7-4769-9CD8-685010FB7B79}" srcOrd="2" destOrd="0" presId="urn:microsoft.com/office/officeart/2005/8/layout/vProcess5"/>
    <dgm:cxn modelId="{3DB85058-5D6F-43AC-BB55-FFBF77B5B3E1}" type="presParOf" srcId="{C2B2D17C-DABC-4357-AF18-7A9C89288578}" destId="{45BB1E25-61C9-4FCA-959C-C03B4A39FC3C}" srcOrd="3" destOrd="0" presId="urn:microsoft.com/office/officeart/2005/8/layout/vProcess5"/>
    <dgm:cxn modelId="{5BE6D02C-2F87-4426-9DD2-76BAB151C4C0}" type="presParOf" srcId="{C2B2D17C-DABC-4357-AF18-7A9C89288578}" destId="{479AD7F1-0A85-475B-9299-AF6FEE483F91}" srcOrd="4" destOrd="0" presId="urn:microsoft.com/office/officeart/2005/8/layout/vProcess5"/>
    <dgm:cxn modelId="{0B92A795-3517-4DC7-BCBA-30AB2FCD874A}" type="presParOf" srcId="{C2B2D17C-DABC-4357-AF18-7A9C89288578}" destId="{AE69ED9B-E41E-43D9-92E3-61FE21F88E2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1BE422-E5B1-4F4D-BB81-8A3B45C9F73A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50000"/>
            </a:lnSpc>
          </a:pPr>
          <a:r>
            <a:rPr lang="pt-PT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de formação dos ASC;</a:t>
          </a:r>
        </a:p>
        <a:p>
          <a:r>
            <a:rPr lang="pt-PT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Criar uma linha orçamental de seguimento da formação das áreas sanitaria;</a:t>
          </a:r>
        </a:p>
        <a:p>
          <a:r>
            <a:rPr lang="pt-PT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meios logistico a tempo;</a:t>
          </a:r>
        </a:p>
        <a:p>
          <a:r>
            <a:rPr lang="pt-PT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Efetuar uma microplanificao antes do macroplanificacao;</a:t>
          </a: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F1DCF181-7F35-4352-8ED1-DE296A8824A4}" type="pres">
      <dgm:prSet presAssocID="{4C2FB1F6-CCFE-4D7E-ACF6-2C74EB341D5C}" presName="OneNode_1" presStyleLbl="node1" presStyleIdx="0" presStyleCnt="1" custScaleY="197602">
        <dgm:presLayoutVars>
          <dgm:bulletEnabled val="1"/>
        </dgm:presLayoutVars>
      </dgm:prSet>
      <dgm:spPr/>
    </dgm:pt>
  </dgm:ptLst>
  <dgm:cxnLst>
    <dgm:cxn modelId="{9D4769AC-5DEB-4C5F-9657-8D116E349BB3}" type="presOf" srcId="{4C2FB1F6-CCFE-4D7E-ACF6-2C74EB341D5C}" destId="{C2B2D17C-DABC-4357-AF18-7A9C89288578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779DBEBB-679F-4A1E-A822-E6F8C5BD5EA6}" type="presOf" srcId="{45E34A98-0D8D-456E-BB8B-70B7CA5707B2}" destId="{F1DCF181-7F35-4352-8ED1-DE296A8824A4}" srcOrd="0" destOrd="0" presId="urn:microsoft.com/office/officeart/2005/8/layout/vProcess5"/>
    <dgm:cxn modelId="{9AC9F064-D48F-40C9-BA94-77553DB36A87}" type="presParOf" srcId="{C2B2D17C-DABC-4357-AF18-7A9C89288578}" destId="{C2782152-4FA2-43D9-990C-F0625CDBBB85}" srcOrd="0" destOrd="0" presId="urn:microsoft.com/office/officeart/2005/8/layout/vProcess5"/>
    <dgm:cxn modelId="{FA0E31DD-777C-4797-8B56-85EA61CCB006}" type="presParOf" srcId="{C2B2D17C-DABC-4357-AF18-7A9C89288578}" destId="{F1DCF181-7F35-4352-8ED1-DE296A8824A4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54497-FC19-48EE-AD7D-3A5D63226464}">
      <dsp:nvSpPr>
        <dsp:cNvPr id="0" name=""/>
        <dsp:cNvSpPr/>
      </dsp:nvSpPr>
      <dsp:spPr>
        <a:xfrm>
          <a:off x="0" y="2092409"/>
          <a:ext cx="11649075" cy="309844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Insuficiencia de cadeias de frio</a:t>
          </a:r>
        </a:p>
      </dsp:txBody>
      <dsp:txXfrm>
        <a:off x="90750" y="2183159"/>
        <a:ext cx="11467575" cy="2916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371954" y="2163396"/>
          <a:ext cx="1633000" cy="123759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>
              <a:solidFill>
                <a:schemeClr val="tx1"/>
              </a:solidFill>
            </a:rPr>
            <a:t>Ameaças</a:t>
          </a:r>
        </a:p>
      </dsp:txBody>
      <dsp:txXfrm>
        <a:off x="408202" y="2199644"/>
        <a:ext cx="1560504" cy="1165098"/>
      </dsp:txXfrm>
    </dsp:sp>
    <dsp:sp modelId="{F7E0BC37-41CF-4FC0-9600-D8169FA3AFB7}">
      <dsp:nvSpPr>
        <dsp:cNvPr id="0" name=""/>
        <dsp:cNvSpPr/>
      </dsp:nvSpPr>
      <dsp:spPr>
        <a:xfrm rot="21593720">
          <a:off x="2371028" y="2416032"/>
          <a:ext cx="608190" cy="72684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100" kern="1200">
            <a:solidFill>
              <a:schemeClr val="tx1"/>
            </a:solidFill>
          </a:endParaRPr>
        </a:p>
      </dsp:txBody>
      <dsp:txXfrm>
        <a:off x="2371028" y="2561568"/>
        <a:ext cx="425733" cy="436106"/>
      </dsp:txXfrm>
    </dsp:sp>
    <dsp:sp modelId="{98208056-4DE1-4135-8E7F-9FEE1A98B04F}">
      <dsp:nvSpPr>
        <dsp:cNvPr id="0" name=""/>
        <dsp:cNvSpPr/>
      </dsp:nvSpPr>
      <dsp:spPr>
        <a:xfrm>
          <a:off x="3331315" y="1499858"/>
          <a:ext cx="8070819" cy="254209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Não inclusão dos SOTs ,MAPI e alguns supervisores de proximidade na formação de nivel Regional 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Nao inclusão dos ASC de raio menos de 5 km;</a:t>
          </a:r>
        </a:p>
      </dsp:txBody>
      <dsp:txXfrm>
        <a:off x="3405770" y="1574313"/>
        <a:ext cx="7921909" cy="2393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436516" y="878071"/>
          <a:ext cx="1077461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sp:txBody>
      <dsp:txXfrm rot="5400000">
        <a:off x="130928" y="1183659"/>
        <a:ext cx="1688639" cy="808096"/>
      </dsp:txXfrm>
    </dsp:sp>
    <dsp:sp modelId="{B77DEB7C-ED15-44E2-9BB8-DB334E3AE569}">
      <dsp:nvSpPr>
        <dsp:cNvPr id="0" name=""/>
        <dsp:cNvSpPr/>
      </dsp:nvSpPr>
      <dsp:spPr>
        <a:xfrm>
          <a:off x="1732542" y="157995"/>
          <a:ext cx="10459469" cy="423468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Disponibilidade dos fundos </a:t>
          </a:r>
          <a:endParaRPr lang="pt-P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Boa colaboração da equipa 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Uma equipa de vacinação  dinâmica e muito flexível;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Implementação da estratégia tabanca tabanca em todas áreas sanitárias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Realização  de identificacao dos alvo e sensibilização em todas as comunidades pelos seus ASC;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Disponibilidade de meios de trasportes;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Envolvimento dos Lideres Tradicionais e Religiosos;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Disponibidade de vacinas e  insumos ;</a:t>
          </a:r>
        </a:p>
        <a:p>
          <a:pPr marL="0" lvl="0" indent="0" defTabSz="533400"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Arial" panose="020B0604020202020204" pitchFamily="34" charset="0"/>
              <a:cs typeface="Arial" panose="020B0604020202020204" pitchFamily="34" charset="0"/>
            </a:rPr>
            <a:t>Pagamento dos perdien;</a:t>
          </a:r>
          <a:endParaRPr lang="pt-PT" sz="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2542" y="157995"/>
        <a:ext cx="10459469" cy="3176014"/>
      </dsp:txXfrm>
    </dsp:sp>
    <dsp:sp modelId="{4F33848B-A3B5-4054-B43B-3207955088E1}">
      <dsp:nvSpPr>
        <dsp:cNvPr id="0" name=""/>
        <dsp:cNvSpPr/>
      </dsp:nvSpPr>
      <dsp:spPr>
        <a:xfrm rot="10800000">
          <a:off x="161412" y="5093123"/>
          <a:ext cx="2244238" cy="9010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OPORTUNIDADE</a:t>
          </a:r>
        </a:p>
      </dsp:txBody>
      <dsp:txXfrm rot="10800000">
        <a:off x="161412" y="5318380"/>
        <a:ext cx="2244238" cy="675771"/>
      </dsp:txXfrm>
    </dsp:sp>
    <dsp:sp modelId="{42D12606-CB71-4C2E-BFD0-039631846769}">
      <dsp:nvSpPr>
        <dsp:cNvPr id="0" name=""/>
        <dsp:cNvSpPr/>
      </dsp:nvSpPr>
      <dsp:spPr>
        <a:xfrm rot="5400000">
          <a:off x="6216284" y="626114"/>
          <a:ext cx="2167591" cy="99972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2400" kern="1200" dirty="0">
              <a:latin typeface="Arial" panose="020B0604020202020204" pitchFamily="34" charset="0"/>
              <a:cs typeface="Arial" panose="020B0604020202020204" pitchFamily="34" charset="0"/>
            </a:rPr>
            <a:t>Presença de governo regional regional e etidade tradicional e religiosa;</a:t>
          </a:r>
        </a:p>
        <a:p>
          <a:pPr marL="0" lvl="0" indent="0" defTabSz="1066800"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latin typeface="Arial" panose="020B0604020202020204" pitchFamily="34" charset="0"/>
              <a:cs typeface="Arial" panose="020B0604020202020204" pitchFamily="34" charset="0"/>
            </a:rPr>
            <a:t>Encajamentos das mulheres bideras no processo de implementação;</a:t>
          </a:r>
        </a:p>
        <a:p>
          <a:pPr marL="0" lvl="0" indent="0" defTabSz="1066800"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latin typeface="Arial" panose="020B0604020202020204" pitchFamily="34" charset="0"/>
              <a:cs typeface="Arial" panose="020B0604020202020204" pitchFamily="34" charset="0"/>
            </a:rPr>
            <a:t>presença de Unidade de gestão e Coordenação das Subvenções GAVI;</a:t>
          </a:r>
          <a:endParaRPr lang="pt-PT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01465" y="5082831"/>
        <a:ext cx="9997229" cy="1625693"/>
      </dsp:txXfrm>
    </dsp:sp>
    <dsp:sp modelId="{948268AD-AEF7-4C8F-A867-40910DED95EC}">
      <dsp:nvSpPr>
        <dsp:cNvPr id="0" name=""/>
        <dsp:cNvSpPr/>
      </dsp:nvSpPr>
      <dsp:spPr>
        <a:xfrm>
          <a:off x="375920" y="3578167"/>
          <a:ext cx="850042" cy="12517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030" y="3584277"/>
        <a:ext cx="837822" cy="112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17926" y="2313161"/>
          <a:ext cx="2536939" cy="177724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0" kern="1200" dirty="0">
              <a:solidFill>
                <a:schemeClr val="tx1"/>
              </a:solidFill>
            </a:rPr>
            <a:t>Pontos a Melhorar 1.</a:t>
          </a:r>
        </a:p>
      </dsp:txBody>
      <dsp:txXfrm>
        <a:off x="69980" y="2365215"/>
        <a:ext cx="2432831" cy="1673133"/>
      </dsp:txXfrm>
    </dsp:sp>
    <dsp:sp modelId="{F7E0BC37-41CF-4FC0-9600-D8169FA3AFB7}">
      <dsp:nvSpPr>
        <dsp:cNvPr id="0" name=""/>
        <dsp:cNvSpPr/>
      </dsp:nvSpPr>
      <dsp:spPr>
        <a:xfrm rot="40226">
          <a:off x="2942099" y="3121003"/>
          <a:ext cx="719420" cy="57514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>
            <a:solidFill>
              <a:schemeClr val="tx1"/>
            </a:solidFill>
          </a:endParaRPr>
        </a:p>
      </dsp:txBody>
      <dsp:txXfrm>
        <a:off x="2942105" y="3235023"/>
        <a:ext cx="546877" cy="345087"/>
      </dsp:txXfrm>
    </dsp:sp>
    <dsp:sp modelId="{2600F064-F7FA-4AEA-A23C-FFEA4C0686B1}">
      <dsp:nvSpPr>
        <dsp:cNvPr id="0" name=""/>
        <dsp:cNvSpPr/>
      </dsp:nvSpPr>
      <dsp:spPr>
        <a:xfrm>
          <a:off x="3649871" y="1278804"/>
          <a:ext cx="8099373" cy="399604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3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Incluir ASC dos raio de 5 km nas próximas campanhas;</a:t>
          </a:r>
        </a:p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pt-PT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combustível e credito de comunicação 3 dias antes do inicio da atividade;</a:t>
          </a:r>
        </a:p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pt-PT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Solicitar isenção de portagem junto ao ministerio de transporte;</a:t>
          </a:r>
        </a:p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pt-PT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Melhorar planificação (avaliação regional);</a:t>
          </a:r>
        </a:p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pt-PT" sz="23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Instalação de Cadeia de frio enxistente na região;</a:t>
          </a:r>
          <a:endParaRPr lang="pt-PT" sz="1200" kern="1200" dirty="0">
            <a:solidFill>
              <a:schemeClr val="tx1"/>
            </a:solidFill>
          </a:endParaRPr>
        </a:p>
      </dsp:txBody>
      <dsp:txXfrm>
        <a:off x="3766911" y="1395844"/>
        <a:ext cx="7865293" cy="3761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98978-B21E-4DF7-A12D-DBA927E364D8}">
      <dsp:nvSpPr>
        <dsp:cNvPr id="0" name=""/>
        <dsp:cNvSpPr/>
      </dsp:nvSpPr>
      <dsp:spPr>
        <a:xfrm>
          <a:off x="0" y="-315"/>
          <a:ext cx="9950291" cy="280732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</a:t>
          </a:r>
        </a:p>
        <a:p>
          <a:pPr marL="0" indent="0" algn="l">
            <a:spcBef>
              <a:spcPct val="0"/>
            </a:spcBef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Reforçar a sensibilização com envolvimento dos lideres comunitarios;</a:t>
          </a:r>
        </a:p>
        <a:p>
          <a:pPr marL="0" indent="0" algn="l">
            <a:spcBef>
              <a:spcPct val="0"/>
            </a:spcBef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Adapter os TDR da Campanha comforme o contexto local;</a:t>
          </a:r>
        </a:p>
        <a:p>
          <a:pPr marL="0" indent="0" algn="l">
            <a:spcBef>
              <a:spcPct val="0"/>
            </a:spcBef>
            <a:buNone/>
          </a:pPr>
          <a:r>
            <a:rPr lang="pt-PT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Monitorizar a cobertura vacinal diarimente;</a:t>
          </a: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24" y="81909"/>
        <a:ext cx="7049929" cy="2642880"/>
      </dsp:txXfrm>
    </dsp:sp>
    <dsp:sp modelId="{E77CEB29-09D7-4769-9CD8-685010FB7B79}">
      <dsp:nvSpPr>
        <dsp:cNvPr id="0" name=""/>
        <dsp:cNvSpPr/>
      </dsp:nvSpPr>
      <dsp:spPr>
        <a:xfrm>
          <a:off x="1974591" y="3626207"/>
          <a:ext cx="9512975" cy="24135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algn="l">
            <a:lnSpc>
              <a:spcPct val="150000"/>
            </a:lnSpc>
            <a:spcBef>
              <a:spcPct val="0"/>
            </a:spcBef>
            <a:buNone/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Nível Regional: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Monitorizar a cobertura vacinal diariamente e fazer um brifin juntos dos ras.</a:t>
          </a:r>
        </a:p>
        <a:p>
          <a:pPr algn="l">
            <a:spcBef>
              <a:spcPct val="0"/>
            </a:spcBef>
            <a:buNone/>
          </a:pPr>
          <a:r>
            <a:rPr lang="pt-PT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Participar diariamente nas restituição diaria da campanha;</a:t>
          </a: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5282" y="3696898"/>
        <a:ext cx="5949053" cy="2272171"/>
      </dsp:txXfrm>
    </dsp:sp>
    <dsp:sp modelId="{45BB1E25-61C9-4FCA-959C-C03B4A39FC3C}">
      <dsp:nvSpPr>
        <dsp:cNvPr id="0" name=""/>
        <dsp:cNvSpPr/>
      </dsp:nvSpPr>
      <dsp:spPr>
        <a:xfrm>
          <a:off x="8126348" y="2206194"/>
          <a:ext cx="1823942" cy="182394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8536735" y="2206194"/>
        <a:ext cx="1003168" cy="1372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CF181-7F35-4352-8ED1-DE296A8824A4}">
      <dsp:nvSpPr>
        <dsp:cNvPr id="0" name=""/>
        <dsp:cNvSpPr/>
      </dsp:nvSpPr>
      <dsp:spPr>
        <a:xfrm>
          <a:off x="0" y="24678"/>
          <a:ext cx="11332152" cy="406713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dias de formação dos ASC;</a:t>
          </a:r>
        </a:p>
        <a:p>
          <a:pPr marL="0" lvl="0" indent="0" defTabSz="1244600"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Criar uma linha orçamental de seguimento da formação das áreas sanitaria;</a:t>
          </a:r>
        </a:p>
        <a:p>
          <a:pPr marL="0" lvl="0" indent="0" defTabSz="1244600"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Disponibilizar meios logistico a tempo;</a:t>
          </a:r>
        </a:p>
        <a:p>
          <a:pPr marL="0" lvl="0" indent="0" defTabSz="1244600">
            <a:spcBef>
              <a:spcPct val="0"/>
            </a:spcBef>
            <a:spcAft>
              <a:spcPct val="35000"/>
            </a:spcAft>
            <a:buNone/>
          </a:pPr>
          <a:r>
            <a:rPr lang="pt-PT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Efetuar uma microplanificao antes do macroplanificacao;</a:t>
          </a: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122" y="143800"/>
        <a:ext cx="11093908" cy="3828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43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Campanha Nacional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Direção Regional de:</a:t>
            </a:r>
          </a:p>
          <a:p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pt-PT" sz="4000">
                <a:latin typeface="Arial" panose="020B0604020202020204" pitchFamily="34" charset="0"/>
                <a:cs typeface="Arial" panose="020B0604020202020204" pitchFamily="34" charset="0"/>
              </a:rPr>
              <a:t>: 27 / 12/ </a:t>
            </a: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61256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108159" y="6341364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56086"/>
              </p:ext>
            </p:extLst>
          </p:nvPr>
        </p:nvGraphicFramePr>
        <p:xfrm>
          <a:off x="245043" y="799469"/>
          <a:ext cx="11726177" cy="5411211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9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Sanitarias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38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50482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13792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28276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52947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41909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28337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/>
                        <a:t>258392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107749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34367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25840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68991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84187"/>
              </p:ext>
            </p:extLst>
          </p:nvPr>
        </p:nvGraphicFramePr>
        <p:xfrm>
          <a:off x="157161" y="64008"/>
          <a:ext cx="11807040" cy="5630618"/>
        </p:xfrm>
        <a:graphic>
          <a:graphicData uri="http://schemas.openxmlformats.org/drawingml/2006/table">
            <a:tbl>
              <a:tblPr/>
              <a:tblGrid>
                <a:gridCol w="161355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532082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99004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210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334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717909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748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90574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3542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3333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16827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CB8289-7CE7-84F4-4AE9-B7DECBE08105}"/>
              </a:ext>
            </a:extLst>
          </p:cNvPr>
          <p:cNvSpPr/>
          <p:nvPr/>
        </p:nvSpPr>
        <p:spPr>
          <a:xfrm>
            <a:off x="2810577" y="5775158"/>
            <a:ext cx="5124383" cy="1032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7" y="96253"/>
            <a:ext cx="11239882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Dezembro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27340"/>
              </p:ext>
            </p:extLst>
          </p:nvPr>
        </p:nvGraphicFramePr>
        <p:xfrm>
          <a:off x="406687" y="670390"/>
          <a:ext cx="11489565" cy="5558391"/>
        </p:xfrm>
        <a:graphic>
          <a:graphicData uri="http://schemas.openxmlformats.org/drawingml/2006/table">
            <a:tbl>
              <a:tblPr/>
              <a:tblGrid>
                <a:gridCol w="2027570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621695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798840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88118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32577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212756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3964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80108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67841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627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22537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36596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105940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8348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B23E0BF4-306F-D90B-715F-DDF33EB7C500}"/>
              </a:ext>
            </a:extLst>
          </p:cNvPr>
          <p:cNvSpPr/>
          <p:nvPr/>
        </p:nvSpPr>
        <p:spPr>
          <a:xfrm>
            <a:off x="406686" y="6349428"/>
            <a:ext cx="7925656" cy="390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OBS:</a:t>
            </a:r>
          </a:p>
        </p:txBody>
      </p:sp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44610"/>
              </p:ext>
            </p:extLst>
          </p:nvPr>
        </p:nvGraphicFramePr>
        <p:xfrm>
          <a:off x="256541" y="99849"/>
          <a:ext cx="11293775" cy="4641060"/>
        </p:xfrm>
        <a:graphic>
          <a:graphicData uri="http://schemas.openxmlformats.org/drawingml/2006/table">
            <a:tbl>
              <a:tblPr/>
              <a:tblGrid>
                <a:gridCol w="1566767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00198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11078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3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416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23011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2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6885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3713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33966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8012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85751" y="4836160"/>
            <a:ext cx="5734049" cy="1921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1- Supervisor A.S=0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=0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=0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4- Parceiros = 0</a:t>
            </a:r>
          </a:p>
        </p:txBody>
      </p:sp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767" y="0"/>
            <a:ext cx="11290435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C799B73-6A03-852B-3064-F2D422540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07825"/>
              </p:ext>
            </p:extLst>
          </p:nvPr>
        </p:nvGraphicFramePr>
        <p:xfrm>
          <a:off x="235391" y="1147762"/>
          <a:ext cx="11728812" cy="547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6213"/>
              </p:ext>
            </p:extLst>
          </p:nvPr>
        </p:nvGraphicFramePr>
        <p:xfrm>
          <a:off x="190498" y="105156"/>
          <a:ext cx="11463469" cy="6295638"/>
        </p:xfrm>
        <a:graphic>
          <a:graphicData uri="http://schemas.openxmlformats.org/drawingml/2006/table">
            <a:tbl>
              <a:tblPr/>
              <a:tblGrid>
                <a:gridCol w="1753468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381545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1527146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539090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1348966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1240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65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365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09367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5418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6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41203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41452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7972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412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80943"/>
                  </a:ext>
                </a:extLst>
              </a:tr>
            </a:tbl>
          </a:graphicData>
        </a:graphic>
      </p:graphicFrame>
      <p:sp>
        <p:nvSpPr>
          <p:cNvPr id="4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520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Sarampo Rubeola Por A. Sanitaria, Dezembro 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E2BC74-3D92-2492-0D7C-E1E025A6ED02}"/>
              </a:ext>
            </a:extLst>
          </p:cNvPr>
          <p:cNvSpPr/>
          <p:nvPr/>
        </p:nvSpPr>
        <p:spPr>
          <a:xfrm>
            <a:off x="9725025" y="5954035"/>
            <a:ext cx="2143125" cy="5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REGIÃO:89 %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374904" y="634047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21E078D-D847-843A-EC0A-40B5772B9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326742"/>
              </p:ext>
            </p:extLst>
          </p:nvPr>
        </p:nvGraphicFramePr>
        <p:xfrm>
          <a:off x="146959" y="1171574"/>
          <a:ext cx="11885096" cy="471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40255"/>
            <a:ext cx="11525697" cy="5046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0385"/>
              </p:ext>
            </p:extLst>
          </p:nvPr>
        </p:nvGraphicFramePr>
        <p:xfrm>
          <a:off x="414670" y="770055"/>
          <a:ext cx="11525697" cy="57633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46605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Sarampo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Vit.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 S.R e Vit. A Albend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33502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Nao 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BINAR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BISSORA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ENCHEIA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GA-MAMUDO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MANSABA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MANSOA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NHACRA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OLOSSATO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PORTOGOLE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4251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REGIÃO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40256"/>
            <a:ext cx="11808673" cy="504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69534"/>
              </p:ext>
            </p:extLst>
          </p:nvPr>
        </p:nvGraphicFramePr>
        <p:xfrm>
          <a:off x="211872" y="793516"/>
          <a:ext cx="11808673" cy="5811374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4884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5914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4036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408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072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43949"/>
              </p:ext>
            </p:extLst>
          </p:nvPr>
        </p:nvGraphicFramePr>
        <p:xfrm>
          <a:off x="304800" y="201168"/>
          <a:ext cx="11669027" cy="546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485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93445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Cobertura Vicinal Sarampo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42706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3096102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887449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16315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1688049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endParaRPr lang="pt-PT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71860"/>
                  </a:ext>
                </a:extLst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627C99-C581-B1BF-8471-CDE99C7EEC5C}"/>
              </a:ext>
            </a:extLst>
          </p:cNvPr>
          <p:cNvSpPr/>
          <p:nvPr/>
        </p:nvSpPr>
        <p:spPr>
          <a:xfrm>
            <a:off x="2686099" y="5772150"/>
            <a:ext cx="4105225" cy="10001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0-49%=   /   =  %</a:t>
            </a:r>
          </a:p>
          <a:p>
            <a:pPr algn="ctr"/>
            <a:r>
              <a:rPr lang="pt-P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50-79%=   /     =  %</a:t>
            </a: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80-100% =      /     =   %</a:t>
            </a:r>
          </a:p>
        </p:txBody>
      </p:sp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870" y="996044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09581"/>
              </p:ext>
            </p:extLst>
          </p:nvPr>
        </p:nvGraphicFramePr>
        <p:xfrm>
          <a:off x="341691" y="159051"/>
          <a:ext cx="11531242" cy="6033524"/>
        </p:xfrm>
        <a:graphic>
          <a:graphicData uri="http://schemas.openxmlformats.org/drawingml/2006/table">
            <a:tbl>
              <a:tblPr/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29839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Tabela:9 Número de Crianças Suplimentada Vit.A e Desparazitaçao  com Albendazol por Faixa Etária  e Sexo por A.Sanitaria, Dezembro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15">
                <a:tc rowSpan="2">
                  <a:txBody>
                    <a:bodyPr/>
                    <a:lstStyle/>
                    <a:p>
                      <a:r>
                        <a:rPr lang="pt-PT" dirty="0" err="1"/>
                        <a:t>ASanitaria</a:t>
                      </a:r>
                      <a:endParaRPr lang="pt-PT" dirty="0"/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6 – 11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12 – 59 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Albendazol 12- 59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6 a 59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BINAR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1818 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BISSORA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4975 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ENCHEIA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3613 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GA-MAMUDO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1336 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2675 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MANSABA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6241 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MANSOA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4268 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8642 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1216 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2415 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NHACRA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3936 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8106 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OLOSSATO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2793 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2887 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8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PORTOGOLE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8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REGIÃO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1716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1693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12278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12083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12278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12083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26272 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25859 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52131 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07572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Grafico: 4 Proporção das Crianças 6-11M Suplementação Vit.A e Desparasitaçao com Albendazol  por A.Sanitaria,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11714" y="972231"/>
            <a:ext cx="2656572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 Regiao= 76%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B56E64F-27DD-811F-A10A-E11A6E1E1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22724"/>
              </p:ext>
            </p:extLst>
          </p:nvPr>
        </p:nvGraphicFramePr>
        <p:xfrm>
          <a:off x="497941" y="1597871"/>
          <a:ext cx="11289671" cy="45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2550" y="136525"/>
            <a:ext cx="11651810" cy="11490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5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868049" y="828392"/>
            <a:ext cx="192505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Região=76,16 %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29767" y="6336654"/>
            <a:ext cx="221924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67849" y="6445247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DDB8153-EAB3-0A77-3151-E8E5ABB00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566661"/>
              </p:ext>
            </p:extLst>
          </p:nvPr>
        </p:nvGraphicFramePr>
        <p:xfrm>
          <a:off x="129767" y="1505114"/>
          <a:ext cx="11932466" cy="483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44855" y="45601"/>
            <a:ext cx="11896253" cy="10228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6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Sexo nas  A. Sanitária,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624787" y="546355"/>
            <a:ext cx="2338940" cy="500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 Região =73%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473179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363327" y="6427578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DDB8153-EAB3-0A77-3151-E8E5ABB00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47139"/>
              </p:ext>
            </p:extLst>
          </p:nvPr>
        </p:nvGraphicFramePr>
        <p:xfrm>
          <a:off x="208231" y="1068404"/>
          <a:ext cx="11755496" cy="535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77114"/>
              </p:ext>
            </p:extLst>
          </p:nvPr>
        </p:nvGraphicFramePr>
        <p:xfrm>
          <a:off x="172016" y="200025"/>
          <a:ext cx="11782561" cy="5976675"/>
        </p:xfrm>
        <a:graphic>
          <a:graphicData uri="http://schemas.openxmlformats.org/drawingml/2006/table">
            <a:tbl>
              <a:tblPr/>
              <a:tblGrid>
                <a:gridCol w="3927142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8324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9323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422020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504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9113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79427"/>
              </p:ext>
            </p:extLst>
          </p:nvPr>
        </p:nvGraphicFramePr>
        <p:xfrm>
          <a:off x="171449" y="200024"/>
          <a:ext cx="11812003" cy="6200776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277492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119198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561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30146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572182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6440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4017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20415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4962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11.186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1814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25400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17286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8114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15661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5339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8075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3975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779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421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33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2101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699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205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382440">
                <a:tc>
                  <a:txBody>
                    <a:bodyPr/>
                    <a:lstStyle/>
                    <a:p>
                      <a:r>
                        <a:rPr lang="pt-P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121800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120200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12000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11900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/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2" name="Oval 3">
            <a:extLst>
              <a:ext uri="{FF2B5EF4-FFF2-40B4-BE49-F238E27FC236}">
                <a16:creationId xmlns:a16="http://schemas.microsoft.com/office/drawing/2014/main" id="{880913B4-A385-C1D9-07C1-F59CF373C4E2}"/>
              </a:ext>
            </a:extLst>
          </p:cNvPr>
          <p:cNvSpPr/>
          <p:nvPr/>
        </p:nvSpPr>
        <p:spPr>
          <a:xfrm>
            <a:off x="374904" y="647852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D171F8C3-F82F-D4A7-43F8-6AB86AF11324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3996"/>
              </p:ext>
            </p:extLst>
          </p:nvPr>
        </p:nvGraphicFramePr>
        <p:xfrm>
          <a:off x="321733" y="270931"/>
          <a:ext cx="11495362" cy="6256617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9243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9599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57285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44751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72075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40751"/>
                  </a:ext>
                </a:extLst>
              </a:tr>
              <a:tr h="3974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8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174056"/>
            <a:ext cx="11365203" cy="753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Cadeia de Frio Funcionais e Não Funcionais/ A. Sanitaria Durante a Campanha, Dezembro-2024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31228"/>
              </p:ext>
            </p:extLst>
          </p:nvPr>
        </p:nvGraphicFramePr>
        <p:xfrm>
          <a:off x="321972" y="928047"/>
          <a:ext cx="11278625" cy="5590453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36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4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35505"/>
              </p:ext>
            </p:extLst>
          </p:nvPr>
        </p:nvGraphicFramePr>
        <p:xfrm>
          <a:off x="182880" y="597403"/>
          <a:ext cx="11742823" cy="5957302"/>
        </p:xfrm>
        <a:graphic>
          <a:graphicData uri="http://schemas.openxmlformats.org/drawingml/2006/table">
            <a:tbl>
              <a:tblPr/>
              <a:tblGrid>
                <a:gridCol w="121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8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0716">
                <a:tc rowSpan="2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200.000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AIBENDAZOL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6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BISSORA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5128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4628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1872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5030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4628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ENCHEIA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GA-MAMUDO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MANSABA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3459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3800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MANSOA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4432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4305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2568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4482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4305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NHACRA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656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5600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1311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5600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1611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OLOSSATO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5800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5800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7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PORTOGOLE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REGIÃO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3687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3645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26972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26173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10328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22500 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2843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26173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10559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64541"/>
              </p:ext>
            </p:extLst>
          </p:nvPr>
        </p:nvGraphicFramePr>
        <p:xfrm>
          <a:off x="219075" y="745062"/>
          <a:ext cx="11810999" cy="5626865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7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 comp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100ml /1g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Adesivo N’12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de Kits MAPI Durante a Campanha, Dezembro 2024(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86405"/>
              </p:ext>
            </p:extLst>
          </p:nvPr>
        </p:nvGraphicFramePr>
        <p:xfrm>
          <a:off x="132448" y="625179"/>
          <a:ext cx="11811000" cy="5763158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(100pares)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Adesivo</a:t>
                      </a:r>
                      <a:r>
                        <a:rPr lang="pt-PT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N’12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120mg Suspensão Xarope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100mg/ml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67593"/>
              </p:ext>
            </p:extLst>
          </p:nvPr>
        </p:nvGraphicFramePr>
        <p:xfrm>
          <a:off x="321972" y="1261654"/>
          <a:ext cx="11536321" cy="5241160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03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5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939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98970"/>
              </p:ext>
            </p:extLst>
          </p:nvPr>
        </p:nvGraphicFramePr>
        <p:xfrm>
          <a:off x="292915" y="838201"/>
          <a:ext cx="11606170" cy="5723694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02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0001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Região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06271"/>
              </p:ext>
            </p:extLst>
          </p:nvPr>
        </p:nvGraphicFramePr>
        <p:xfrm>
          <a:off x="311484" y="851295"/>
          <a:ext cx="11569032" cy="5766790"/>
        </p:xfrm>
        <a:graphic>
          <a:graphicData uri="http://schemas.openxmlformats.org/drawingml/2006/table">
            <a:tbl>
              <a:tblPr/>
              <a:tblGrid>
                <a:gridCol w="450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02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Orange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97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BINAR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BISSORA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ENCHEIA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GA-MAMUDO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MANSABA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MANSOA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NHACRA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OLOSSATO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PORTOGOLE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7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1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3331"/>
            <a:ext cx="8793018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Constrangimentos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544524"/>
              </p:ext>
            </p:extLst>
          </p:nvPr>
        </p:nvGraphicFramePr>
        <p:xfrm>
          <a:off x="1" y="582606"/>
          <a:ext cx="11649076" cy="619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925479"/>
              </p:ext>
            </p:extLst>
          </p:nvPr>
        </p:nvGraphicFramePr>
        <p:xfrm>
          <a:off x="336368" y="744310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534858"/>
              </p:ext>
            </p:extLst>
          </p:nvPr>
        </p:nvGraphicFramePr>
        <p:xfrm>
          <a:off x="0" y="120072"/>
          <a:ext cx="12481169" cy="673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577069"/>
              </p:ext>
            </p:extLst>
          </p:nvPr>
        </p:nvGraphicFramePr>
        <p:xfrm>
          <a:off x="266700" y="335279"/>
          <a:ext cx="11925300" cy="63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58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62050"/>
              </p:ext>
            </p:extLst>
          </p:nvPr>
        </p:nvGraphicFramePr>
        <p:xfrm>
          <a:off x="485774" y="622299"/>
          <a:ext cx="11706225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89377"/>
            <a:ext cx="10515600" cy="623662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(Cont.)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477147"/>
              </p:ext>
            </p:extLst>
          </p:nvPr>
        </p:nvGraphicFramePr>
        <p:xfrm>
          <a:off x="333375" y="2021839"/>
          <a:ext cx="11332152" cy="411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557842" y="1455208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Nível Central:</a:t>
            </a:r>
          </a:p>
        </p:txBody>
      </p:sp>
    </p:spTree>
    <p:extLst>
      <p:ext uri="{BB962C8B-B14F-4D97-AF65-F5344CB8AC3E}">
        <p14:creationId xmlns:p14="http://schemas.microsoft.com/office/powerpoint/2010/main" val="1816784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Muito Obrigado – Grato pela vossa Atenção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E3E258-E374-FFDE-1A2E-0C2B1BB9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" y="792480"/>
            <a:ext cx="10824755" cy="57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286 012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Supervisores             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Logisticos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395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130140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9092715" y="579163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582883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Registado/Estimado*100=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CV=Vacinado/Registado*100=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Sarampo/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=105940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= 77784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=94757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122%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242776" y="1696463"/>
            <a:ext cx="766775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OBS: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Albendazol =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Registado=30768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=29818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104973" y="1251284"/>
            <a:ext cx="888541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73,42%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178016" y="1809089"/>
            <a:ext cx="815498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73,3%</a:t>
            </a:r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73B3BD3-A704-1491-A65D-2CEB2104F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7" y="1063263"/>
            <a:ext cx="5333542" cy="27075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6A49BEF-F9FB-3557-AD94-40F65508B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3277"/>
            <a:ext cx="5425440" cy="282753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0AD6F3C-5FF8-7A51-EFC0-C4AA93A92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3890796"/>
            <a:ext cx="5425441" cy="288607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017D7B5-38DA-63E8-06A2-06B5AFC2F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7" y="3890796"/>
            <a:ext cx="5608321" cy="29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39873</TotalTime>
  <Words>3620</Words>
  <Application>Microsoft Office PowerPoint</Application>
  <PresentationFormat>Widescreen</PresentationFormat>
  <Paragraphs>1743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Wingdings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Apresentação do PowerPoint</vt:lpstr>
      <vt:lpstr>Comunicação  </vt:lpstr>
      <vt:lpstr>Apresentação do PowerPoint</vt:lpstr>
      <vt:lpstr>Tabela: 3 Cobertura Vacinal dos Alvos Esperados e Registados por ASC e por A.S, Dezembro 2024</vt:lpstr>
      <vt:lpstr>Apresentação do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Apresentação do PowerPoint</vt:lpstr>
      <vt:lpstr>Gráfico 2: Cobertura Vacinal, Sarampo Rubeola Por A. Sanitaria, Dezembro -2024</vt:lpstr>
      <vt:lpstr>Tabela:6 MAPI Notificados por A. Sanitaria Dezembro -2024 (I)</vt:lpstr>
      <vt:lpstr>Tabela:7 MAPI Investigado por A. Sanitária, Dezembro -2024 (II)</vt:lpstr>
      <vt:lpstr>Apresentação do PowerPoint</vt:lpstr>
      <vt:lpstr>Nutrição</vt:lpstr>
      <vt:lpstr>Apresentação do PowerPoint</vt:lpstr>
      <vt:lpstr>Grafico: 4 Proporção das Crianças 6-11M Suplementação Vit.A e Desparasitaçao com Albendazol  por A.Sanitaria, Dezembro- 2024</vt:lpstr>
      <vt:lpstr>Grafico: 5 Proporção das Crianças Suplementada Vit. A e Desparasitaçao com Albendazol por A.Sanitaria, Dezembro-2024 </vt:lpstr>
      <vt:lpstr>Grafico: 6 Proporção das Crianças Suplementada Vit. A e Desparasitaçao com Albendazol por Sexo nas  A. Sanitária, Dezembro-2024 </vt:lpstr>
      <vt:lpstr>Logística SIVE e Nutrição  </vt:lpstr>
      <vt:lpstr>Apresentação do PowerPoint</vt:lpstr>
      <vt:lpstr>Apresentação do PowerPoint</vt:lpstr>
      <vt:lpstr>Apresentação do PowerPoint</vt:lpstr>
      <vt:lpstr>Tabela:13 Cadeia de Frio Funcionais e Não Funcionais/ A. Sanitaria Durante a Campanha, Dezembro-2024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A.Sanitaria, durante a Campanha Dezembro-2024</vt:lpstr>
      <vt:lpstr>Tabela:18 Combustivel e Lubrificante/ A.Sanitaria Sanitaria-2024</vt:lpstr>
      <vt:lpstr>Tabela:19 Credito de Comunicação/Area Sanitaria-2024</vt:lpstr>
      <vt:lpstr>Constrangimentos I</vt:lpstr>
      <vt:lpstr> </vt:lpstr>
      <vt:lpstr>Apresentação do PowerPoint</vt:lpstr>
      <vt:lpstr>Apresentação do PowerPoint</vt:lpstr>
      <vt:lpstr>Recomendações I</vt:lpstr>
      <vt:lpstr>Recomendações (Cont.)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HP</cp:lastModifiedBy>
  <cp:revision>931</cp:revision>
  <dcterms:created xsi:type="dcterms:W3CDTF">2023-06-28T16:14:28Z</dcterms:created>
  <dcterms:modified xsi:type="dcterms:W3CDTF">2024-12-27T12:59:59Z</dcterms:modified>
</cp:coreProperties>
</file>