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65" r:id="rId3"/>
    <p:sldId id="287" r:id="rId4"/>
    <p:sldId id="314" r:id="rId5"/>
    <p:sldId id="323" r:id="rId6"/>
    <p:sldId id="325" r:id="rId7"/>
    <p:sldId id="359" r:id="rId8"/>
    <p:sldId id="360" r:id="rId9"/>
    <p:sldId id="263" r:id="rId10"/>
    <p:sldId id="358" r:id="rId11"/>
    <p:sldId id="288" r:id="rId12"/>
    <p:sldId id="338" r:id="rId13"/>
    <p:sldId id="367" r:id="rId14"/>
    <p:sldId id="341" r:id="rId15"/>
    <p:sldId id="326" r:id="rId16"/>
    <p:sldId id="344" r:id="rId17"/>
    <p:sldId id="339" r:id="rId18"/>
    <p:sldId id="289" r:id="rId19"/>
    <p:sldId id="279" r:id="rId20"/>
    <p:sldId id="269" r:id="rId21"/>
    <p:sldId id="283" r:id="rId22"/>
    <p:sldId id="306" r:id="rId23"/>
    <p:sldId id="278" r:id="rId24"/>
    <p:sldId id="352" r:id="rId25"/>
    <p:sldId id="353" r:id="rId26"/>
    <p:sldId id="354" r:id="rId27"/>
    <p:sldId id="340" r:id="rId28"/>
    <p:sldId id="281" r:id="rId29"/>
    <p:sldId id="346" r:id="rId30"/>
    <p:sldId id="350" r:id="rId31"/>
    <p:sldId id="318" r:id="rId32"/>
    <p:sldId id="357" r:id="rId33"/>
    <p:sldId id="316" r:id="rId34"/>
    <p:sldId id="348" r:id="rId35"/>
    <p:sldId id="317" r:id="rId36"/>
    <p:sldId id="319" r:id="rId37"/>
    <p:sldId id="320" r:id="rId38"/>
    <p:sldId id="327" r:id="rId39"/>
    <p:sldId id="329" r:id="rId40"/>
    <p:sldId id="361" r:id="rId41"/>
    <p:sldId id="362" r:id="rId42"/>
    <p:sldId id="363" r:id="rId43"/>
    <p:sldId id="333" r:id="rId44"/>
    <p:sldId id="364" r:id="rId45"/>
    <p:sldId id="365" r:id="rId46"/>
    <p:sldId id="366" r:id="rId47"/>
    <p:sldId id="33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A64E61F3-B4D2-481E-B777-C36173BC5303}">
          <p14:sldIdLst>
            <p14:sldId id="265"/>
            <p14:sldId id="287"/>
            <p14:sldId id="314"/>
            <p14:sldId id="323"/>
            <p14:sldId id="325"/>
            <p14:sldId id="359"/>
            <p14:sldId id="360"/>
            <p14:sldId id="263"/>
            <p14:sldId id="358"/>
            <p14:sldId id="288"/>
            <p14:sldId id="338"/>
            <p14:sldId id="367"/>
            <p14:sldId id="341"/>
            <p14:sldId id="326"/>
            <p14:sldId id="344"/>
            <p14:sldId id="339"/>
            <p14:sldId id="289"/>
            <p14:sldId id="279"/>
            <p14:sldId id="269"/>
            <p14:sldId id="283"/>
            <p14:sldId id="306"/>
            <p14:sldId id="278"/>
            <p14:sldId id="352"/>
            <p14:sldId id="353"/>
            <p14:sldId id="354"/>
            <p14:sldId id="340"/>
            <p14:sldId id="281"/>
            <p14:sldId id="346"/>
            <p14:sldId id="350"/>
            <p14:sldId id="318"/>
            <p14:sldId id="357"/>
            <p14:sldId id="316"/>
            <p14:sldId id="348"/>
            <p14:sldId id="317"/>
            <p14:sldId id="319"/>
            <p14:sldId id="320"/>
            <p14:sldId id="327"/>
            <p14:sldId id="329"/>
            <p14:sldId id="361"/>
            <p14:sldId id="362"/>
            <p14:sldId id="363"/>
          </p14:sldIdLst>
        </p14:section>
        <p14:section name="Secção Sem Título" id="{93F7A9B2-AE4B-4216-B87A-A8071C5CEAF7}">
          <p14:sldIdLst>
            <p14:sldId id="333"/>
            <p14:sldId id="364"/>
            <p14:sldId id="365"/>
            <p14:sldId id="366"/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3758" autoAdjust="0"/>
  </p:normalViewPr>
  <p:slideViewPr>
    <p:cSldViewPr snapToGrid="0">
      <p:cViewPr varScale="1">
        <p:scale>
          <a:sx n="76" d="100"/>
          <a:sy n="76" d="100"/>
        </p:scale>
        <p:origin x="51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-HP\Desktop\SAR-ROBEOL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Folha1!$A$1:$A$10</c:f>
              <c:strCache>
                <c:ptCount val="10"/>
                <c:pt idx="0">
                  <c:v>sensibilizadores</c:v>
                </c:pt>
                <c:pt idx="1">
                  <c:v>Mobilizadores Sociais</c:v>
                </c:pt>
                <c:pt idx="2">
                  <c:v>Radio</c:v>
                </c:pt>
                <c:pt idx="3">
                  <c:v>lideres religiosos</c:v>
                </c:pt>
                <c:pt idx="4">
                  <c:v>Outros</c:v>
                </c:pt>
                <c:pt idx="5">
                  <c:v>Vizinhos</c:v>
                </c:pt>
                <c:pt idx="6">
                  <c:v>SMS Orange</c:v>
                </c:pt>
                <c:pt idx="7">
                  <c:v>Trabalhadores de saude</c:v>
                </c:pt>
                <c:pt idx="8">
                  <c:v>SMS MTN</c:v>
                </c:pt>
                <c:pt idx="9">
                  <c:v>Equipas de Vacinação</c:v>
                </c:pt>
              </c:strCache>
            </c:strRef>
          </c:cat>
          <c:val>
            <c:numRef>
              <c:f>Folha1!$B$1:$B$10</c:f>
              <c:numCache>
                <c:formatCode>General</c:formatCode>
                <c:ptCount val="10"/>
                <c:pt idx="0">
                  <c:v>268</c:v>
                </c:pt>
                <c:pt idx="1">
                  <c:v>130</c:v>
                </c:pt>
                <c:pt idx="2">
                  <c:v>80</c:v>
                </c:pt>
                <c:pt idx="3">
                  <c:v>12</c:v>
                </c:pt>
                <c:pt idx="4">
                  <c:v>7</c:v>
                </c:pt>
                <c:pt idx="5">
                  <c:v>7</c:v>
                </c:pt>
                <c:pt idx="6">
                  <c:v>5</c:v>
                </c:pt>
                <c:pt idx="7">
                  <c:v>4</c:v>
                </c:pt>
                <c:pt idx="8">
                  <c:v>3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D2-4A0E-8F37-C21DEB3CB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28"/>
        <c:axId val="233376688"/>
        <c:axId val="232923312"/>
      </c:barChart>
      <c:catAx>
        <c:axId val="23337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32923312"/>
        <c:crosses val="autoZero"/>
        <c:auto val="1"/>
        <c:lblAlgn val="ctr"/>
        <c:lblOffset val="100"/>
        <c:noMultiLvlLbl val="0"/>
      </c:catAx>
      <c:valAx>
        <c:axId val="23292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3337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Folha1!$B$16</c:f>
              <c:strCache>
                <c:ptCount val="1"/>
                <c:pt idx="0">
                  <c:v>Alvo Estimado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Folha1!$A$17:$A$22</c:f>
              <c:strCache>
                <c:ptCount val="6"/>
                <c:pt idx="0">
                  <c:v>Fulacunda</c:v>
                </c:pt>
                <c:pt idx="1">
                  <c:v>Brandão</c:v>
                </c:pt>
                <c:pt idx="2">
                  <c:v>Empada</c:v>
                </c:pt>
                <c:pt idx="3">
                  <c:v>Dar-Es-Salam</c:v>
                </c:pt>
                <c:pt idx="4">
                  <c:v>Tite</c:v>
                </c:pt>
                <c:pt idx="5">
                  <c:v>Buba</c:v>
                </c:pt>
              </c:strCache>
            </c:strRef>
          </c:cat>
          <c:val>
            <c:numRef>
              <c:f>Folha1!$B$17:$B$22</c:f>
              <c:numCache>
                <c:formatCode>General</c:formatCode>
                <c:ptCount val="6"/>
                <c:pt idx="0">
                  <c:v>96.8</c:v>
                </c:pt>
                <c:pt idx="1">
                  <c:v>95.3</c:v>
                </c:pt>
                <c:pt idx="2">
                  <c:v>94.1</c:v>
                </c:pt>
                <c:pt idx="3">
                  <c:v>89.7</c:v>
                </c:pt>
                <c:pt idx="4">
                  <c:v>88.9</c:v>
                </c:pt>
                <c:pt idx="5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8-4D0F-80C1-95354EB76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232552040"/>
        <c:axId val="233542384"/>
      </c:barChart>
      <c:catAx>
        <c:axId val="232552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33542384"/>
        <c:crosses val="autoZero"/>
        <c:auto val="1"/>
        <c:lblAlgn val="ctr"/>
        <c:lblOffset val="100"/>
        <c:noMultiLvlLbl val="0"/>
      </c:catAx>
      <c:valAx>
        <c:axId val="233542384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325520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33091512"/>
        <c:axId val="233090336"/>
      </c:barChart>
      <c:catAx>
        <c:axId val="233091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PT"/>
                  <a:t>REGIOES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33090336"/>
        <c:crosses val="autoZero"/>
        <c:auto val="1"/>
        <c:lblAlgn val="ctr"/>
        <c:lblOffset val="100"/>
        <c:noMultiLvlLbl val="0"/>
      </c:catAx>
      <c:valAx>
        <c:axId val="2330903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PT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3309151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Folha1!$T$3</c:f>
              <c:strCache>
                <c:ptCount val="1"/>
                <c:pt idx="0">
                  <c:v>% Mac. Vac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Folha1!$S$4:$S$9</c:f>
              <c:strCache>
                <c:ptCount val="6"/>
                <c:pt idx="0">
                  <c:v>Fulacunda</c:v>
                </c:pt>
                <c:pt idx="1">
                  <c:v>Brandão</c:v>
                </c:pt>
                <c:pt idx="2">
                  <c:v>Empada</c:v>
                </c:pt>
                <c:pt idx="3">
                  <c:v>Dar-Es-Salam</c:v>
                </c:pt>
                <c:pt idx="4">
                  <c:v>Tite</c:v>
                </c:pt>
                <c:pt idx="5">
                  <c:v>Buba</c:v>
                </c:pt>
              </c:strCache>
            </c:strRef>
          </c:cat>
          <c:val>
            <c:numRef>
              <c:f>Folha1!$T$4:$T$9</c:f>
              <c:numCache>
                <c:formatCode>0%</c:formatCode>
                <c:ptCount val="6"/>
                <c:pt idx="0">
                  <c:v>0.5</c:v>
                </c:pt>
                <c:pt idx="1">
                  <c:v>0.49</c:v>
                </c:pt>
                <c:pt idx="2">
                  <c:v>0.47</c:v>
                </c:pt>
                <c:pt idx="3">
                  <c:v>0.47</c:v>
                </c:pt>
                <c:pt idx="4">
                  <c:v>0.47</c:v>
                </c:pt>
                <c:pt idx="5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FD-41FE-8740-505BDD15078C}"/>
            </c:ext>
          </c:extLst>
        </c:ser>
        <c:ser>
          <c:idx val="1"/>
          <c:order val="1"/>
          <c:tx>
            <c:strRef>
              <c:f>Folha1!$U$3</c:f>
              <c:strCache>
                <c:ptCount val="1"/>
                <c:pt idx="0">
                  <c:v>% Fem. Vac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Folha1!$S$4:$S$9</c:f>
              <c:strCache>
                <c:ptCount val="6"/>
                <c:pt idx="0">
                  <c:v>Fulacunda</c:v>
                </c:pt>
                <c:pt idx="1">
                  <c:v>Brandão</c:v>
                </c:pt>
                <c:pt idx="2">
                  <c:v>Empada</c:v>
                </c:pt>
                <c:pt idx="3">
                  <c:v>Dar-Es-Salam</c:v>
                </c:pt>
                <c:pt idx="4">
                  <c:v>Tite</c:v>
                </c:pt>
                <c:pt idx="5">
                  <c:v>Buba</c:v>
                </c:pt>
              </c:strCache>
            </c:strRef>
          </c:cat>
          <c:val>
            <c:numRef>
              <c:f>Folha1!$U$4:$U$9</c:f>
              <c:numCache>
                <c:formatCode>0%</c:formatCode>
                <c:ptCount val="6"/>
                <c:pt idx="0">
                  <c:v>0.47</c:v>
                </c:pt>
                <c:pt idx="1">
                  <c:v>0.47</c:v>
                </c:pt>
                <c:pt idx="2">
                  <c:v>0.47</c:v>
                </c:pt>
                <c:pt idx="3">
                  <c:v>0.43</c:v>
                </c:pt>
                <c:pt idx="4">
                  <c:v>0.42</c:v>
                </c:pt>
                <c:pt idx="5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FD-41FE-8740-505BDD150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3090728"/>
        <c:axId val="233091120"/>
      </c:barChart>
      <c:catAx>
        <c:axId val="233090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33091120"/>
        <c:crosses val="autoZero"/>
        <c:auto val="1"/>
        <c:lblAlgn val="ctr"/>
        <c:lblOffset val="100"/>
        <c:noMultiLvlLbl val="0"/>
      </c:catAx>
      <c:valAx>
        <c:axId val="2330911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33090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Folha1!$X$3</c:f>
              <c:strCache>
                <c:ptCount val="1"/>
                <c:pt idx="0">
                  <c:v>VitA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Folha1!$W$4:$W$9</c:f>
              <c:strCache>
                <c:ptCount val="6"/>
                <c:pt idx="0">
                  <c:v>Empada</c:v>
                </c:pt>
                <c:pt idx="1">
                  <c:v>Brandão</c:v>
                </c:pt>
                <c:pt idx="2">
                  <c:v>Tite</c:v>
                </c:pt>
                <c:pt idx="3">
                  <c:v>Fulacunda</c:v>
                </c:pt>
                <c:pt idx="4">
                  <c:v>Buba</c:v>
                </c:pt>
                <c:pt idx="5">
                  <c:v>Dar-Es-Salam</c:v>
                </c:pt>
              </c:strCache>
            </c:strRef>
          </c:cat>
          <c:val>
            <c:numRef>
              <c:f>Folha1!$X$4:$X$9</c:f>
              <c:numCache>
                <c:formatCode>0%</c:formatCode>
                <c:ptCount val="6"/>
                <c:pt idx="0">
                  <c:v>0.84</c:v>
                </c:pt>
                <c:pt idx="1">
                  <c:v>0.82</c:v>
                </c:pt>
                <c:pt idx="2">
                  <c:v>0.79</c:v>
                </c:pt>
                <c:pt idx="3">
                  <c:v>0.75</c:v>
                </c:pt>
                <c:pt idx="4">
                  <c:v>0.68</c:v>
                </c:pt>
                <c:pt idx="5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2C-4B22-AE76-F909612228AA}"/>
            </c:ext>
          </c:extLst>
        </c:ser>
        <c:ser>
          <c:idx val="1"/>
          <c:order val="1"/>
          <c:tx>
            <c:strRef>
              <c:f>Folha1!$Y$3</c:f>
              <c:strCache>
                <c:ptCount val="1"/>
                <c:pt idx="0">
                  <c:v>Albzol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Folha1!$W$4:$W$9</c:f>
              <c:strCache>
                <c:ptCount val="6"/>
                <c:pt idx="0">
                  <c:v>Empada</c:v>
                </c:pt>
                <c:pt idx="1">
                  <c:v>Brandão</c:v>
                </c:pt>
                <c:pt idx="2">
                  <c:v>Tite</c:v>
                </c:pt>
                <c:pt idx="3">
                  <c:v>Fulacunda</c:v>
                </c:pt>
                <c:pt idx="4">
                  <c:v>Buba</c:v>
                </c:pt>
                <c:pt idx="5">
                  <c:v>Dar-Es-Salam</c:v>
                </c:pt>
              </c:strCache>
            </c:strRef>
          </c:cat>
          <c:val>
            <c:numRef>
              <c:f>Folha1!$Y$4:$Y$9</c:f>
              <c:numCache>
                <c:formatCode>0%</c:formatCode>
                <c:ptCount val="6"/>
                <c:pt idx="0">
                  <c:v>0.84</c:v>
                </c:pt>
                <c:pt idx="1">
                  <c:v>0.82</c:v>
                </c:pt>
                <c:pt idx="2">
                  <c:v>0.79</c:v>
                </c:pt>
                <c:pt idx="3">
                  <c:v>0.75</c:v>
                </c:pt>
                <c:pt idx="4">
                  <c:v>0.66</c:v>
                </c:pt>
                <c:pt idx="5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2C-4B22-AE76-F90961222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4157384"/>
        <c:axId val="234158168"/>
      </c:barChart>
      <c:catAx>
        <c:axId val="234157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34158168"/>
        <c:crosses val="autoZero"/>
        <c:auto val="1"/>
        <c:lblAlgn val="ctr"/>
        <c:lblOffset val="100"/>
        <c:noMultiLvlLbl val="0"/>
      </c:catAx>
      <c:valAx>
        <c:axId val="2341581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34157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426940-8495-4C3C-804B-8A2E9B29F059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1A01C90-DF85-4DC8-A521-7A0C7FF9514B}" type="pres">
      <dgm:prSet presAssocID="{1D426940-8495-4C3C-804B-8A2E9B29F05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0403792-8A5D-402F-A35F-010420452DFB}" type="presOf" srcId="{1D426940-8495-4C3C-804B-8A2E9B29F059}" destId="{41A01C90-DF85-4DC8-A521-7A0C7FF9514B}" srcOrd="0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FB1F6-CCFE-4D7E-ACF6-2C74EB341D5C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7EA42BB9-1BE5-4200-859E-7DBB8DCE5FFC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pt-PT" b="1" dirty="0">
              <a:solidFill>
                <a:schemeClr val="tx1"/>
              </a:solidFill>
            </a:rPr>
            <a:t>Chegada tardia de combustível e créditos de comunicação</a:t>
          </a:r>
          <a:endParaRPr lang="pt-PT" dirty="0">
            <a:solidFill>
              <a:schemeClr val="tx1"/>
            </a:solidFill>
          </a:endParaRPr>
        </a:p>
      </dgm:t>
    </dgm:pt>
    <dgm:pt modelId="{CD27D3FF-0406-41D1-82F2-8766DF0C144D}" type="parTrans" cxnId="{1BFF78EE-6647-40B0-A2B3-F42136C25616}">
      <dgm:prSet/>
      <dgm:spPr/>
      <dgm:t>
        <a:bodyPr/>
        <a:lstStyle/>
        <a:p>
          <a:endParaRPr lang="pt-PT"/>
        </a:p>
      </dgm:t>
    </dgm:pt>
    <dgm:pt modelId="{30EAC517-83BC-452B-B7C6-6DDE9776D2C0}" type="sibTrans" cxnId="{1BFF78EE-6647-40B0-A2B3-F42136C25616}">
      <dgm:prSet/>
      <dgm:spPr/>
      <dgm:t>
        <a:bodyPr/>
        <a:lstStyle/>
        <a:p>
          <a:endParaRPr lang="pt-PT"/>
        </a:p>
      </dgm:t>
    </dgm:pt>
    <dgm:pt modelId="{59FB5040-31A0-42A7-9440-2C71ADD2D633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pt-PT" b="1" dirty="0">
              <a:solidFill>
                <a:schemeClr val="tx1"/>
              </a:solidFill>
            </a:rPr>
            <a:t>Insuficiência dos dias da identificação dos agregados familiares</a:t>
          </a:r>
          <a:endParaRPr lang="pt-PT" dirty="0">
            <a:solidFill>
              <a:schemeClr val="tx1"/>
            </a:solidFill>
          </a:endParaRPr>
        </a:p>
      </dgm:t>
    </dgm:pt>
    <dgm:pt modelId="{F752848B-BFBF-496C-AD44-6E10310BC104}" type="parTrans" cxnId="{E45EF554-F837-401E-98AD-EFEF8A6B437A}">
      <dgm:prSet/>
      <dgm:spPr/>
      <dgm:t>
        <a:bodyPr/>
        <a:lstStyle/>
        <a:p>
          <a:endParaRPr lang="pt-PT"/>
        </a:p>
      </dgm:t>
    </dgm:pt>
    <dgm:pt modelId="{E7590A62-D9CF-4337-9685-72DA8202DD6D}" type="sibTrans" cxnId="{E45EF554-F837-401E-98AD-EFEF8A6B437A}">
      <dgm:prSet/>
      <dgm:spPr/>
      <dgm:t>
        <a:bodyPr/>
        <a:lstStyle/>
        <a:p>
          <a:endParaRPr lang="pt-PT"/>
        </a:p>
      </dgm:t>
    </dgm:pt>
    <dgm:pt modelId="{9A56068B-7A9A-4AC9-AF0B-46D4638C7506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pt-PT" b="1" dirty="0">
              <a:solidFill>
                <a:schemeClr val="tx1"/>
              </a:solidFill>
            </a:rPr>
            <a:t>Insuficiência dos dias da identificação dos agregados por ASC nas áreas de raio de 5Km</a:t>
          </a:r>
          <a:endParaRPr lang="pt-PT" dirty="0">
            <a:solidFill>
              <a:schemeClr val="tx1"/>
            </a:solidFill>
          </a:endParaRPr>
        </a:p>
      </dgm:t>
    </dgm:pt>
    <dgm:pt modelId="{E3B81541-4FD5-4874-AFC6-A51C0839E956}" type="parTrans" cxnId="{CFDA0DAA-C514-43D3-9B64-114F95C81C6E}">
      <dgm:prSet/>
      <dgm:spPr/>
      <dgm:t>
        <a:bodyPr/>
        <a:lstStyle/>
        <a:p>
          <a:endParaRPr lang="pt-PT"/>
        </a:p>
      </dgm:t>
    </dgm:pt>
    <dgm:pt modelId="{8FDD608E-4D76-4BB9-A69A-259E58422144}" type="sibTrans" cxnId="{CFDA0DAA-C514-43D3-9B64-114F95C81C6E}">
      <dgm:prSet/>
      <dgm:spPr/>
      <dgm:t>
        <a:bodyPr/>
        <a:lstStyle/>
        <a:p>
          <a:endParaRPr lang="pt-PT"/>
        </a:p>
      </dgm:t>
    </dgm:pt>
    <dgm:pt modelId="{ADC5332E-84C9-4D55-B427-357D59B1A868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pt-PT" dirty="0">
              <a:solidFill>
                <a:schemeClr val="tx1"/>
              </a:solidFill>
            </a:rPr>
            <a:t>Conflito de posse de terra no setor de Empada entre as tabancas de </a:t>
          </a:r>
          <a:r>
            <a:rPr lang="pt-PT" dirty="0" err="1">
              <a:solidFill>
                <a:schemeClr val="tx1"/>
              </a:solidFill>
            </a:rPr>
            <a:t>Caur</a:t>
          </a:r>
          <a:r>
            <a:rPr lang="pt-PT" dirty="0">
              <a:solidFill>
                <a:schemeClr val="tx1"/>
              </a:solidFill>
            </a:rPr>
            <a:t> de Beafada e </a:t>
          </a:r>
          <a:r>
            <a:rPr lang="pt-PT" dirty="0" err="1">
              <a:solidFill>
                <a:schemeClr val="tx1"/>
              </a:solidFill>
            </a:rPr>
            <a:t>Caur</a:t>
          </a:r>
          <a:r>
            <a:rPr lang="pt-PT" dirty="0">
              <a:solidFill>
                <a:schemeClr val="tx1"/>
              </a:solidFill>
            </a:rPr>
            <a:t> Balanta.</a:t>
          </a:r>
        </a:p>
      </dgm:t>
    </dgm:pt>
    <dgm:pt modelId="{4BFB4171-185B-45C3-93C5-71B997623832}" type="sibTrans" cxnId="{0D4B623B-758B-4205-9DAA-3E5D86DC7462}">
      <dgm:prSet/>
      <dgm:spPr/>
      <dgm:t>
        <a:bodyPr/>
        <a:lstStyle/>
        <a:p>
          <a:endParaRPr lang="pt-PT"/>
        </a:p>
      </dgm:t>
    </dgm:pt>
    <dgm:pt modelId="{75DEE059-2F8D-428E-8857-51AEE356F11C}" type="parTrans" cxnId="{0D4B623B-758B-4205-9DAA-3E5D86DC7462}">
      <dgm:prSet/>
      <dgm:spPr/>
      <dgm:t>
        <a:bodyPr/>
        <a:lstStyle/>
        <a:p>
          <a:endParaRPr lang="pt-PT"/>
        </a:p>
      </dgm:t>
    </dgm:pt>
    <dgm:pt modelId="{403ACFD7-BF6E-4806-8AF7-02A5501D0F09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pt-PT" dirty="0">
              <a:solidFill>
                <a:schemeClr val="tx1"/>
              </a:solidFill>
            </a:rPr>
            <a:t>Não Inclusão no Orçamento  a travessia de </a:t>
          </a:r>
          <a:r>
            <a:rPr lang="pt-PT" dirty="0" err="1">
              <a:solidFill>
                <a:schemeClr val="tx1"/>
              </a:solidFill>
            </a:rPr>
            <a:t>Ilheu</a:t>
          </a:r>
          <a:r>
            <a:rPr lang="pt-PT" dirty="0">
              <a:solidFill>
                <a:schemeClr val="tx1"/>
              </a:solidFill>
            </a:rPr>
            <a:t> de Mancebo no setor de </a:t>
          </a:r>
          <a:r>
            <a:rPr lang="pt-PT" dirty="0" err="1">
              <a:solidFill>
                <a:schemeClr val="tx1"/>
              </a:solidFill>
            </a:rPr>
            <a:t>Tite</a:t>
          </a:r>
          <a:endParaRPr lang="pt-PT" dirty="0">
            <a:solidFill>
              <a:schemeClr val="tx1"/>
            </a:solidFill>
          </a:endParaRPr>
        </a:p>
      </dgm:t>
    </dgm:pt>
    <dgm:pt modelId="{92EF20F9-A5BA-4CB9-8A8D-A00BDCF3F179}" type="parTrans" cxnId="{6CAA047E-9434-4A6E-AE80-805539D5C8D9}">
      <dgm:prSet/>
      <dgm:spPr/>
      <dgm:t>
        <a:bodyPr/>
        <a:lstStyle/>
        <a:p>
          <a:endParaRPr lang="pt-PT"/>
        </a:p>
      </dgm:t>
    </dgm:pt>
    <dgm:pt modelId="{71B951B9-B693-45B6-AD83-F02DC16471B9}" type="sibTrans" cxnId="{6CAA047E-9434-4A6E-AE80-805539D5C8D9}">
      <dgm:prSet/>
      <dgm:spPr/>
      <dgm:t>
        <a:bodyPr/>
        <a:lstStyle/>
        <a:p>
          <a:endParaRPr lang="pt-PT"/>
        </a:p>
      </dgm:t>
    </dgm:pt>
    <dgm:pt modelId="{C2B2D17C-DABC-4357-AF18-7A9C89288578}" type="pres">
      <dgm:prSet presAssocID="{4C2FB1F6-CCFE-4D7E-ACF6-2C74EB341D5C}" presName="outerComposite" presStyleCnt="0">
        <dgm:presLayoutVars>
          <dgm:chMax val="5"/>
          <dgm:dir/>
          <dgm:resizeHandles val="exact"/>
        </dgm:presLayoutVars>
      </dgm:prSet>
      <dgm:spPr/>
    </dgm:pt>
    <dgm:pt modelId="{C2782152-4FA2-43D9-990C-F0625CDBBB85}" type="pres">
      <dgm:prSet presAssocID="{4C2FB1F6-CCFE-4D7E-ACF6-2C74EB341D5C}" presName="dummyMaxCanvas" presStyleCnt="0">
        <dgm:presLayoutVars/>
      </dgm:prSet>
      <dgm:spPr/>
    </dgm:pt>
    <dgm:pt modelId="{E211E5EF-F85A-401A-88FD-968C7E6649C4}" type="pres">
      <dgm:prSet presAssocID="{4C2FB1F6-CCFE-4D7E-ACF6-2C74EB341D5C}" presName="FiveNodes_1" presStyleLbl="node1" presStyleIdx="0" presStyleCnt="5" custLinFactNeighborX="6747">
        <dgm:presLayoutVars>
          <dgm:bulletEnabled val="1"/>
        </dgm:presLayoutVars>
      </dgm:prSet>
      <dgm:spPr/>
    </dgm:pt>
    <dgm:pt modelId="{7C7F5D21-8569-4C75-A246-058D8FABA1FC}" type="pres">
      <dgm:prSet presAssocID="{4C2FB1F6-CCFE-4D7E-ACF6-2C74EB341D5C}" presName="FiveNodes_2" presStyleLbl="node1" presStyleIdx="1" presStyleCnt="5" custScaleY="74334" custLinFactNeighborX="2688">
        <dgm:presLayoutVars>
          <dgm:bulletEnabled val="1"/>
        </dgm:presLayoutVars>
      </dgm:prSet>
      <dgm:spPr/>
    </dgm:pt>
    <dgm:pt modelId="{88502498-50A2-4CCA-8EB7-1386167390B7}" type="pres">
      <dgm:prSet presAssocID="{4C2FB1F6-CCFE-4D7E-ACF6-2C74EB341D5C}" presName="FiveNodes_3" presStyleLbl="node1" presStyleIdx="2" presStyleCnt="5" custScaleY="96690">
        <dgm:presLayoutVars>
          <dgm:bulletEnabled val="1"/>
        </dgm:presLayoutVars>
      </dgm:prSet>
      <dgm:spPr/>
    </dgm:pt>
    <dgm:pt modelId="{93559751-2DD2-48A3-B4CD-A5317F824715}" type="pres">
      <dgm:prSet presAssocID="{4C2FB1F6-CCFE-4D7E-ACF6-2C74EB341D5C}" presName="FiveNodes_4" presStyleLbl="node1" presStyleIdx="3" presStyleCnt="5" custScaleY="95925">
        <dgm:presLayoutVars>
          <dgm:bulletEnabled val="1"/>
        </dgm:presLayoutVars>
      </dgm:prSet>
      <dgm:spPr/>
    </dgm:pt>
    <dgm:pt modelId="{22E54989-7B73-47DA-B066-DCE0B39BE2D3}" type="pres">
      <dgm:prSet presAssocID="{4C2FB1F6-CCFE-4D7E-ACF6-2C74EB341D5C}" presName="FiveNodes_5" presStyleLbl="node1" presStyleIdx="4" presStyleCnt="5" custScaleX="101749" custScaleY="70756" custLinFactNeighborX="-4646" custLinFactNeighborY="-70">
        <dgm:presLayoutVars>
          <dgm:bulletEnabled val="1"/>
        </dgm:presLayoutVars>
      </dgm:prSet>
      <dgm:spPr/>
    </dgm:pt>
    <dgm:pt modelId="{253010BB-790E-4A76-A6B9-FDB82069C0F7}" type="pres">
      <dgm:prSet presAssocID="{4C2FB1F6-CCFE-4D7E-ACF6-2C74EB341D5C}" presName="FiveConn_1-2" presStyleLbl="fgAccFollowNode1" presStyleIdx="0" presStyleCnt="4">
        <dgm:presLayoutVars>
          <dgm:bulletEnabled val="1"/>
        </dgm:presLayoutVars>
      </dgm:prSet>
      <dgm:spPr/>
    </dgm:pt>
    <dgm:pt modelId="{D374770B-759B-4CF6-9575-B71B7F28D2C9}" type="pres">
      <dgm:prSet presAssocID="{4C2FB1F6-CCFE-4D7E-ACF6-2C74EB341D5C}" presName="FiveConn_2-3" presStyleLbl="fgAccFollowNode1" presStyleIdx="1" presStyleCnt="4">
        <dgm:presLayoutVars>
          <dgm:bulletEnabled val="1"/>
        </dgm:presLayoutVars>
      </dgm:prSet>
      <dgm:spPr/>
    </dgm:pt>
    <dgm:pt modelId="{D2EE7033-F759-4AB5-933B-1A8FA1C463DF}" type="pres">
      <dgm:prSet presAssocID="{4C2FB1F6-CCFE-4D7E-ACF6-2C74EB341D5C}" presName="FiveConn_3-4" presStyleLbl="fgAccFollowNode1" presStyleIdx="2" presStyleCnt="4">
        <dgm:presLayoutVars>
          <dgm:bulletEnabled val="1"/>
        </dgm:presLayoutVars>
      </dgm:prSet>
      <dgm:spPr/>
    </dgm:pt>
    <dgm:pt modelId="{07BD3EDA-D79D-4E4B-A53D-FCA9C4332D3C}" type="pres">
      <dgm:prSet presAssocID="{4C2FB1F6-CCFE-4D7E-ACF6-2C74EB341D5C}" presName="FiveConn_4-5" presStyleLbl="fgAccFollowNode1" presStyleIdx="3" presStyleCnt="4">
        <dgm:presLayoutVars>
          <dgm:bulletEnabled val="1"/>
        </dgm:presLayoutVars>
      </dgm:prSet>
      <dgm:spPr/>
    </dgm:pt>
    <dgm:pt modelId="{36AB7D94-4ED1-4A91-A5E2-215BBCAD881D}" type="pres">
      <dgm:prSet presAssocID="{4C2FB1F6-CCFE-4D7E-ACF6-2C74EB341D5C}" presName="FiveNodes_1_text" presStyleLbl="node1" presStyleIdx="4" presStyleCnt="5">
        <dgm:presLayoutVars>
          <dgm:bulletEnabled val="1"/>
        </dgm:presLayoutVars>
      </dgm:prSet>
      <dgm:spPr/>
    </dgm:pt>
    <dgm:pt modelId="{4AA79A72-DF58-496A-9618-9341F36B7676}" type="pres">
      <dgm:prSet presAssocID="{4C2FB1F6-CCFE-4D7E-ACF6-2C74EB341D5C}" presName="FiveNodes_2_text" presStyleLbl="node1" presStyleIdx="4" presStyleCnt="5">
        <dgm:presLayoutVars>
          <dgm:bulletEnabled val="1"/>
        </dgm:presLayoutVars>
      </dgm:prSet>
      <dgm:spPr/>
    </dgm:pt>
    <dgm:pt modelId="{13DB0144-1BE3-4D02-ACA8-CA8705DFE1C9}" type="pres">
      <dgm:prSet presAssocID="{4C2FB1F6-CCFE-4D7E-ACF6-2C74EB341D5C}" presName="FiveNodes_3_text" presStyleLbl="node1" presStyleIdx="4" presStyleCnt="5">
        <dgm:presLayoutVars>
          <dgm:bulletEnabled val="1"/>
        </dgm:presLayoutVars>
      </dgm:prSet>
      <dgm:spPr/>
    </dgm:pt>
    <dgm:pt modelId="{995BB074-0888-4F97-9465-BF82F2B570CF}" type="pres">
      <dgm:prSet presAssocID="{4C2FB1F6-CCFE-4D7E-ACF6-2C74EB341D5C}" presName="FiveNodes_4_text" presStyleLbl="node1" presStyleIdx="4" presStyleCnt="5">
        <dgm:presLayoutVars>
          <dgm:bulletEnabled val="1"/>
        </dgm:presLayoutVars>
      </dgm:prSet>
      <dgm:spPr/>
    </dgm:pt>
    <dgm:pt modelId="{E5ABD197-D8C5-479E-B403-7BCCC54FB325}" type="pres">
      <dgm:prSet presAssocID="{4C2FB1F6-CCFE-4D7E-ACF6-2C74EB341D5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AB62B02-1ECB-4FF6-B96E-88713489A932}" type="presOf" srcId="{8FDD608E-4D76-4BB9-A69A-259E58422144}" destId="{D2EE7033-F759-4AB5-933B-1A8FA1C463DF}" srcOrd="0" destOrd="0" presId="urn:microsoft.com/office/officeart/2005/8/layout/vProcess5"/>
    <dgm:cxn modelId="{8E9B3F11-DB09-40B6-B2A7-A4F10F50B2B5}" type="presOf" srcId="{9A56068B-7A9A-4AC9-AF0B-46D4638C7506}" destId="{88502498-50A2-4CCA-8EB7-1386167390B7}" srcOrd="0" destOrd="0" presId="urn:microsoft.com/office/officeart/2005/8/layout/vProcess5"/>
    <dgm:cxn modelId="{529A9E2F-8EBE-47F0-8A06-EEBE76BC4F6C}" type="presOf" srcId="{4BFB4171-185B-45C3-93C5-71B997623832}" destId="{07BD3EDA-D79D-4E4B-A53D-FCA9C4332D3C}" srcOrd="0" destOrd="0" presId="urn:microsoft.com/office/officeart/2005/8/layout/vProcess5"/>
    <dgm:cxn modelId="{7CFE9C31-6096-47A4-8C0C-C67DE8766B74}" type="presOf" srcId="{7EA42BB9-1BE5-4200-859E-7DBB8DCE5FFC}" destId="{E211E5EF-F85A-401A-88FD-968C7E6649C4}" srcOrd="0" destOrd="0" presId="urn:microsoft.com/office/officeart/2005/8/layout/vProcess5"/>
    <dgm:cxn modelId="{80140F34-94FB-49B5-B0FA-5E78868E75D8}" type="presOf" srcId="{E7590A62-D9CF-4337-9685-72DA8202DD6D}" destId="{D374770B-759B-4CF6-9575-B71B7F28D2C9}" srcOrd="0" destOrd="0" presId="urn:microsoft.com/office/officeart/2005/8/layout/vProcess5"/>
    <dgm:cxn modelId="{0D4B623B-758B-4205-9DAA-3E5D86DC7462}" srcId="{4C2FB1F6-CCFE-4D7E-ACF6-2C74EB341D5C}" destId="{ADC5332E-84C9-4D55-B427-357D59B1A868}" srcOrd="3" destOrd="0" parTransId="{75DEE059-2F8D-428E-8857-51AEE356F11C}" sibTransId="{4BFB4171-185B-45C3-93C5-71B997623832}"/>
    <dgm:cxn modelId="{106D8261-B45B-4AD6-B71A-477D2D9A4516}" type="presOf" srcId="{30EAC517-83BC-452B-B7C6-6DDE9776D2C0}" destId="{253010BB-790E-4A76-A6B9-FDB82069C0F7}" srcOrd="0" destOrd="0" presId="urn:microsoft.com/office/officeart/2005/8/layout/vProcess5"/>
    <dgm:cxn modelId="{97CE6545-C5DE-4A2C-8B69-436C2D0B7472}" type="presOf" srcId="{403ACFD7-BF6E-4806-8AF7-02A5501D0F09}" destId="{E5ABD197-D8C5-479E-B403-7BCCC54FB325}" srcOrd="1" destOrd="0" presId="urn:microsoft.com/office/officeart/2005/8/layout/vProcess5"/>
    <dgm:cxn modelId="{59AF2E47-0FCE-416A-B7ED-4ABC804B7212}" type="presOf" srcId="{ADC5332E-84C9-4D55-B427-357D59B1A868}" destId="{93559751-2DD2-48A3-B4CD-A5317F824715}" srcOrd="0" destOrd="0" presId="urn:microsoft.com/office/officeart/2005/8/layout/vProcess5"/>
    <dgm:cxn modelId="{A1D46C6A-57EC-44CD-81DF-83714FC157A3}" type="presOf" srcId="{9A56068B-7A9A-4AC9-AF0B-46D4638C7506}" destId="{13DB0144-1BE3-4D02-ACA8-CA8705DFE1C9}" srcOrd="1" destOrd="0" presId="urn:microsoft.com/office/officeart/2005/8/layout/vProcess5"/>
    <dgm:cxn modelId="{49A02354-CFA9-453A-94A0-9519BDB0B040}" type="presOf" srcId="{59FB5040-31A0-42A7-9440-2C71ADD2D633}" destId="{4AA79A72-DF58-496A-9618-9341F36B7676}" srcOrd="1" destOrd="0" presId="urn:microsoft.com/office/officeart/2005/8/layout/vProcess5"/>
    <dgm:cxn modelId="{E45EF554-F837-401E-98AD-EFEF8A6B437A}" srcId="{4C2FB1F6-CCFE-4D7E-ACF6-2C74EB341D5C}" destId="{59FB5040-31A0-42A7-9440-2C71ADD2D633}" srcOrd="1" destOrd="0" parTransId="{F752848B-BFBF-496C-AD44-6E10310BC104}" sibTransId="{E7590A62-D9CF-4337-9685-72DA8202DD6D}"/>
    <dgm:cxn modelId="{823F3355-A00D-43B5-95CA-39C3B5BB9765}" type="presOf" srcId="{59FB5040-31A0-42A7-9440-2C71ADD2D633}" destId="{7C7F5D21-8569-4C75-A246-058D8FABA1FC}" srcOrd="0" destOrd="0" presId="urn:microsoft.com/office/officeart/2005/8/layout/vProcess5"/>
    <dgm:cxn modelId="{6CAA047E-9434-4A6E-AE80-805539D5C8D9}" srcId="{4C2FB1F6-CCFE-4D7E-ACF6-2C74EB341D5C}" destId="{403ACFD7-BF6E-4806-8AF7-02A5501D0F09}" srcOrd="4" destOrd="0" parTransId="{92EF20F9-A5BA-4CB9-8A8D-A00BDCF3F179}" sibTransId="{71B951B9-B693-45B6-AD83-F02DC16471B9}"/>
    <dgm:cxn modelId="{092AF294-0722-4A3C-8D36-8A494EC2A08F}" type="presOf" srcId="{ADC5332E-84C9-4D55-B427-357D59B1A868}" destId="{995BB074-0888-4F97-9465-BF82F2B570CF}" srcOrd="1" destOrd="0" presId="urn:microsoft.com/office/officeart/2005/8/layout/vProcess5"/>
    <dgm:cxn modelId="{CFDA0DAA-C514-43D3-9B64-114F95C81C6E}" srcId="{4C2FB1F6-CCFE-4D7E-ACF6-2C74EB341D5C}" destId="{9A56068B-7A9A-4AC9-AF0B-46D4638C7506}" srcOrd="2" destOrd="0" parTransId="{E3B81541-4FD5-4874-AFC6-A51C0839E956}" sibTransId="{8FDD608E-4D76-4BB9-A69A-259E58422144}"/>
    <dgm:cxn modelId="{1BFF78EE-6647-40B0-A2B3-F42136C25616}" srcId="{4C2FB1F6-CCFE-4D7E-ACF6-2C74EB341D5C}" destId="{7EA42BB9-1BE5-4200-859E-7DBB8DCE5FFC}" srcOrd="0" destOrd="0" parTransId="{CD27D3FF-0406-41D1-82F2-8766DF0C144D}" sibTransId="{30EAC517-83BC-452B-B7C6-6DDE9776D2C0}"/>
    <dgm:cxn modelId="{062987EF-CD4F-4BB2-A0CF-811A2E451EC6}" type="presOf" srcId="{403ACFD7-BF6E-4806-8AF7-02A5501D0F09}" destId="{22E54989-7B73-47DA-B066-DCE0B39BE2D3}" srcOrd="0" destOrd="0" presId="urn:microsoft.com/office/officeart/2005/8/layout/vProcess5"/>
    <dgm:cxn modelId="{6E3E3CF4-7525-460C-A796-D1FB7B636A45}" type="presOf" srcId="{7EA42BB9-1BE5-4200-859E-7DBB8DCE5FFC}" destId="{36AB7D94-4ED1-4A91-A5E2-215BBCAD881D}" srcOrd="1" destOrd="0" presId="urn:microsoft.com/office/officeart/2005/8/layout/vProcess5"/>
    <dgm:cxn modelId="{E0250CFF-9048-407E-9FD2-B16B133B8173}" type="presOf" srcId="{4C2FB1F6-CCFE-4D7E-ACF6-2C74EB341D5C}" destId="{C2B2D17C-DABC-4357-AF18-7A9C89288578}" srcOrd="0" destOrd="0" presId="urn:microsoft.com/office/officeart/2005/8/layout/vProcess5"/>
    <dgm:cxn modelId="{D6382AC7-92C8-4047-9F3C-3DC0A5AD6EB6}" type="presParOf" srcId="{C2B2D17C-DABC-4357-AF18-7A9C89288578}" destId="{C2782152-4FA2-43D9-990C-F0625CDBBB85}" srcOrd="0" destOrd="0" presId="urn:microsoft.com/office/officeart/2005/8/layout/vProcess5"/>
    <dgm:cxn modelId="{0399CB26-FD6F-4F2C-A414-28BDAC92A038}" type="presParOf" srcId="{C2B2D17C-DABC-4357-AF18-7A9C89288578}" destId="{E211E5EF-F85A-401A-88FD-968C7E6649C4}" srcOrd="1" destOrd="0" presId="urn:microsoft.com/office/officeart/2005/8/layout/vProcess5"/>
    <dgm:cxn modelId="{F892333E-EEB9-450C-9093-DAB6630404AD}" type="presParOf" srcId="{C2B2D17C-DABC-4357-AF18-7A9C89288578}" destId="{7C7F5D21-8569-4C75-A246-058D8FABA1FC}" srcOrd="2" destOrd="0" presId="urn:microsoft.com/office/officeart/2005/8/layout/vProcess5"/>
    <dgm:cxn modelId="{1499E9FA-A512-4676-ABAB-B1B0F1D7141A}" type="presParOf" srcId="{C2B2D17C-DABC-4357-AF18-7A9C89288578}" destId="{88502498-50A2-4CCA-8EB7-1386167390B7}" srcOrd="3" destOrd="0" presId="urn:microsoft.com/office/officeart/2005/8/layout/vProcess5"/>
    <dgm:cxn modelId="{1F01CC51-2D0C-43C1-ADDE-276AEB53B1B6}" type="presParOf" srcId="{C2B2D17C-DABC-4357-AF18-7A9C89288578}" destId="{93559751-2DD2-48A3-B4CD-A5317F824715}" srcOrd="4" destOrd="0" presId="urn:microsoft.com/office/officeart/2005/8/layout/vProcess5"/>
    <dgm:cxn modelId="{7EB2201B-6D9B-4DDA-8735-0DE84A54D82C}" type="presParOf" srcId="{C2B2D17C-DABC-4357-AF18-7A9C89288578}" destId="{22E54989-7B73-47DA-B066-DCE0B39BE2D3}" srcOrd="5" destOrd="0" presId="urn:microsoft.com/office/officeart/2005/8/layout/vProcess5"/>
    <dgm:cxn modelId="{B4808D15-80D7-4903-A3D4-1285AB4EB69B}" type="presParOf" srcId="{C2B2D17C-DABC-4357-AF18-7A9C89288578}" destId="{253010BB-790E-4A76-A6B9-FDB82069C0F7}" srcOrd="6" destOrd="0" presId="urn:microsoft.com/office/officeart/2005/8/layout/vProcess5"/>
    <dgm:cxn modelId="{E12BEB79-028A-4986-85B7-4A5333144CB1}" type="presParOf" srcId="{C2B2D17C-DABC-4357-AF18-7A9C89288578}" destId="{D374770B-759B-4CF6-9575-B71B7F28D2C9}" srcOrd="7" destOrd="0" presId="urn:microsoft.com/office/officeart/2005/8/layout/vProcess5"/>
    <dgm:cxn modelId="{2AA60E7D-3763-47B9-950D-47254C2DA222}" type="presParOf" srcId="{C2B2D17C-DABC-4357-AF18-7A9C89288578}" destId="{D2EE7033-F759-4AB5-933B-1A8FA1C463DF}" srcOrd="8" destOrd="0" presId="urn:microsoft.com/office/officeart/2005/8/layout/vProcess5"/>
    <dgm:cxn modelId="{9DB731F1-355C-4024-8CAE-DA981C9E6F0C}" type="presParOf" srcId="{C2B2D17C-DABC-4357-AF18-7A9C89288578}" destId="{07BD3EDA-D79D-4E4B-A53D-FCA9C4332D3C}" srcOrd="9" destOrd="0" presId="urn:microsoft.com/office/officeart/2005/8/layout/vProcess5"/>
    <dgm:cxn modelId="{08B6F784-BC2E-4552-81E8-D4287ABC0E24}" type="presParOf" srcId="{C2B2D17C-DABC-4357-AF18-7A9C89288578}" destId="{36AB7D94-4ED1-4A91-A5E2-215BBCAD881D}" srcOrd="10" destOrd="0" presId="urn:microsoft.com/office/officeart/2005/8/layout/vProcess5"/>
    <dgm:cxn modelId="{9AF8A5D9-554A-4089-8ACA-A88AA8A999F7}" type="presParOf" srcId="{C2B2D17C-DABC-4357-AF18-7A9C89288578}" destId="{4AA79A72-DF58-496A-9618-9341F36B7676}" srcOrd="11" destOrd="0" presId="urn:microsoft.com/office/officeart/2005/8/layout/vProcess5"/>
    <dgm:cxn modelId="{86DCDC83-6188-4CD8-9F4C-3C33FDDA543F}" type="presParOf" srcId="{C2B2D17C-DABC-4357-AF18-7A9C89288578}" destId="{13DB0144-1BE3-4D02-ACA8-CA8705DFE1C9}" srcOrd="12" destOrd="0" presId="urn:microsoft.com/office/officeart/2005/8/layout/vProcess5"/>
    <dgm:cxn modelId="{B4DDCA7C-8E83-46CC-915D-DB41C580FFD8}" type="presParOf" srcId="{C2B2D17C-DABC-4357-AF18-7A9C89288578}" destId="{995BB074-0888-4F97-9465-BF82F2B570CF}" srcOrd="13" destOrd="0" presId="urn:microsoft.com/office/officeart/2005/8/layout/vProcess5"/>
    <dgm:cxn modelId="{6A2C8B4D-FB5F-4D0A-8DCE-52A42D03F190}" type="presParOf" srcId="{C2B2D17C-DABC-4357-AF18-7A9C89288578}" destId="{E5ABD197-D8C5-479E-B403-7BCCC54FB32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072CD1-E92D-4047-AEDC-DE7342C85C61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</dgm:pt>
    <dgm:pt modelId="{4460A378-83B8-4A2C-A5D6-D3F59F8F03F0}">
      <dgm:prSet phldrT="[Texto]" custT="1"/>
      <dgm:spPr>
        <a:solidFill>
          <a:schemeClr val="bg1"/>
        </a:solidFill>
      </dgm:spPr>
      <dgm:t>
        <a:bodyPr/>
        <a:lstStyle/>
        <a:p>
          <a:r>
            <a:rPr lang="pt-PT" sz="2400" b="1" dirty="0">
              <a:solidFill>
                <a:schemeClr val="tx1"/>
              </a:solidFill>
            </a:rPr>
            <a:t>Ameaças</a:t>
          </a:r>
        </a:p>
      </dgm:t>
    </dgm:pt>
    <dgm:pt modelId="{2FC5CF52-4717-4BE6-9865-C3434C6B324A}" type="parTrans" cxnId="{1B633474-EF3C-4510-B0FD-B47A8038EBEA}">
      <dgm:prSet/>
      <dgm:spPr/>
      <dgm:t>
        <a:bodyPr/>
        <a:lstStyle/>
        <a:p>
          <a:endParaRPr lang="pt-PT"/>
        </a:p>
      </dgm:t>
    </dgm:pt>
    <dgm:pt modelId="{0DD49E1E-1237-476D-96C3-D4911A23EAAE}" type="sibTrans" cxnId="{1B633474-EF3C-4510-B0FD-B47A8038EBEA}">
      <dgm:prSet/>
      <dgm:spPr>
        <a:solidFill>
          <a:schemeClr val="bg1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pt-PT">
            <a:solidFill>
              <a:schemeClr val="tx1"/>
            </a:solidFill>
          </a:endParaRPr>
        </a:p>
      </dgm:t>
    </dgm:pt>
    <dgm:pt modelId="{BFD1C0C5-5585-4848-8C4A-518A88A8093C}">
      <dgm:prSet phldrT="[Texto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 algn="l">
            <a:lnSpc>
              <a:spcPct val="150000"/>
            </a:lnSpc>
          </a:pPr>
          <a:r>
            <a:rPr lang="pt-P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1. Incerteza no pagamento devido as dívidas contraída nas atividades passada dos ASC.</a:t>
          </a:r>
          <a:endParaRPr lang="pt-PT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50000"/>
            </a:lnSpc>
          </a:pPr>
          <a:r>
            <a:rPr lang="pt-P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2. Solicitação doutros sensibilizadores e mobilizadores fora de ASC. </a:t>
          </a:r>
          <a:endParaRPr lang="pt-PT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50000"/>
            </a:lnSpc>
          </a:pPr>
          <a:r>
            <a:rPr lang="pt-P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3. Zonas de difícil acesso para supervisionar (</a:t>
          </a:r>
          <a:r>
            <a:rPr lang="pt-PT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Bissassima</a:t>
          </a:r>
          <a:r>
            <a:rPr lang="pt-P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Baixo, Banta e gã para).</a:t>
          </a:r>
          <a:endParaRPr lang="pt-PT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50000"/>
            </a:lnSpc>
          </a:pPr>
          <a:r>
            <a:rPr lang="pt-P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4. Forte violência entre duas tabancas de Empada (</a:t>
          </a:r>
          <a:r>
            <a:rPr lang="pt-PT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Caur</a:t>
          </a:r>
          <a:r>
            <a:rPr lang="pt-P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Balanta e </a:t>
          </a:r>
          <a:r>
            <a:rPr lang="pt-PT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Caur</a:t>
          </a:r>
          <a:r>
            <a:rPr lang="pt-P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Beafada).</a:t>
          </a:r>
          <a:endParaRPr lang="pt-PT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>
            <a:lnSpc>
              <a:spcPct val="150000"/>
            </a:lnSpc>
          </a:pPr>
          <a:r>
            <a:rPr lang="pt-PT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5. Simulação aparentemente fora de idade crianças de 10 a 14 anos no liceu entre 7º a 9ºano de escolaridade.  </a:t>
          </a:r>
          <a:endParaRPr lang="pt-PT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F3CAF9-12AC-43C3-9CDE-42746C9C1043}" type="parTrans" cxnId="{ADE46276-E00D-46BD-87C5-69BAFD9E0F75}">
      <dgm:prSet/>
      <dgm:spPr/>
      <dgm:t>
        <a:bodyPr/>
        <a:lstStyle/>
        <a:p>
          <a:endParaRPr lang="pt-PT"/>
        </a:p>
      </dgm:t>
    </dgm:pt>
    <dgm:pt modelId="{4FF34699-3994-4197-A685-CDF3857605D1}" type="sibTrans" cxnId="{ADE46276-E00D-46BD-87C5-69BAFD9E0F75}">
      <dgm:prSet/>
      <dgm:spPr/>
      <dgm:t>
        <a:bodyPr/>
        <a:lstStyle/>
        <a:p>
          <a:endParaRPr lang="pt-PT"/>
        </a:p>
      </dgm:t>
    </dgm:pt>
    <dgm:pt modelId="{65109D31-2F9D-4EA4-82A6-82AEE20717B9}" type="pres">
      <dgm:prSet presAssocID="{CB072CD1-E92D-4047-AEDC-DE7342C85C61}" presName="Name0" presStyleCnt="0">
        <dgm:presLayoutVars>
          <dgm:dir/>
          <dgm:resizeHandles val="exact"/>
        </dgm:presLayoutVars>
      </dgm:prSet>
      <dgm:spPr/>
    </dgm:pt>
    <dgm:pt modelId="{4B6126BD-7111-492B-B85B-86964C7D25A4}" type="pres">
      <dgm:prSet presAssocID="{4460A378-83B8-4A2C-A5D6-D3F59F8F03F0}" presName="node" presStyleLbl="node1" presStyleIdx="0" presStyleCnt="2" custScaleX="104796" custScaleY="48684" custLinFactNeighborX="11160" custLinFactNeighborY="1638">
        <dgm:presLayoutVars>
          <dgm:bulletEnabled val="1"/>
        </dgm:presLayoutVars>
      </dgm:prSet>
      <dgm:spPr/>
    </dgm:pt>
    <dgm:pt modelId="{F7E0BC37-41CF-4FC0-9600-D8169FA3AFB7}" type="pres">
      <dgm:prSet presAssocID="{0DD49E1E-1237-476D-96C3-D4911A23EAAE}" presName="sibTrans" presStyleLbl="sibTrans2D1" presStyleIdx="0" presStyleCnt="1" custScaleX="216989" custScaleY="69175" custLinFactNeighborX="-16155" custLinFactNeighborY="-8759"/>
      <dgm:spPr/>
    </dgm:pt>
    <dgm:pt modelId="{03D4E08F-0D10-4DFF-8F2E-42E0E52C21F2}" type="pres">
      <dgm:prSet presAssocID="{0DD49E1E-1237-476D-96C3-D4911A23EAAE}" presName="connectorText" presStyleLbl="sibTrans2D1" presStyleIdx="0" presStyleCnt="1"/>
      <dgm:spPr/>
    </dgm:pt>
    <dgm:pt modelId="{2600F064-F7FA-4AEA-A23C-FFEA4C0686B1}" type="pres">
      <dgm:prSet presAssocID="{BFD1C0C5-5585-4848-8C4A-518A88A8093C}" presName="node" presStyleLbl="node1" presStyleIdx="1" presStyleCnt="2" custScaleX="545846" custScaleY="98025" custLinFactNeighborX="21305" custLinFactNeighborY="-1201">
        <dgm:presLayoutVars>
          <dgm:bulletEnabled val="1"/>
        </dgm:presLayoutVars>
      </dgm:prSet>
      <dgm:spPr/>
    </dgm:pt>
  </dgm:ptLst>
  <dgm:cxnLst>
    <dgm:cxn modelId="{2C0CA817-757B-4CC9-9BC8-808FBDDB0E41}" type="presOf" srcId="{4460A378-83B8-4A2C-A5D6-D3F59F8F03F0}" destId="{4B6126BD-7111-492B-B85B-86964C7D25A4}" srcOrd="0" destOrd="0" presId="urn:microsoft.com/office/officeart/2005/8/layout/process1"/>
    <dgm:cxn modelId="{10E4ED37-D80A-47AD-9D8B-8FB086DDE329}" type="presOf" srcId="{CB072CD1-E92D-4047-AEDC-DE7342C85C61}" destId="{65109D31-2F9D-4EA4-82A6-82AEE20717B9}" srcOrd="0" destOrd="0" presId="urn:microsoft.com/office/officeart/2005/8/layout/process1"/>
    <dgm:cxn modelId="{04EC7265-73A3-4D14-8C56-1EA1DB6C6B7A}" type="presOf" srcId="{BFD1C0C5-5585-4848-8C4A-518A88A8093C}" destId="{2600F064-F7FA-4AEA-A23C-FFEA4C0686B1}" srcOrd="0" destOrd="0" presId="urn:microsoft.com/office/officeart/2005/8/layout/process1"/>
    <dgm:cxn modelId="{1B633474-EF3C-4510-B0FD-B47A8038EBEA}" srcId="{CB072CD1-E92D-4047-AEDC-DE7342C85C61}" destId="{4460A378-83B8-4A2C-A5D6-D3F59F8F03F0}" srcOrd="0" destOrd="0" parTransId="{2FC5CF52-4717-4BE6-9865-C3434C6B324A}" sibTransId="{0DD49E1E-1237-476D-96C3-D4911A23EAAE}"/>
    <dgm:cxn modelId="{ADE46276-E00D-46BD-87C5-69BAFD9E0F75}" srcId="{CB072CD1-E92D-4047-AEDC-DE7342C85C61}" destId="{BFD1C0C5-5585-4848-8C4A-518A88A8093C}" srcOrd="1" destOrd="0" parTransId="{DEF3CAF9-12AC-43C3-9CDE-42746C9C1043}" sibTransId="{4FF34699-3994-4197-A685-CDF3857605D1}"/>
    <dgm:cxn modelId="{DCD14458-B5EB-45B4-B042-58703023E54C}" type="presOf" srcId="{0DD49E1E-1237-476D-96C3-D4911A23EAAE}" destId="{03D4E08F-0D10-4DFF-8F2E-42E0E52C21F2}" srcOrd="1" destOrd="0" presId="urn:microsoft.com/office/officeart/2005/8/layout/process1"/>
    <dgm:cxn modelId="{463B29C7-55CE-4D3E-84B9-02AB38D148A6}" type="presOf" srcId="{0DD49E1E-1237-476D-96C3-D4911A23EAAE}" destId="{F7E0BC37-41CF-4FC0-9600-D8169FA3AFB7}" srcOrd="0" destOrd="0" presId="urn:microsoft.com/office/officeart/2005/8/layout/process1"/>
    <dgm:cxn modelId="{1E096069-EBC2-4FCE-99D9-ABC8F979B288}" type="presParOf" srcId="{65109D31-2F9D-4EA4-82A6-82AEE20717B9}" destId="{4B6126BD-7111-492B-B85B-86964C7D25A4}" srcOrd="0" destOrd="0" presId="urn:microsoft.com/office/officeart/2005/8/layout/process1"/>
    <dgm:cxn modelId="{0C691906-BE7C-4B2A-91E5-0B51644F1BB5}" type="presParOf" srcId="{65109D31-2F9D-4EA4-82A6-82AEE20717B9}" destId="{F7E0BC37-41CF-4FC0-9600-D8169FA3AFB7}" srcOrd="1" destOrd="0" presId="urn:microsoft.com/office/officeart/2005/8/layout/process1"/>
    <dgm:cxn modelId="{F6C93C82-EF0A-4A15-9E53-CCA9A8C7E7FF}" type="presParOf" srcId="{F7E0BC37-41CF-4FC0-9600-D8169FA3AFB7}" destId="{03D4E08F-0D10-4DFF-8F2E-42E0E52C21F2}" srcOrd="0" destOrd="0" presId="urn:microsoft.com/office/officeart/2005/8/layout/process1"/>
    <dgm:cxn modelId="{2EC44457-CCDE-429E-87CB-8B5812DAA38D}" type="presParOf" srcId="{65109D31-2F9D-4EA4-82A6-82AEE20717B9}" destId="{2600F064-F7FA-4AEA-A23C-FFEA4C0686B1}" srcOrd="2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426940-8495-4C3C-804B-8A2E9B29F059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1A01C90-DF85-4DC8-A521-7A0C7FF9514B}" type="pres">
      <dgm:prSet presAssocID="{1D426940-8495-4C3C-804B-8A2E9B29F05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0403792-8A5D-402F-A35F-010420452DFB}" type="presOf" srcId="{1D426940-8495-4C3C-804B-8A2E9B29F059}" destId="{41A01C90-DF85-4DC8-A521-7A0C7FF9514B}" srcOrd="0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2FB1F6-CCFE-4D7E-ACF6-2C74EB341D5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C2B2D17C-DABC-4357-AF18-7A9C89288578}" type="pres">
      <dgm:prSet presAssocID="{4C2FB1F6-CCFE-4D7E-ACF6-2C74EB341D5C}" presName="outerComposite" presStyleCnt="0">
        <dgm:presLayoutVars>
          <dgm:chMax val="5"/>
          <dgm:dir/>
          <dgm:resizeHandles val="exact"/>
        </dgm:presLayoutVars>
      </dgm:prSet>
      <dgm:spPr/>
    </dgm:pt>
    <dgm:pt modelId="{C2782152-4FA2-43D9-990C-F0625CDBBB85}" type="pres">
      <dgm:prSet presAssocID="{4C2FB1F6-CCFE-4D7E-ACF6-2C74EB341D5C}" presName="dummyMaxCanvas" presStyleCnt="0">
        <dgm:presLayoutVars/>
      </dgm:prSet>
      <dgm:spPr/>
    </dgm:pt>
  </dgm:ptLst>
  <dgm:cxnLst>
    <dgm:cxn modelId="{E0250CFF-9048-407E-9FD2-B16B133B8173}" type="presOf" srcId="{4C2FB1F6-CCFE-4D7E-ACF6-2C74EB341D5C}" destId="{C2B2D17C-DABC-4357-AF18-7A9C89288578}" srcOrd="0" destOrd="0" presId="urn:microsoft.com/office/officeart/2005/8/layout/vProcess5"/>
    <dgm:cxn modelId="{D6382AC7-92C8-4047-9F3C-3DC0A5AD6EB6}" type="presParOf" srcId="{C2B2D17C-DABC-4357-AF18-7A9C89288578}" destId="{C2782152-4FA2-43D9-990C-F0625CDBBB85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426940-8495-4C3C-804B-8A2E9B29F059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1A01C90-DF85-4DC8-A521-7A0C7FF9514B}" type="pres">
      <dgm:prSet presAssocID="{1D426940-8495-4C3C-804B-8A2E9B29F05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51E803F2-9DC8-42E2-9695-5DAA5120FA15}" type="presOf" srcId="{1D426940-8495-4C3C-804B-8A2E9B29F059}" destId="{41A01C90-DF85-4DC8-A521-7A0C7FF9514B}" srcOrd="0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2FB1F6-CCFE-4D7E-ACF6-2C74EB341D5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C2B2D17C-DABC-4357-AF18-7A9C89288578}" type="pres">
      <dgm:prSet presAssocID="{4C2FB1F6-CCFE-4D7E-ACF6-2C74EB341D5C}" presName="outerComposite" presStyleCnt="0">
        <dgm:presLayoutVars>
          <dgm:chMax val="5"/>
          <dgm:dir/>
          <dgm:resizeHandles val="exact"/>
        </dgm:presLayoutVars>
      </dgm:prSet>
      <dgm:spPr/>
    </dgm:pt>
    <dgm:pt modelId="{C2782152-4FA2-43D9-990C-F0625CDBBB85}" type="pres">
      <dgm:prSet presAssocID="{4C2FB1F6-CCFE-4D7E-ACF6-2C74EB341D5C}" presName="dummyMaxCanvas" presStyleCnt="0">
        <dgm:presLayoutVars/>
      </dgm:prSet>
      <dgm:spPr/>
    </dgm:pt>
  </dgm:ptLst>
  <dgm:cxnLst>
    <dgm:cxn modelId="{F90F03C8-F712-43AA-BAFA-AF47FD166E5B}" type="presOf" srcId="{4C2FB1F6-CCFE-4D7E-ACF6-2C74EB341D5C}" destId="{C2B2D17C-DABC-4357-AF18-7A9C89288578}" srcOrd="0" destOrd="0" presId="urn:microsoft.com/office/officeart/2005/8/layout/vProcess5"/>
    <dgm:cxn modelId="{2C9FB5F0-9734-41F7-A386-80D99DB8848D}" type="presParOf" srcId="{C2B2D17C-DABC-4357-AF18-7A9C89288578}" destId="{C2782152-4FA2-43D9-990C-F0625CDBBB85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1E5EF-F85A-401A-88FD-968C7E6649C4}">
      <dsp:nvSpPr>
        <dsp:cNvPr id="0" name=""/>
        <dsp:cNvSpPr/>
      </dsp:nvSpPr>
      <dsp:spPr>
        <a:xfrm>
          <a:off x="579160" y="0"/>
          <a:ext cx="9178813" cy="111543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>
              <a:solidFill>
                <a:schemeClr val="tx1"/>
              </a:solidFill>
            </a:rPr>
            <a:t>Chegada tardia de combustível e créditos de comunicação</a:t>
          </a:r>
          <a:endParaRPr lang="pt-PT" sz="2000" kern="1200" dirty="0">
            <a:solidFill>
              <a:schemeClr val="tx1"/>
            </a:solidFill>
          </a:endParaRPr>
        </a:p>
      </dsp:txBody>
      <dsp:txXfrm>
        <a:off x="611830" y="32670"/>
        <a:ext cx="7844661" cy="1050099"/>
      </dsp:txXfrm>
    </dsp:sp>
    <dsp:sp modelId="{7C7F5D21-8569-4C75-A246-058D8FABA1FC}">
      <dsp:nvSpPr>
        <dsp:cNvPr id="0" name=""/>
        <dsp:cNvSpPr/>
      </dsp:nvSpPr>
      <dsp:spPr>
        <a:xfrm>
          <a:off x="892023" y="1413505"/>
          <a:ext cx="9178813" cy="8291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>
              <a:solidFill>
                <a:schemeClr val="tx1"/>
              </a:solidFill>
            </a:rPr>
            <a:t>Insuficiência dos dias da identificação dos agregados familiares</a:t>
          </a:r>
          <a:endParaRPr lang="pt-PT" sz="2000" kern="1200" dirty="0">
            <a:solidFill>
              <a:schemeClr val="tx1"/>
            </a:solidFill>
          </a:endParaRPr>
        </a:p>
      </dsp:txBody>
      <dsp:txXfrm>
        <a:off x="916308" y="1437790"/>
        <a:ext cx="7719777" cy="780580"/>
      </dsp:txXfrm>
    </dsp:sp>
    <dsp:sp modelId="{88502498-50A2-4CCA-8EB7-1386167390B7}">
      <dsp:nvSpPr>
        <dsp:cNvPr id="0" name=""/>
        <dsp:cNvSpPr/>
      </dsp:nvSpPr>
      <dsp:spPr>
        <a:xfrm>
          <a:off x="1330727" y="2559183"/>
          <a:ext cx="9178813" cy="1078518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>
              <a:solidFill>
                <a:schemeClr val="tx1"/>
              </a:solidFill>
            </a:rPr>
            <a:t>Insuficiência dos dias da identificação dos agregados por ASC nas áreas de raio de 5Km</a:t>
          </a:r>
          <a:endParaRPr lang="pt-PT" sz="2000" kern="1200" dirty="0">
            <a:solidFill>
              <a:schemeClr val="tx1"/>
            </a:solidFill>
          </a:endParaRPr>
        </a:p>
      </dsp:txBody>
      <dsp:txXfrm>
        <a:off x="1362316" y="2590772"/>
        <a:ext cx="7705169" cy="1015340"/>
      </dsp:txXfrm>
    </dsp:sp>
    <dsp:sp modelId="{93559751-2DD2-48A3-B4CD-A5317F824715}">
      <dsp:nvSpPr>
        <dsp:cNvPr id="0" name=""/>
        <dsp:cNvSpPr/>
      </dsp:nvSpPr>
      <dsp:spPr>
        <a:xfrm>
          <a:off x="2016158" y="3833811"/>
          <a:ext cx="9178813" cy="106998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solidFill>
                <a:schemeClr val="tx1"/>
              </a:solidFill>
            </a:rPr>
            <a:t>Conflito de posse de terra no setor de Empada entre as tabancas de </a:t>
          </a:r>
          <a:r>
            <a:rPr lang="pt-PT" sz="2000" kern="1200" dirty="0" err="1">
              <a:solidFill>
                <a:schemeClr val="tx1"/>
              </a:solidFill>
            </a:rPr>
            <a:t>Caur</a:t>
          </a:r>
          <a:r>
            <a:rPr lang="pt-PT" sz="2000" kern="1200" dirty="0">
              <a:solidFill>
                <a:schemeClr val="tx1"/>
              </a:solidFill>
            </a:rPr>
            <a:t> de Beafada e </a:t>
          </a:r>
          <a:r>
            <a:rPr lang="pt-PT" sz="2000" kern="1200" dirty="0" err="1">
              <a:solidFill>
                <a:schemeClr val="tx1"/>
              </a:solidFill>
            </a:rPr>
            <a:t>Caur</a:t>
          </a:r>
          <a:r>
            <a:rPr lang="pt-PT" sz="2000" kern="1200" dirty="0">
              <a:solidFill>
                <a:schemeClr val="tx1"/>
              </a:solidFill>
            </a:rPr>
            <a:t> Balanta.</a:t>
          </a:r>
        </a:p>
      </dsp:txBody>
      <dsp:txXfrm>
        <a:off x="2047497" y="3865150"/>
        <a:ext cx="7705669" cy="1007307"/>
      </dsp:txXfrm>
    </dsp:sp>
    <dsp:sp modelId="{22E54989-7B73-47DA-B066-DCE0B39BE2D3}">
      <dsp:nvSpPr>
        <dsp:cNvPr id="0" name=""/>
        <dsp:cNvSpPr/>
      </dsp:nvSpPr>
      <dsp:spPr>
        <a:xfrm>
          <a:off x="2194872" y="5243764"/>
          <a:ext cx="9339350" cy="78924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solidFill>
                <a:schemeClr val="tx1"/>
              </a:solidFill>
            </a:rPr>
            <a:t>Não Inclusão no Orçamento  a travessia de </a:t>
          </a:r>
          <a:r>
            <a:rPr lang="pt-PT" sz="2000" kern="1200" dirty="0" err="1">
              <a:solidFill>
                <a:schemeClr val="tx1"/>
              </a:solidFill>
            </a:rPr>
            <a:t>Ilheu</a:t>
          </a:r>
          <a:r>
            <a:rPr lang="pt-PT" sz="2000" kern="1200" dirty="0">
              <a:solidFill>
                <a:schemeClr val="tx1"/>
              </a:solidFill>
            </a:rPr>
            <a:t> de Mancebo no setor de </a:t>
          </a:r>
          <a:r>
            <a:rPr lang="pt-PT" sz="2000" kern="1200" dirty="0" err="1">
              <a:solidFill>
                <a:schemeClr val="tx1"/>
              </a:solidFill>
            </a:rPr>
            <a:t>Tite</a:t>
          </a:r>
          <a:endParaRPr lang="pt-PT" sz="2000" kern="1200" dirty="0">
            <a:solidFill>
              <a:schemeClr val="tx1"/>
            </a:solidFill>
          </a:endParaRPr>
        </a:p>
      </dsp:txBody>
      <dsp:txXfrm>
        <a:off x="2217988" y="5266880"/>
        <a:ext cx="7857983" cy="743008"/>
      </dsp:txXfrm>
    </dsp:sp>
    <dsp:sp modelId="{253010BB-790E-4A76-A6B9-FDB82069C0F7}">
      <dsp:nvSpPr>
        <dsp:cNvPr id="0" name=""/>
        <dsp:cNvSpPr/>
      </dsp:nvSpPr>
      <dsp:spPr>
        <a:xfrm>
          <a:off x="8413643" y="814890"/>
          <a:ext cx="725035" cy="725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300" kern="1200"/>
        </a:p>
      </dsp:txBody>
      <dsp:txXfrm>
        <a:off x="8576776" y="814890"/>
        <a:ext cx="398769" cy="545589"/>
      </dsp:txXfrm>
    </dsp:sp>
    <dsp:sp modelId="{D374770B-759B-4CF6-9575-B71B7F28D2C9}">
      <dsp:nvSpPr>
        <dsp:cNvPr id="0" name=""/>
        <dsp:cNvSpPr/>
      </dsp:nvSpPr>
      <dsp:spPr>
        <a:xfrm>
          <a:off x="9099074" y="2085251"/>
          <a:ext cx="725035" cy="725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300" kern="1200"/>
        </a:p>
      </dsp:txBody>
      <dsp:txXfrm>
        <a:off x="9262207" y="2085251"/>
        <a:ext cx="398769" cy="545589"/>
      </dsp:txXfrm>
    </dsp:sp>
    <dsp:sp modelId="{D2EE7033-F759-4AB5-933B-1A8FA1C463DF}">
      <dsp:nvSpPr>
        <dsp:cNvPr id="0" name=""/>
        <dsp:cNvSpPr/>
      </dsp:nvSpPr>
      <dsp:spPr>
        <a:xfrm>
          <a:off x="9784505" y="3337022"/>
          <a:ext cx="725035" cy="725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300" kern="1200"/>
        </a:p>
      </dsp:txBody>
      <dsp:txXfrm>
        <a:off x="9947638" y="3337022"/>
        <a:ext cx="398769" cy="545589"/>
      </dsp:txXfrm>
    </dsp:sp>
    <dsp:sp modelId="{07BD3EDA-D79D-4E4B-A53D-FCA9C4332D3C}">
      <dsp:nvSpPr>
        <dsp:cNvPr id="0" name=""/>
        <dsp:cNvSpPr/>
      </dsp:nvSpPr>
      <dsp:spPr>
        <a:xfrm>
          <a:off x="10469936" y="4619777"/>
          <a:ext cx="725035" cy="725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300" kern="1200"/>
        </a:p>
      </dsp:txBody>
      <dsp:txXfrm>
        <a:off x="10633069" y="4619777"/>
        <a:ext cx="398769" cy="5455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126BD-7111-492B-B85B-86964C7D25A4}">
      <dsp:nvSpPr>
        <dsp:cNvPr id="0" name=""/>
        <dsp:cNvSpPr/>
      </dsp:nvSpPr>
      <dsp:spPr>
        <a:xfrm>
          <a:off x="40179" y="1803734"/>
          <a:ext cx="1728229" cy="232198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>
              <a:solidFill>
                <a:schemeClr val="tx1"/>
              </a:solidFill>
            </a:rPr>
            <a:t>Ameaças</a:t>
          </a:r>
        </a:p>
      </dsp:txBody>
      <dsp:txXfrm>
        <a:off x="90797" y="1854352"/>
        <a:ext cx="1626993" cy="2220753"/>
      </dsp:txXfrm>
    </dsp:sp>
    <dsp:sp modelId="{F7E0BC37-41CF-4FC0-9600-D8169FA3AFB7}">
      <dsp:nvSpPr>
        <dsp:cNvPr id="0" name=""/>
        <dsp:cNvSpPr/>
      </dsp:nvSpPr>
      <dsp:spPr>
        <a:xfrm rot="21522392">
          <a:off x="1676259" y="2760588"/>
          <a:ext cx="726989" cy="28291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200" kern="1200">
            <a:solidFill>
              <a:schemeClr val="tx1"/>
            </a:solidFill>
          </a:endParaRPr>
        </a:p>
      </dsp:txBody>
      <dsp:txXfrm>
        <a:off x="1676270" y="2818129"/>
        <a:ext cx="642115" cy="169749"/>
      </dsp:txXfrm>
    </dsp:sp>
    <dsp:sp modelId="{2600F064-F7FA-4AEA-A23C-FFEA4C0686B1}">
      <dsp:nvSpPr>
        <dsp:cNvPr id="0" name=""/>
        <dsp:cNvSpPr/>
      </dsp:nvSpPr>
      <dsp:spPr>
        <a:xfrm>
          <a:off x="2400389" y="491664"/>
          <a:ext cx="9001745" cy="467531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1. Incerteza no pagamento devido as dívidas contraída nas atividades passada dos ASC.</a:t>
          </a:r>
          <a:endParaRPr lang="pt-PT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2. Solicitação doutros sensibilizadores e mobilizadores fora de ASC. </a:t>
          </a:r>
          <a:endParaRPr lang="pt-PT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3. Zonas de difícil acesso para supervisionar (</a:t>
          </a:r>
          <a:r>
            <a:rPr lang="pt-PT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Bissassima</a:t>
          </a:r>
          <a:r>
            <a:rPr lang="pt-PT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Baixo, Banta e gã para).</a:t>
          </a:r>
          <a:endParaRPr lang="pt-PT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4. Forte violência entre duas tabancas de Empada (</a:t>
          </a:r>
          <a:r>
            <a:rPr lang="pt-PT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Caur</a:t>
          </a:r>
          <a:r>
            <a:rPr lang="pt-PT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Balanta e </a:t>
          </a:r>
          <a:r>
            <a:rPr lang="pt-PT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Caur</a:t>
          </a:r>
          <a:r>
            <a:rPr lang="pt-PT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Beafada).</a:t>
          </a:r>
          <a:endParaRPr lang="pt-PT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5. Simulação aparentemente fora de idade crianças de 10 a 14 anos no liceu entre 7º a 9ºano de escolaridade.  </a:t>
          </a:r>
          <a:endParaRPr lang="pt-PT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7324" y="628599"/>
        <a:ext cx="8727875" cy="4401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0.40772</cdr:x>
      <cdr:y>0.86713</cdr:y>
    </cdr:from>
    <cdr:to>
      <cdr:x>0.58329</cdr:x>
      <cdr:y>1</cdr:y>
    </cdr:to>
    <cdr:sp macro="" textlink="">
      <cdr:nvSpPr>
        <cdr:cNvPr id="2" name="Retângulo 1">
          <a:extLst xmlns:a="http://schemas.openxmlformats.org/drawingml/2006/main">
            <a:ext uri="{FF2B5EF4-FFF2-40B4-BE49-F238E27FC236}">
              <a16:creationId xmlns:a16="http://schemas.microsoft.com/office/drawing/2014/main" id="{5800C707-021D-DE59-8218-B8B0B484CCC6}"/>
            </a:ext>
          </a:extLst>
        </cdr:cNvPr>
        <cdr:cNvSpPr/>
      </cdr:nvSpPr>
      <cdr:spPr>
        <a:xfrm xmlns:a="http://schemas.openxmlformats.org/drawingml/2006/main">
          <a:off x="4803879" y="5038257"/>
          <a:ext cx="2068642" cy="77199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l"/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RESUMO REGIÃO:</a:t>
          </a:r>
        </a:p>
        <a:p xmlns:a="http://schemas.openxmlformats.org/drawingml/2006/main">
          <a:pPr algn="l"/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Masculino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= 46,3%</a:t>
          </a:r>
        </a:p>
        <a:p xmlns:a="http://schemas.openxmlformats.org/drawingml/2006/main">
          <a:pPr algn="l"/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Feminino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=  44,3%</a:t>
          </a:r>
        </a:p>
      </cdr:txBody>
    </cdr:sp>
  </cdr:relSizeAnchor>
  <cdr:relSizeAnchor xmlns:cdr="http://schemas.openxmlformats.org/drawingml/2006/chartDrawing">
    <cdr:from>
      <cdr:x>0.03613</cdr:x>
      <cdr:y>0.92787</cdr:y>
    </cdr:from>
    <cdr:to>
      <cdr:x>0.23524</cdr:x>
      <cdr:y>1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60A79E6B-3220-BB90-4392-2F185B2324F5}"/>
            </a:ext>
          </a:extLst>
        </cdr:cNvPr>
        <cdr:cNvSpPr/>
      </cdr:nvSpPr>
      <cdr:spPr>
        <a:xfrm xmlns:a="http://schemas.openxmlformats.org/drawingml/2006/main">
          <a:off x="425704" y="5391151"/>
          <a:ext cx="2345994" cy="41909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pt-BR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FONTE DE DADO : Cobo </a:t>
          </a:r>
          <a:r>
            <a:rPr kumimoji="0" lang="pt-BR" sz="1200" b="1" i="0" u="none" strike="noStrike" kern="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Collet</a:t>
          </a:r>
          <a:endParaRPr kumimoji="0" lang="pt-PT" sz="1200" b="1" i="0" u="none" strike="noStrike" kern="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0.69443</cdr:x>
      <cdr:y>0.92131</cdr:y>
    </cdr:from>
    <cdr:to>
      <cdr:x>1</cdr:x>
      <cdr:y>1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F0E11C9B-1759-0405-9EDC-9296590EF9CF}"/>
            </a:ext>
          </a:extLst>
        </cdr:cNvPr>
        <cdr:cNvSpPr/>
      </cdr:nvSpPr>
      <cdr:spPr>
        <a:xfrm xmlns:a="http://schemas.openxmlformats.org/drawingml/2006/main">
          <a:off x="8182025" y="5353051"/>
          <a:ext cx="3600400" cy="457199"/>
        </a:xfrm>
        <a:prstGeom xmlns:a="http://schemas.openxmlformats.org/drawingml/2006/main" prst="ellipse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rgbClr val="F79646"/>
          </a:solidFill>
          <a:prstDash val="solid"/>
        </a:ln>
        <a:effectLst xmlns:a="http://schemas.openxmlformats.org/drawingml/2006/main"/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pt-BR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rPr>
            <a:t>FONTE DE INFORMAÇAO: GESTORES DE DADOS</a:t>
          </a:r>
          <a:endParaRPr kumimoji="0" lang="pt-PT" sz="1200" b="1" i="0" u="none" strike="noStrike" kern="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4F3C1-2AD6-41DA-AD6E-1A6CC06FDAAE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AE0B4-4CCD-427F-8427-76809F2C773E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97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E0B4-4CCD-427F-8427-76809F2C773E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776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E0B4-4CCD-427F-8427-76809F2C773E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566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154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106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4404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6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81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81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26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2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36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5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3962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53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31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6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409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82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878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732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994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488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841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A7DD-158B-4A62-A2F9-25446A118249}" type="datetimeFigureOut">
              <a:rPr lang="pt-PT" smtClean="0"/>
              <a:t>28/12/2024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F71A5-5EEE-4B18-8A23-3BE98CB9D421}" type="slidenum">
              <a:rPr lang="pt-PT" smtClean="0"/>
              <a:t>‹N°›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298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7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2.png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3949" y="1164657"/>
            <a:ext cx="11232845" cy="162934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Campanha Nacional Integrada de Vacinação Sarampo e Rubéola, Suplementação Vit. “A” e Desparasitação Albendazol.</a:t>
            </a:r>
            <a:b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9863" y="3602038"/>
            <a:ext cx="11797258" cy="1655762"/>
          </a:xfrm>
        </p:spPr>
        <p:txBody>
          <a:bodyPr>
            <a:noAutofit/>
          </a:bodyPr>
          <a:lstStyle/>
          <a:p>
            <a:r>
              <a:rPr lang="pt-PT" sz="4000" b="1" dirty="0">
                <a:latin typeface="Arial" panose="020B0604020202020204" pitchFamily="34" charset="0"/>
                <a:cs typeface="Arial" panose="020B0604020202020204" pitchFamily="34" charset="0"/>
              </a:rPr>
              <a:t>Direção Regional de: Quinara</a:t>
            </a:r>
          </a:p>
          <a:p>
            <a:endParaRPr lang="pt-P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Data: 21/12/ 2024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49" y="151287"/>
            <a:ext cx="1140051" cy="9144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226" y="151287"/>
            <a:ext cx="1109568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58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>
            <a:extLst>
              <a:ext uri="{FF2B5EF4-FFF2-40B4-BE49-F238E27FC236}">
                <a16:creationId xmlns:a16="http://schemas.microsoft.com/office/drawing/2014/main" id="{60A79E6B-3220-BB90-4392-2F185B2324F5}"/>
              </a:ext>
            </a:extLst>
          </p:cNvPr>
          <p:cNvSpPr/>
          <p:nvPr/>
        </p:nvSpPr>
        <p:spPr>
          <a:xfrm>
            <a:off x="361256" y="6341364"/>
            <a:ext cx="2345994" cy="27432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</a:t>
            </a:r>
            <a:r>
              <a:rPr kumimoji="0" lang="pt-BR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F0E11C9B-1759-0405-9EDC-9296590EF9CF}"/>
              </a:ext>
            </a:extLst>
          </p:cNvPr>
          <p:cNvSpPr/>
          <p:nvPr/>
        </p:nvSpPr>
        <p:spPr>
          <a:xfrm>
            <a:off x="8108159" y="6341364"/>
            <a:ext cx="3600400" cy="27432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441760"/>
              </p:ext>
            </p:extLst>
          </p:nvPr>
        </p:nvGraphicFramePr>
        <p:xfrm>
          <a:off x="117232" y="808522"/>
          <a:ext cx="11950940" cy="5287475"/>
        </p:xfrm>
        <a:graphic>
          <a:graphicData uri="http://schemas.openxmlformats.org/drawingml/2006/table">
            <a:tbl>
              <a:tblPr/>
              <a:tblGrid>
                <a:gridCol w="154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54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17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4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88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Areas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Sanitarias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Pop. Total 2024</a:t>
                      </a:r>
                    </a:p>
                  </a:txBody>
                  <a:tcPr marL="5941" marR="5941" marT="5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meses a 14 anos  41,7%</a:t>
                      </a:r>
                    </a:p>
                  </a:txBody>
                  <a:tcPr marL="5941" marR="5941" marT="5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Nutriçao 6- 59 Meses</a:t>
                      </a:r>
                    </a:p>
                  </a:txBody>
                  <a:tcPr marL="5941" marR="5941" marT="59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SIVE 9 Meses a 14 Anos </a:t>
                      </a:r>
                    </a:p>
                  </a:txBody>
                  <a:tcPr marL="5941" marR="5941" marT="59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03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6 -11 meses  1,85%</a:t>
                      </a:r>
                    </a:p>
                  </a:txBody>
                  <a:tcPr marL="5941" marR="5941" marT="5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12- 59 MESES  13,3%</a:t>
                      </a:r>
                    </a:p>
                  </a:txBody>
                  <a:tcPr marL="5941" marR="5941" marT="5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9-11 meses 1 %</a:t>
                      </a:r>
                    </a:p>
                  </a:txBody>
                  <a:tcPr marL="5941" marR="5941" marT="5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12- 23 meses  3,3 %</a:t>
                      </a:r>
                    </a:p>
                  </a:txBody>
                  <a:tcPr marL="5941" marR="5941" marT="5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24- 59 meses  10 %</a:t>
                      </a:r>
                    </a:p>
                  </a:txBody>
                  <a:tcPr marL="5941" marR="5941" marT="5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5 - 14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anos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26,7 %</a:t>
                      </a:r>
                    </a:p>
                  </a:txBody>
                  <a:tcPr marL="5941" marR="5941" marT="59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944">
                <a:tc>
                  <a:txBody>
                    <a:bodyPr/>
                    <a:lstStyle/>
                    <a:p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9460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PT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3879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1258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944">
                <a:tc>
                  <a:txBody>
                    <a:bodyPr/>
                    <a:lstStyle/>
                    <a:p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34516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PT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14152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639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4591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1139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944">
                <a:tc>
                  <a:txBody>
                    <a:bodyPr/>
                    <a:lstStyle/>
                    <a:p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6863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PT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2813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913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944">
                <a:tc>
                  <a:txBody>
                    <a:bodyPr/>
                    <a:lstStyle/>
                    <a:p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16181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PT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6634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534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1618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4320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944">
                <a:tc>
                  <a:txBody>
                    <a:bodyPr/>
                    <a:lstStyle/>
                    <a:p>
                      <a:r>
                        <a:rPr lang="pt-PT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13395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PT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5492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1340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944">
                <a:tc>
                  <a:txBody>
                    <a:bodyPr/>
                    <a:lstStyle/>
                    <a:p>
                      <a:r>
                        <a:rPr lang="pt-PT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10694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PT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4384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198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1069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2855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944">
                <a:tc>
                  <a:txBody>
                    <a:bodyPr/>
                    <a:lstStyle/>
                    <a:p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91109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PT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37354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t-PT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1686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12118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9111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24326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C55D87D1-3C2F-089E-32C0-B1079F8603FE}"/>
              </a:ext>
            </a:extLst>
          </p:cNvPr>
          <p:cNvSpPr/>
          <p:nvPr/>
        </p:nvSpPr>
        <p:spPr>
          <a:xfrm>
            <a:off x="93786" y="59438"/>
            <a:ext cx="11974388" cy="7490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TABELA:1 Alvos a Vacinar de 6 Meses a 14 Anos Durante a Campanha Nacional Integrada de Vacinaçao Sarampo e Rubéola, Suplementação </a:t>
            </a:r>
            <a:r>
              <a:rPr lang="pt-PT" b="1" dirty="0" err="1">
                <a:latin typeface="Arial" panose="020B0604020202020204" pitchFamily="34" charset="0"/>
                <a:cs typeface="Arial" panose="020B0604020202020204" pitchFamily="34" charset="0"/>
              </a:rPr>
              <a:t>Vit-A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e Desparasitaçao com Albendazol  </a:t>
            </a:r>
          </a:p>
        </p:txBody>
      </p:sp>
    </p:spTree>
    <p:extLst>
      <p:ext uri="{BB962C8B-B14F-4D97-AF65-F5344CB8AC3E}">
        <p14:creationId xmlns:p14="http://schemas.microsoft.com/office/powerpoint/2010/main" val="3463442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CCD143-6977-0F4A-417E-E1CD1B93E15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Comunicação</a:t>
            </a:r>
            <a:b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674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AC8F9BA-A772-BA78-DD6F-4D1D98C74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973148"/>
              </p:ext>
            </p:extLst>
          </p:nvPr>
        </p:nvGraphicFramePr>
        <p:xfrm>
          <a:off x="82063" y="64008"/>
          <a:ext cx="12027874" cy="5711153"/>
        </p:xfrm>
        <a:graphic>
          <a:graphicData uri="http://schemas.openxmlformats.org/drawingml/2006/table">
            <a:tbl>
              <a:tblPr/>
              <a:tblGrid>
                <a:gridCol w="1643735">
                  <a:extLst>
                    <a:ext uri="{9D8B030D-6E8A-4147-A177-3AD203B41FA5}">
                      <a16:colId xmlns:a16="http://schemas.microsoft.com/office/drawing/2014/main" val="4027187683"/>
                    </a:ext>
                  </a:extLst>
                </a:gridCol>
                <a:gridCol w="1204971">
                  <a:extLst>
                    <a:ext uri="{9D8B030D-6E8A-4147-A177-3AD203B41FA5}">
                      <a16:colId xmlns:a16="http://schemas.microsoft.com/office/drawing/2014/main" val="2735489064"/>
                    </a:ext>
                  </a:extLst>
                </a:gridCol>
                <a:gridCol w="1172308">
                  <a:extLst>
                    <a:ext uri="{9D8B030D-6E8A-4147-A177-3AD203B41FA5}">
                      <a16:colId xmlns:a16="http://schemas.microsoft.com/office/drawing/2014/main" val="2241509271"/>
                    </a:ext>
                  </a:extLst>
                </a:gridCol>
                <a:gridCol w="1735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0493">
                  <a:extLst>
                    <a:ext uri="{9D8B030D-6E8A-4147-A177-3AD203B41FA5}">
                      <a16:colId xmlns:a16="http://schemas.microsoft.com/office/drawing/2014/main" val="1539236502"/>
                    </a:ext>
                  </a:extLst>
                </a:gridCol>
                <a:gridCol w="2157046">
                  <a:extLst>
                    <a:ext uri="{9D8B030D-6E8A-4147-A177-3AD203B41FA5}">
                      <a16:colId xmlns:a16="http://schemas.microsoft.com/office/drawing/2014/main" val="2613441572"/>
                    </a:ext>
                  </a:extLst>
                </a:gridCol>
                <a:gridCol w="1934306">
                  <a:extLst>
                    <a:ext uri="{9D8B030D-6E8A-4147-A177-3AD203B41FA5}">
                      <a16:colId xmlns:a16="http://schemas.microsoft.com/office/drawing/2014/main" val="3408224156"/>
                    </a:ext>
                  </a:extLst>
                </a:gridCol>
              </a:tblGrid>
              <a:tr h="1039969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Tabela: 2 Alvos </a:t>
                      </a:r>
                      <a:r>
                        <a:rPr lang="pt-B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Registados pelos ASC </a:t>
                      </a:r>
                      <a:r>
                        <a:rPr lang="pt-BR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por</a:t>
                      </a:r>
                      <a:r>
                        <a:rPr lang="pt-BR" sz="1800" b="1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Dezembro </a:t>
                      </a:r>
                      <a:r>
                        <a:rPr lang="pt-BR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451754"/>
                  </a:ext>
                </a:extLst>
              </a:tr>
              <a:tr h="786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en-US" sz="1800" b="1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</a:t>
                      </a:r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</a:t>
                      </a:r>
                      <a:r>
                        <a:rPr lang="en-US" sz="1800" b="1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Registado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Total Vacinados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6-11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identifidos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12- 23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identificados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24- 59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meses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indentados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5 - 14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indenficados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848654"/>
                  </a:ext>
                </a:extLst>
              </a:tr>
              <a:tr h="554971">
                <a:tc>
                  <a:txBody>
                    <a:bodyPr/>
                    <a:lstStyle/>
                    <a:p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638281"/>
                  </a:ext>
                </a:extLst>
              </a:tr>
              <a:tr h="554971">
                <a:tc>
                  <a:txBody>
                    <a:bodyPr/>
                    <a:lstStyle/>
                    <a:p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10785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12167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6937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156967"/>
                  </a:ext>
                </a:extLst>
              </a:tr>
              <a:tr h="554971">
                <a:tc>
                  <a:txBody>
                    <a:bodyPr/>
                    <a:lstStyle/>
                    <a:p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1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2147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69501"/>
                  </a:ext>
                </a:extLst>
              </a:tr>
              <a:tr h="554971">
                <a:tc>
                  <a:txBody>
                    <a:bodyPr/>
                    <a:lstStyle/>
                    <a:p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5057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413092"/>
                  </a:ext>
                </a:extLst>
              </a:tr>
              <a:tr h="554971">
                <a:tc>
                  <a:txBody>
                    <a:bodyPr/>
                    <a:lstStyle/>
                    <a:p>
                      <a:r>
                        <a:rPr lang="pt-PT" sz="1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3945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5314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326604"/>
                  </a:ext>
                </a:extLst>
              </a:tr>
              <a:tr h="554971">
                <a:tc>
                  <a:txBody>
                    <a:bodyPr/>
                    <a:lstStyle/>
                    <a:p>
                      <a:r>
                        <a:rPr lang="pt-PT" sz="1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4598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784105"/>
                  </a:ext>
                </a:extLst>
              </a:tr>
              <a:tr h="554971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29398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33892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6214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18693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282034"/>
                  </a:ext>
                </a:extLst>
              </a:tr>
            </a:tbl>
          </a:graphicData>
        </a:graphic>
      </p:graphicFrame>
      <p:sp>
        <p:nvSpPr>
          <p:cNvPr id="3" name="Oval 3">
            <a:extLst>
              <a:ext uri="{FF2B5EF4-FFF2-40B4-BE49-F238E27FC236}">
                <a16:creationId xmlns:a16="http://schemas.microsoft.com/office/drawing/2014/main" id="{60A79E6B-3220-BB90-4392-2F185B2324F5}"/>
              </a:ext>
            </a:extLst>
          </p:cNvPr>
          <p:cNvSpPr/>
          <p:nvPr/>
        </p:nvSpPr>
        <p:spPr>
          <a:xfrm>
            <a:off x="374904" y="6478524"/>
            <a:ext cx="2345994" cy="27432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</a:t>
            </a:r>
            <a:r>
              <a:rPr kumimoji="0" lang="pt-BR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E11C9B-1759-0405-9EDC-9296590EF9CF}"/>
              </a:ext>
            </a:extLst>
          </p:cNvPr>
          <p:cNvSpPr/>
          <p:nvPr/>
        </p:nvSpPr>
        <p:spPr>
          <a:xfrm>
            <a:off x="8053568" y="6519672"/>
            <a:ext cx="3600400" cy="27432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5CB8289-7CE7-84F4-4AE9-B7DECBE08105}"/>
              </a:ext>
            </a:extLst>
          </p:cNvPr>
          <p:cNvSpPr/>
          <p:nvPr/>
        </p:nvSpPr>
        <p:spPr>
          <a:xfrm>
            <a:off x="2810577" y="5775158"/>
            <a:ext cx="5124383" cy="10320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OBS:</a:t>
            </a:r>
          </a:p>
        </p:txBody>
      </p:sp>
    </p:spTree>
    <p:extLst>
      <p:ext uri="{BB962C8B-B14F-4D97-AF65-F5344CB8AC3E}">
        <p14:creationId xmlns:p14="http://schemas.microsoft.com/office/powerpoint/2010/main" val="2502816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6A6F6-99CC-13C6-C231-3F8C7174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84" y="123962"/>
            <a:ext cx="11465523" cy="90808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Tabela: 3 Cobertura Vacinal dos Alvos Esperados e Registados por ASC e por A.S, Dezembro 2024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FA1AFBE-EC6B-692A-072D-6303E7BBE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278810"/>
              </p:ext>
            </p:extLst>
          </p:nvPr>
        </p:nvGraphicFramePr>
        <p:xfrm>
          <a:off x="406685" y="983671"/>
          <a:ext cx="11465522" cy="4892470"/>
        </p:xfrm>
        <a:graphic>
          <a:graphicData uri="http://schemas.openxmlformats.org/drawingml/2006/table">
            <a:tbl>
              <a:tblPr/>
              <a:tblGrid>
                <a:gridCol w="2237608">
                  <a:extLst>
                    <a:ext uri="{9D8B030D-6E8A-4147-A177-3AD203B41FA5}">
                      <a16:colId xmlns:a16="http://schemas.microsoft.com/office/drawing/2014/main" val="2767777658"/>
                    </a:ext>
                  </a:extLst>
                </a:gridCol>
                <a:gridCol w="1599709">
                  <a:extLst>
                    <a:ext uri="{9D8B030D-6E8A-4147-A177-3AD203B41FA5}">
                      <a16:colId xmlns:a16="http://schemas.microsoft.com/office/drawing/2014/main" val="4183340767"/>
                    </a:ext>
                  </a:extLst>
                </a:gridCol>
                <a:gridCol w="1599387">
                  <a:extLst>
                    <a:ext uri="{9D8B030D-6E8A-4147-A177-3AD203B41FA5}">
                      <a16:colId xmlns:a16="http://schemas.microsoft.com/office/drawing/2014/main" val="1100525298"/>
                    </a:ext>
                  </a:extLst>
                </a:gridCol>
                <a:gridCol w="1874266">
                  <a:extLst>
                    <a:ext uri="{9D8B030D-6E8A-4147-A177-3AD203B41FA5}">
                      <a16:colId xmlns:a16="http://schemas.microsoft.com/office/drawing/2014/main" val="1721969649"/>
                    </a:ext>
                  </a:extLst>
                </a:gridCol>
                <a:gridCol w="2041533">
                  <a:extLst>
                    <a:ext uri="{9D8B030D-6E8A-4147-A177-3AD203B41FA5}">
                      <a16:colId xmlns:a16="http://schemas.microsoft.com/office/drawing/2014/main" val="1886925729"/>
                    </a:ext>
                  </a:extLst>
                </a:gridCol>
                <a:gridCol w="2113019">
                  <a:extLst>
                    <a:ext uri="{9D8B030D-6E8A-4147-A177-3AD203B41FA5}">
                      <a16:colId xmlns:a16="http://schemas.microsoft.com/office/drawing/2014/main" val="1328416308"/>
                    </a:ext>
                  </a:extLst>
                </a:gridCol>
              </a:tblGrid>
              <a:tr h="48823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Pop.</a:t>
                      </a:r>
                    </a:p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Estimado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Sarampo Rubeola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487372"/>
                  </a:ext>
                </a:extLst>
              </a:tr>
              <a:tr h="986574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Vacinados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Registado  (ASC)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826853"/>
                  </a:ext>
                </a:extLst>
              </a:tr>
              <a:tr h="488237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3879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2806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131,7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952054"/>
                  </a:ext>
                </a:extLst>
              </a:tr>
              <a:tr h="488237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14152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12167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10533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10794"/>
                  </a:ext>
                </a:extLst>
              </a:tr>
              <a:tr h="488237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2813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2070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121,8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57489"/>
                  </a:ext>
                </a:extLst>
              </a:tr>
              <a:tr h="488237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6634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126,5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621671"/>
                  </a:ext>
                </a:extLst>
              </a:tr>
              <a:tr h="488237">
                <a:tc>
                  <a:txBody>
                    <a:bodyPr/>
                    <a:lstStyle/>
                    <a:p>
                      <a:r>
                        <a:rPr lang="pt-PT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5492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5314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3858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617382"/>
                  </a:ext>
                </a:extLst>
              </a:tr>
              <a:tr h="488237">
                <a:tc>
                  <a:txBody>
                    <a:bodyPr/>
                    <a:lstStyle/>
                    <a:p>
                      <a:r>
                        <a:rPr lang="pt-PT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4384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4480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919441"/>
                  </a:ext>
                </a:extLst>
              </a:tr>
              <a:tr h="488237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37354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33892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28679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367841"/>
                  </a:ext>
                </a:extLst>
              </a:tr>
            </a:tbl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B23E0BF4-306F-D90B-715F-DDF33EB7C500}"/>
              </a:ext>
            </a:extLst>
          </p:cNvPr>
          <p:cNvSpPr/>
          <p:nvPr/>
        </p:nvSpPr>
        <p:spPr>
          <a:xfrm>
            <a:off x="406685" y="5906126"/>
            <a:ext cx="11465523" cy="833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600" b="1" dirty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pt-P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Foram vacinadas mais crianças em relação aos identificados por ASC e menos em relação aos Estimados</a:t>
            </a:r>
          </a:p>
        </p:txBody>
      </p:sp>
    </p:spTree>
    <p:extLst>
      <p:ext uri="{BB962C8B-B14F-4D97-AF65-F5344CB8AC3E}">
        <p14:creationId xmlns:p14="http://schemas.microsoft.com/office/powerpoint/2010/main" val="1110346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63F0DD1-DFCC-2490-B8D4-73C6DC2C3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464054"/>
              </p:ext>
            </p:extLst>
          </p:nvPr>
        </p:nvGraphicFramePr>
        <p:xfrm>
          <a:off x="256541" y="99851"/>
          <a:ext cx="11747892" cy="5245873"/>
        </p:xfrm>
        <a:graphic>
          <a:graphicData uri="http://schemas.openxmlformats.org/drawingml/2006/table">
            <a:tbl>
              <a:tblPr/>
              <a:tblGrid>
                <a:gridCol w="1629766">
                  <a:extLst>
                    <a:ext uri="{9D8B030D-6E8A-4147-A177-3AD203B41FA5}">
                      <a16:colId xmlns:a16="http://schemas.microsoft.com/office/drawing/2014/main" val="270920240"/>
                    </a:ext>
                  </a:extLst>
                </a:gridCol>
                <a:gridCol w="1456499">
                  <a:extLst>
                    <a:ext uri="{9D8B030D-6E8A-4147-A177-3AD203B41FA5}">
                      <a16:colId xmlns:a16="http://schemas.microsoft.com/office/drawing/2014/main" val="3432100841"/>
                    </a:ext>
                  </a:extLst>
                </a:gridCol>
                <a:gridCol w="1259775">
                  <a:extLst>
                    <a:ext uri="{9D8B030D-6E8A-4147-A177-3AD203B41FA5}">
                      <a16:colId xmlns:a16="http://schemas.microsoft.com/office/drawing/2014/main" val="1735076074"/>
                    </a:ext>
                  </a:extLst>
                </a:gridCol>
                <a:gridCol w="1629766">
                  <a:extLst>
                    <a:ext uri="{9D8B030D-6E8A-4147-A177-3AD203B41FA5}">
                      <a16:colId xmlns:a16="http://schemas.microsoft.com/office/drawing/2014/main" val="3345705519"/>
                    </a:ext>
                  </a:extLst>
                </a:gridCol>
                <a:gridCol w="1629766">
                  <a:extLst>
                    <a:ext uri="{9D8B030D-6E8A-4147-A177-3AD203B41FA5}">
                      <a16:colId xmlns:a16="http://schemas.microsoft.com/office/drawing/2014/main" val="1302004808"/>
                    </a:ext>
                  </a:extLst>
                </a:gridCol>
                <a:gridCol w="2071160">
                  <a:extLst>
                    <a:ext uri="{9D8B030D-6E8A-4147-A177-3AD203B41FA5}">
                      <a16:colId xmlns:a16="http://schemas.microsoft.com/office/drawing/2014/main" val="2892054671"/>
                    </a:ext>
                  </a:extLst>
                </a:gridCol>
                <a:gridCol w="2071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8754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 :4 Recusa e  Casos de Doenças Imunopreveniveis Notificados em Visitas dos Agregados Familiares por A.S,</a:t>
                      </a: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Dezembro 2024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Zero Dose Identificado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840561"/>
                  </a:ext>
                </a:extLst>
              </a:tr>
              <a:tr h="67505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Recusa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SARAMPO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F.AMARELA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648502"/>
                  </a:ext>
                </a:extLst>
              </a:tr>
              <a:tr h="454753">
                <a:tc>
                  <a:txBody>
                    <a:bodyPr/>
                    <a:lstStyle/>
                    <a:p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061689"/>
                  </a:ext>
                </a:extLst>
              </a:tr>
              <a:tr h="454753">
                <a:tc>
                  <a:txBody>
                    <a:bodyPr/>
                    <a:lstStyle/>
                    <a:p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162759"/>
                  </a:ext>
                </a:extLst>
              </a:tr>
              <a:tr h="454753">
                <a:tc>
                  <a:txBody>
                    <a:bodyPr/>
                    <a:lstStyle/>
                    <a:p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1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557337"/>
                  </a:ext>
                </a:extLst>
              </a:tr>
              <a:tr h="454753">
                <a:tc>
                  <a:txBody>
                    <a:bodyPr/>
                    <a:lstStyle/>
                    <a:p>
                      <a:r>
                        <a:rPr lang="pt-PT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3847"/>
                  </a:ext>
                </a:extLst>
              </a:tr>
              <a:tr h="454753">
                <a:tc>
                  <a:txBody>
                    <a:bodyPr/>
                    <a:lstStyle/>
                    <a:p>
                      <a:r>
                        <a:rPr lang="pt-PT" sz="1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8670"/>
                  </a:ext>
                </a:extLst>
              </a:tr>
              <a:tr h="454753">
                <a:tc>
                  <a:txBody>
                    <a:bodyPr/>
                    <a:lstStyle/>
                    <a:p>
                      <a:r>
                        <a:rPr lang="pt-PT" sz="1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597179"/>
                  </a:ext>
                </a:extLst>
              </a:tr>
              <a:tr h="454753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723011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238F16D7-38BC-FF8E-E555-4EFAD31C1753}"/>
              </a:ext>
            </a:extLst>
          </p:cNvPr>
          <p:cNvSpPr/>
          <p:nvPr/>
        </p:nvSpPr>
        <p:spPr>
          <a:xfrm>
            <a:off x="285751" y="5345723"/>
            <a:ext cx="5734049" cy="14124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Visitas Realizadas por Tipos de Supervisor: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1- Supervisor A.S=207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2- Supervisor Regional =123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3- Supervisor Nacional =103</a:t>
            </a: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4- Parceiros = 114</a:t>
            </a:r>
          </a:p>
        </p:txBody>
      </p:sp>
    </p:spTree>
    <p:extLst>
      <p:ext uri="{BB962C8B-B14F-4D97-AF65-F5344CB8AC3E}">
        <p14:creationId xmlns:p14="http://schemas.microsoft.com/office/powerpoint/2010/main" val="3369985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57908" y="222739"/>
            <a:ext cx="11758246" cy="96252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Grafico:1 Fonte ou Canais de Informação Sobre a Campanha Nacional Integrada de Vacinaçao Sarampo e Rubéola, Suplementação </a:t>
            </a:r>
            <a:r>
              <a:rPr lang="pt-P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Vit-A</a:t>
            </a: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 e Desparasitaçao com Albendazol, Dezembro-2024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27256"/>
              </p:ext>
            </p:extLst>
          </p:nvPr>
        </p:nvGraphicFramePr>
        <p:xfrm>
          <a:off x="328246" y="1519236"/>
          <a:ext cx="11635956" cy="4858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9967965" y="6230982"/>
            <a:ext cx="2048189" cy="4755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600" b="1" dirty="0">
                <a:latin typeface="Arial" panose="020B0604020202020204" pitchFamily="34" charset="0"/>
                <a:cs typeface="Arial" panose="020B0604020202020204" pitchFamily="34" charset="0"/>
              </a:rPr>
              <a:t>Fontes/Canais de Informação</a:t>
            </a:r>
          </a:p>
        </p:txBody>
      </p:sp>
    </p:spTree>
    <p:extLst>
      <p:ext uri="{BB962C8B-B14F-4D97-AF65-F5344CB8AC3E}">
        <p14:creationId xmlns:p14="http://schemas.microsoft.com/office/powerpoint/2010/main" val="138502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9A096-5597-F5B1-F11C-532C5E12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1709738"/>
            <a:ext cx="10515600" cy="28527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Resultados Sarampo e Rubéola</a:t>
            </a:r>
            <a:b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33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AC8F9BA-A772-BA78-DD6F-4D1D98C74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255765"/>
              </p:ext>
            </p:extLst>
          </p:nvPr>
        </p:nvGraphicFramePr>
        <p:xfrm>
          <a:off x="190500" y="105157"/>
          <a:ext cx="11810998" cy="6173726"/>
        </p:xfrm>
        <a:graphic>
          <a:graphicData uri="http://schemas.openxmlformats.org/drawingml/2006/table">
            <a:tbl>
              <a:tblPr/>
              <a:tblGrid>
                <a:gridCol w="1570566">
                  <a:extLst>
                    <a:ext uri="{9D8B030D-6E8A-4147-A177-3AD203B41FA5}">
                      <a16:colId xmlns:a16="http://schemas.microsoft.com/office/drawing/2014/main" val="4027187683"/>
                    </a:ext>
                  </a:extLst>
                </a:gridCol>
                <a:gridCol w="858982">
                  <a:extLst>
                    <a:ext uri="{9D8B030D-6E8A-4147-A177-3AD203B41FA5}">
                      <a16:colId xmlns:a16="http://schemas.microsoft.com/office/drawing/2014/main" val="2241509271"/>
                    </a:ext>
                  </a:extLst>
                </a:gridCol>
                <a:gridCol w="746898">
                  <a:extLst>
                    <a:ext uri="{9D8B030D-6E8A-4147-A177-3AD203B41FA5}">
                      <a16:colId xmlns:a16="http://schemas.microsoft.com/office/drawing/2014/main" val="1080792578"/>
                    </a:ext>
                  </a:extLst>
                </a:gridCol>
                <a:gridCol w="969336">
                  <a:extLst>
                    <a:ext uri="{9D8B030D-6E8A-4147-A177-3AD203B41FA5}">
                      <a16:colId xmlns:a16="http://schemas.microsoft.com/office/drawing/2014/main" val="1539236502"/>
                    </a:ext>
                  </a:extLst>
                </a:gridCol>
                <a:gridCol w="969336">
                  <a:extLst>
                    <a:ext uri="{9D8B030D-6E8A-4147-A177-3AD203B41FA5}">
                      <a16:colId xmlns:a16="http://schemas.microsoft.com/office/drawing/2014/main" val="2613441572"/>
                    </a:ext>
                  </a:extLst>
                </a:gridCol>
                <a:gridCol w="969336">
                  <a:extLst>
                    <a:ext uri="{9D8B030D-6E8A-4147-A177-3AD203B41FA5}">
                      <a16:colId xmlns:a16="http://schemas.microsoft.com/office/drawing/2014/main" val="1482194000"/>
                    </a:ext>
                  </a:extLst>
                </a:gridCol>
                <a:gridCol w="954424">
                  <a:extLst>
                    <a:ext uri="{9D8B030D-6E8A-4147-A177-3AD203B41FA5}">
                      <a16:colId xmlns:a16="http://schemas.microsoft.com/office/drawing/2014/main" val="3713654323"/>
                    </a:ext>
                  </a:extLst>
                </a:gridCol>
                <a:gridCol w="954424">
                  <a:extLst>
                    <a:ext uri="{9D8B030D-6E8A-4147-A177-3AD203B41FA5}">
                      <a16:colId xmlns:a16="http://schemas.microsoft.com/office/drawing/2014/main" val="3314360797"/>
                    </a:ext>
                  </a:extLst>
                </a:gridCol>
                <a:gridCol w="9544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44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544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544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01018"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1600" b="1" i="0" u="none" strike="noStrike" dirty="0">
                          <a:effectLst/>
                          <a:latin typeface="Arial" panose="020B0604020202020204" pitchFamily="34" charset="0"/>
                        </a:rPr>
                        <a:t>Tabela:5 Número de Crianças Vacinadas Sarampo e </a:t>
                      </a:r>
                      <a:r>
                        <a:rPr lang="pt-BR" sz="16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 Rubiola </a:t>
                      </a:r>
                      <a:r>
                        <a:rPr lang="pt-BR" sz="1600" b="1" i="0" u="none" strike="noStrike" dirty="0">
                          <a:effectLst/>
                          <a:latin typeface="Arial" panose="020B0604020202020204" pitchFamily="34" charset="0"/>
                        </a:rPr>
                        <a:t>  por Faixa Etária  e Sexo por</a:t>
                      </a:r>
                      <a:r>
                        <a:rPr lang="pt-BR" sz="16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 Area Sanitaria</a:t>
                      </a:r>
                      <a:r>
                        <a:rPr lang="pt-BR" sz="1600" b="1" i="0" u="none" strike="noStrike" dirty="0">
                          <a:effectLst/>
                          <a:latin typeface="Arial" panose="020B0604020202020204" pitchFamily="34" charset="0"/>
                        </a:rPr>
                        <a:t>, Dezembro  2024</a:t>
                      </a:r>
                    </a:p>
                    <a:p>
                      <a:pPr algn="ctr" fontAlgn="b"/>
                      <a:endParaRPr lang="pt-BR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451754"/>
                  </a:ext>
                </a:extLst>
              </a:tr>
              <a:tr h="89919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</a:rPr>
                        <a:t>Area</a:t>
                      </a:r>
                      <a:r>
                        <a:rPr lang="en-US" sz="18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 Sanitaria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 – 11 Meses</a:t>
                      </a:r>
                    </a:p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</a:t>
                      </a:r>
                      <a:r>
                        <a:rPr lang="en-US" sz="1600" b="1" i="0" u="none" strike="noStrike" kern="1200" baseline="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– 23 Meses</a:t>
                      </a:r>
                      <a:endParaRPr lang="en-US" sz="1600" b="1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24-</a:t>
                      </a: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59 Meses</a:t>
                      </a:r>
                    </a:p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–</a:t>
                      </a:r>
                      <a:r>
                        <a:rPr lang="en-US" sz="16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14 Anos</a:t>
                      </a:r>
                    </a:p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Total 9-Meses a 14 Anos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64302"/>
                  </a:ext>
                </a:extLst>
              </a:tr>
              <a:tr h="534189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MASC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FEM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MASC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FEM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MASC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FEM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MASC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FEM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MASC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FEM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257376"/>
                  </a:ext>
                </a:extLst>
              </a:tr>
              <a:tr h="534189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1813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3698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56967"/>
                  </a:ext>
                </a:extLst>
              </a:tr>
              <a:tr h="534189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4456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4353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6122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6045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12167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69501"/>
                  </a:ext>
                </a:extLst>
              </a:tr>
              <a:tr h="534189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413092"/>
                  </a:ext>
                </a:extLst>
              </a:tr>
              <a:tr h="534189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3127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3115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326604"/>
                  </a:ext>
                </a:extLst>
              </a:tr>
              <a:tr h="534189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2747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5314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784105"/>
                  </a:ext>
                </a:extLst>
              </a:tr>
              <a:tr h="534189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2077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3998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282034"/>
                  </a:ext>
                </a:extLst>
              </a:tr>
              <a:tr h="534189">
                <a:tc>
                  <a:txBody>
                    <a:bodyPr/>
                    <a:lstStyle/>
                    <a:p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/>
                        <a:t>334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/>
                        <a:t>357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/>
                        <a:t>1213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/>
                        <a:t>1293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3237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3295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12418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11596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17282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16560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33842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341452"/>
                  </a:ext>
                </a:extLst>
              </a:tr>
            </a:tbl>
          </a:graphicData>
        </a:graphic>
      </p:graphicFrame>
      <p:sp>
        <p:nvSpPr>
          <p:cNvPr id="4" name="Oval 4">
            <a:extLst>
              <a:ext uri="{FF2B5EF4-FFF2-40B4-BE49-F238E27FC236}">
                <a16:creationId xmlns:a16="http://schemas.microsoft.com/office/drawing/2014/main" id="{F0E11C9B-1759-0405-9EDC-9296590EF9CF}"/>
              </a:ext>
            </a:extLst>
          </p:cNvPr>
          <p:cNvSpPr/>
          <p:nvPr/>
        </p:nvSpPr>
        <p:spPr>
          <a:xfrm>
            <a:off x="8053568" y="6519672"/>
            <a:ext cx="3600400" cy="27432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60A79E6B-3220-BB90-4392-2F185B2324F5}"/>
              </a:ext>
            </a:extLst>
          </p:cNvPr>
          <p:cNvSpPr/>
          <p:nvPr/>
        </p:nvSpPr>
        <p:spPr>
          <a:xfrm>
            <a:off x="374904" y="6478524"/>
            <a:ext cx="2345994" cy="27432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</a:t>
            </a:r>
            <a:r>
              <a:rPr kumimoji="0" lang="pt-BR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45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97162-EAE6-734B-E25D-DB111DAB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8" y="149225"/>
            <a:ext cx="11721192" cy="5207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Gráfico 2: Cobertura Vacinal, Sarampo Rubeola Por A. Sanitaria,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Quinara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Dezembro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- 2024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F5339B-C89F-F3F3-8A72-BC350629922D}"/>
              </a:ext>
            </a:extLst>
          </p:cNvPr>
          <p:cNvSpPr/>
          <p:nvPr/>
        </p:nvSpPr>
        <p:spPr>
          <a:xfrm>
            <a:off x="8041376" y="6340474"/>
            <a:ext cx="3600400" cy="41237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B4F77FE6-D139-06AF-0C83-BC257CA5B542}"/>
              </a:ext>
            </a:extLst>
          </p:cNvPr>
          <p:cNvSpPr/>
          <p:nvPr/>
        </p:nvSpPr>
        <p:spPr>
          <a:xfrm>
            <a:off x="374904" y="6364272"/>
            <a:ext cx="2345994" cy="41237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</a:t>
            </a:r>
            <a:r>
              <a:rPr kumimoji="0" lang="pt-BR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247042"/>
              </p:ext>
            </p:extLst>
          </p:nvPr>
        </p:nvGraphicFramePr>
        <p:xfrm>
          <a:off x="374904" y="926123"/>
          <a:ext cx="11641250" cy="541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937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FA456-9E1F-6A6D-FE47-C6CF8A46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9" y="307975"/>
            <a:ext cx="11758246" cy="60642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Gráfico 3: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Proporção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Vicinal Sarampo Rubeola Por Sexo, A. Sanitaria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Quinara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Dezembro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- 2024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56B2E13-49B7-1307-8BDE-D9B42B55E2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32076"/>
              </p:ext>
            </p:extLst>
          </p:nvPr>
        </p:nvGraphicFramePr>
        <p:xfrm>
          <a:off x="142875" y="1047750"/>
          <a:ext cx="11782425" cy="581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827448"/>
              </p:ext>
            </p:extLst>
          </p:nvPr>
        </p:nvGraphicFramePr>
        <p:xfrm>
          <a:off x="222739" y="914399"/>
          <a:ext cx="11758245" cy="520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686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6419BB-BABB-8AB0-247C-A9448448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69851"/>
            <a:ext cx="5729839" cy="7112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PT" sz="4400" b="1" dirty="0">
                <a:solidFill>
                  <a:schemeClr val="tx1"/>
                </a:solidFill>
                <a:latin typeface="Arial Narrow" panose="020B0606020202030204" pitchFamily="34" charset="0"/>
              </a:rPr>
              <a:t>Plano</a:t>
            </a:r>
            <a:r>
              <a:rPr lang="pt-PT" b="1" dirty="0">
                <a:solidFill>
                  <a:schemeClr val="tx1"/>
                </a:solidFill>
              </a:rPr>
              <a:t> </a:t>
            </a:r>
            <a:r>
              <a:rPr lang="pt-PT" sz="4400" b="1" dirty="0">
                <a:solidFill>
                  <a:schemeClr val="tx1"/>
                </a:solidFill>
                <a:latin typeface="Arial Narrow" panose="020B0606020202030204" pitchFamily="34" charset="0"/>
              </a:rPr>
              <a:t>de Apresentação</a:t>
            </a:r>
            <a:endParaRPr lang="en-US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7C45A83-197D-38F9-80F5-AC42B8E229EA}"/>
              </a:ext>
            </a:extLst>
          </p:cNvPr>
          <p:cNvSpPr/>
          <p:nvPr/>
        </p:nvSpPr>
        <p:spPr>
          <a:xfrm>
            <a:off x="402043" y="940673"/>
            <a:ext cx="1161028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Contexto e Justificação; 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Objetivos;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Estratégias utilizada (Fixa, Avançada e Móvel);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t-PT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Comunicação;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pt-PT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 Sarampo e Rubéola;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Vigilancia MAPI;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Categorização por Região e Áreas Sanitária;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Logística;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Constrangimento;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Pontos fortes;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Oportunidades;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Pontos a melhorar;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Conclusão; </a:t>
            </a:r>
          </a:p>
          <a:p>
            <a:pPr marL="514350" marR="0" lvl="0" indent="-5143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Recomendações.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5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B1EE0-681B-F866-F4FA-7413DC4F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140255"/>
            <a:ext cx="11525697" cy="50467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Tabela:6 MAPI </a:t>
            </a:r>
            <a:r>
              <a:rPr lang="pt-PT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otificados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A. Sanitaria Dezembro -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2024 (I)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EAEFCDF-A346-C886-E017-AB11DC589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72889"/>
              </p:ext>
            </p:extLst>
          </p:nvPr>
        </p:nvGraphicFramePr>
        <p:xfrm>
          <a:off x="414670" y="770054"/>
          <a:ext cx="11525697" cy="5578494"/>
        </p:xfrm>
        <a:graphic>
          <a:graphicData uri="http://schemas.openxmlformats.org/drawingml/2006/table">
            <a:tbl>
              <a:tblPr/>
              <a:tblGrid>
                <a:gridCol w="2806316">
                  <a:extLst>
                    <a:ext uri="{9D8B030D-6E8A-4147-A177-3AD203B41FA5}">
                      <a16:colId xmlns:a16="http://schemas.microsoft.com/office/drawing/2014/main" val="2988195041"/>
                    </a:ext>
                  </a:extLst>
                </a:gridCol>
                <a:gridCol w="1754801">
                  <a:extLst>
                    <a:ext uri="{9D8B030D-6E8A-4147-A177-3AD203B41FA5}">
                      <a16:colId xmlns:a16="http://schemas.microsoft.com/office/drawing/2014/main" val="2020621752"/>
                    </a:ext>
                  </a:extLst>
                </a:gridCol>
                <a:gridCol w="1741145">
                  <a:extLst>
                    <a:ext uri="{9D8B030D-6E8A-4147-A177-3AD203B41FA5}">
                      <a16:colId xmlns:a16="http://schemas.microsoft.com/office/drawing/2014/main" val="2410869559"/>
                    </a:ext>
                  </a:extLst>
                </a:gridCol>
                <a:gridCol w="1741145">
                  <a:extLst>
                    <a:ext uri="{9D8B030D-6E8A-4147-A177-3AD203B41FA5}">
                      <a16:colId xmlns:a16="http://schemas.microsoft.com/office/drawing/2014/main" val="2743674056"/>
                    </a:ext>
                  </a:extLst>
                </a:gridCol>
                <a:gridCol w="1741145">
                  <a:extLst>
                    <a:ext uri="{9D8B030D-6E8A-4147-A177-3AD203B41FA5}">
                      <a16:colId xmlns:a16="http://schemas.microsoft.com/office/drawing/2014/main" val="1734210966"/>
                    </a:ext>
                  </a:extLst>
                </a:gridCol>
                <a:gridCol w="1741145">
                  <a:extLst>
                    <a:ext uri="{9D8B030D-6E8A-4147-A177-3AD203B41FA5}">
                      <a16:colId xmlns:a16="http://schemas.microsoft.com/office/drawing/2014/main" val="2175740690"/>
                    </a:ext>
                  </a:extLst>
                </a:gridCol>
              </a:tblGrid>
              <a:tr h="72935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Áreas Sanitárias</a:t>
                      </a:r>
                    </a:p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Sarampo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Rubeola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Vit.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Albendazol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 SAR/R e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Vit.A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Albend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598329"/>
                  </a:ext>
                </a:extLst>
              </a:tr>
              <a:tr h="834901">
                <a:tc vMerge="1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Áreas Sanitárias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 Grave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Grave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 Grave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Grave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237455"/>
                  </a:ext>
                </a:extLst>
              </a:tr>
              <a:tr h="544860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789449"/>
                  </a:ext>
                </a:extLst>
              </a:tr>
              <a:tr h="544860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3563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936411"/>
                  </a:ext>
                </a:extLst>
              </a:tr>
              <a:tr h="610358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314883"/>
                  </a:ext>
                </a:extLst>
              </a:tr>
              <a:tr h="554320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2070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930300"/>
                  </a:ext>
                </a:extLst>
              </a:tr>
              <a:tr h="544860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1515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277927"/>
                  </a:ext>
                </a:extLst>
              </a:tr>
              <a:tr h="544860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040798"/>
                  </a:ext>
                </a:extLst>
              </a:tr>
              <a:tr h="67012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10260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193366"/>
                  </a:ext>
                </a:extLst>
              </a:tr>
            </a:tbl>
          </a:graphicData>
        </a:graphic>
      </p:graphicFrame>
      <p:sp>
        <p:nvSpPr>
          <p:cNvPr id="3" name="Oval 3">
            <a:extLst>
              <a:ext uri="{FF2B5EF4-FFF2-40B4-BE49-F238E27FC236}">
                <a16:creationId xmlns:a16="http://schemas.microsoft.com/office/drawing/2014/main" id="{60E1171A-09DA-3722-6E91-C670B6FC04E9}"/>
              </a:ext>
            </a:extLst>
          </p:cNvPr>
          <p:cNvSpPr/>
          <p:nvPr/>
        </p:nvSpPr>
        <p:spPr>
          <a:xfrm>
            <a:off x="0" y="6583680"/>
            <a:ext cx="2345994" cy="27432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Collect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4831265C-CE3E-493C-8BE2-94F99C0B775D}"/>
              </a:ext>
            </a:extLst>
          </p:cNvPr>
          <p:cNvSpPr/>
          <p:nvPr/>
        </p:nvSpPr>
        <p:spPr>
          <a:xfrm>
            <a:off x="8053568" y="6519672"/>
            <a:ext cx="3600400" cy="27432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54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B1EE0-681B-F866-F4FA-7413DC4F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3" y="140256"/>
            <a:ext cx="11808673" cy="50467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Tabela:7 MAPI 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Investigado </a:t>
            </a:r>
            <a:r>
              <a:rPr lang="pt-PT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P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Sanitária, Dezembro 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-2024 (II)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EAEFCDF-A346-C886-E017-AB11DC589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728195"/>
              </p:ext>
            </p:extLst>
          </p:nvPr>
        </p:nvGraphicFramePr>
        <p:xfrm>
          <a:off x="211872" y="793516"/>
          <a:ext cx="11808673" cy="5633409"/>
        </p:xfrm>
        <a:graphic>
          <a:graphicData uri="http://schemas.openxmlformats.org/drawingml/2006/table">
            <a:tbl>
              <a:tblPr/>
              <a:tblGrid>
                <a:gridCol w="2875217">
                  <a:extLst>
                    <a:ext uri="{9D8B030D-6E8A-4147-A177-3AD203B41FA5}">
                      <a16:colId xmlns:a16="http://schemas.microsoft.com/office/drawing/2014/main" val="2988195041"/>
                    </a:ext>
                  </a:extLst>
                </a:gridCol>
                <a:gridCol w="1797884">
                  <a:extLst>
                    <a:ext uri="{9D8B030D-6E8A-4147-A177-3AD203B41FA5}">
                      <a16:colId xmlns:a16="http://schemas.microsoft.com/office/drawing/2014/main" val="2020621752"/>
                    </a:ext>
                  </a:extLst>
                </a:gridCol>
                <a:gridCol w="1783893">
                  <a:extLst>
                    <a:ext uri="{9D8B030D-6E8A-4147-A177-3AD203B41FA5}">
                      <a16:colId xmlns:a16="http://schemas.microsoft.com/office/drawing/2014/main" val="2410869559"/>
                    </a:ext>
                  </a:extLst>
                </a:gridCol>
                <a:gridCol w="1783893">
                  <a:extLst>
                    <a:ext uri="{9D8B030D-6E8A-4147-A177-3AD203B41FA5}">
                      <a16:colId xmlns:a16="http://schemas.microsoft.com/office/drawing/2014/main" val="2743674056"/>
                    </a:ext>
                  </a:extLst>
                </a:gridCol>
                <a:gridCol w="1783893">
                  <a:extLst>
                    <a:ext uri="{9D8B030D-6E8A-4147-A177-3AD203B41FA5}">
                      <a16:colId xmlns:a16="http://schemas.microsoft.com/office/drawing/2014/main" val="1734210966"/>
                    </a:ext>
                  </a:extLst>
                </a:gridCol>
                <a:gridCol w="1783893">
                  <a:extLst>
                    <a:ext uri="{9D8B030D-6E8A-4147-A177-3AD203B41FA5}">
                      <a16:colId xmlns:a16="http://schemas.microsoft.com/office/drawing/2014/main" val="2002573355"/>
                    </a:ext>
                  </a:extLst>
                </a:gridCol>
              </a:tblGrid>
              <a:tr h="7289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Area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Sarampo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Rubéola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Vit-A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Albendazol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OBITO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598329"/>
                  </a:ext>
                </a:extLst>
              </a:tr>
              <a:tr h="834469">
                <a:tc vMerge="1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Áreas Sanitárias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Grave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Investigado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Grave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Investigado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237455"/>
                  </a:ext>
                </a:extLst>
              </a:tr>
              <a:tr h="602377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397809"/>
                  </a:ext>
                </a:extLst>
              </a:tr>
              <a:tr h="544578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789449"/>
                  </a:ext>
                </a:extLst>
              </a:tr>
              <a:tr h="544578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936411"/>
                  </a:ext>
                </a:extLst>
              </a:tr>
              <a:tr h="610042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314883"/>
                  </a:ext>
                </a:extLst>
              </a:tr>
              <a:tr h="554034">
                <a:tc>
                  <a:txBody>
                    <a:bodyPr/>
                    <a:lstStyle/>
                    <a:p>
                      <a:r>
                        <a:rPr lang="pt-PT" sz="18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Fulacunda</a:t>
                      </a:r>
                      <a:endParaRPr lang="pt-PT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930300"/>
                  </a:ext>
                </a:extLst>
              </a:tr>
              <a:tr h="544578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277927"/>
                  </a:ext>
                </a:extLst>
              </a:tr>
              <a:tr h="66977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Regiao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193366"/>
                  </a:ext>
                </a:extLst>
              </a:tr>
            </a:tbl>
          </a:graphicData>
        </a:graphic>
      </p:graphicFrame>
      <p:sp>
        <p:nvSpPr>
          <p:cNvPr id="3" name="Oval 3">
            <a:extLst>
              <a:ext uri="{FF2B5EF4-FFF2-40B4-BE49-F238E27FC236}">
                <a16:creationId xmlns:a16="http://schemas.microsoft.com/office/drawing/2014/main" id="{60E1171A-09DA-3722-6E91-C670B6FC04E9}"/>
              </a:ext>
            </a:extLst>
          </p:cNvPr>
          <p:cNvSpPr/>
          <p:nvPr/>
        </p:nvSpPr>
        <p:spPr>
          <a:xfrm>
            <a:off x="0" y="6583680"/>
            <a:ext cx="2345994" cy="27432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Collect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4831265C-CE3E-493C-8BE2-94F99C0B775D}"/>
              </a:ext>
            </a:extLst>
          </p:cNvPr>
          <p:cNvSpPr/>
          <p:nvPr/>
        </p:nvSpPr>
        <p:spPr>
          <a:xfrm>
            <a:off x="8053568" y="6519672"/>
            <a:ext cx="3600400" cy="27432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34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047464FD-9F45-E70D-0A7D-F588EE547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084757"/>
              </p:ext>
            </p:extLst>
          </p:nvPr>
        </p:nvGraphicFramePr>
        <p:xfrm>
          <a:off x="304800" y="201168"/>
          <a:ext cx="11669027" cy="55709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62485">
                  <a:extLst>
                    <a:ext uri="{9D8B030D-6E8A-4147-A177-3AD203B41FA5}">
                      <a16:colId xmlns:a16="http://schemas.microsoft.com/office/drawing/2014/main" val="1748439192"/>
                    </a:ext>
                  </a:extLst>
                </a:gridCol>
                <a:gridCol w="2321119">
                  <a:extLst>
                    <a:ext uri="{9D8B030D-6E8A-4147-A177-3AD203B41FA5}">
                      <a16:colId xmlns:a16="http://schemas.microsoft.com/office/drawing/2014/main" val="1204419993"/>
                    </a:ext>
                  </a:extLst>
                </a:gridCol>
                <a:gridCol w="2255515">
                  <a:extLst>
                    <a:ext uri="{9D8B030D-6E8A-4147-A177-3AD203B41FA5}">
                      <a16:colId xmlns:a16="http://schemas.microsoft.com/office/drawing/2014/main" val="125742147"/>
                    </a:ext>
                  </a:extLst>
                </a:gridCol>
                <a:gridCol w="2227841">
                  <a:extLst>
                    <a:ext uri="{9D8B030D-6E8A-4147-A177-3AD203B41FA5}">
                      <a16:colId xmlns:a16="http://schemas.microsoft.com/office/drawing/2014/main" val="1567332791"/>
                    </a:ext>
                  </a:extLst>
                </a:gridCol>
                <a:gridCol w="2102067">
                  <a:extLst>
                    <a:ext uri="{9D8B030D-6E8A-4147-A177-3AD203B41FA5}">
                      <a16:colId xmlns:a16="http://schemas.microsoft.com/office/drawing/2014/main" val="3418138204"/>
                    </a:ext>
                  </a:extLst>
                </a:gridCol>
              </a:tblGrid>
              <a:tr h="919629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Tabela:8 Categorização: Cobertura Vicinal Sarampo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Rubéola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 A.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Sanitaria,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Quinara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Dezembro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- 2024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236505"/>
                  </a:ext>
                </a:extLst>
              </a:tr>
              <a:tr h="654412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en-US" sz="20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0 - 49 %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50 - 79 %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80 - 100 %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+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404820"/>
                  </a:ext>
                </a:extLst>
              </a:tr>
              <a:tr h="570992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3200">
                        <a:latin typeface="Algerian" panose="04020705040A02060702" pitchFamily="82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95,3</a:t>
                      </a:r>
                      <a:endParaRPr lang="pt-PT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73298"/>
                  </a:ext>
                </a:extLst>
              </a:tr>
              <a:tr h="570992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86,0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9094227"/>
                  </a:ext>
                </a:extLst>
              </a:tr>
              <a:tr h="570992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89,7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209450"/>
                  </a:ext>
                </a:extLst>
              </a:tr>
              <a:tr h="570992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94,1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095954"/>
                  </a:ext>
                </a:extLst>
              </a:tr>
              <a:tr h="570992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96,8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191830"/>
                  </a:ext>
                </a:extLst>
              </a:tr>
              <a:tr h="570992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88,9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334706"/>
                  </a:ext>
                </a:extLst>
              </a:tr>
              <a:tr h="57099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90,6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3096102"/>
                  </a:ext>
                </a:extLst>
              </a:tr>
            </a:tbl>
          </a:graphicData>
        </a:graphic>
      </p:graphicFrame>
      <p:sp>
        <p:nvSpPr>
          <p:cNvPr id="6" name="Oval 3">
            <a:extLst>
              <a:ext uri="{FF2B5EF4-FFF2-40B4-BE49-F238E27FC236}">
                <a16:creationId xmlns:a16="http://schemas.microsoft.com/office/drawing/2014/main" id="{A0B9F796-8D0C-FBFB-496B-3E45DF7F5003}"/>
              </a:ext>
            </a:extLst>
          </p:cNvPr>
          <p:cNvSpPr/>
          <p:nvPr/>
        </p:nvSpPr>
        <p:spPr>
          <a:xfrm>
            <a:off x="0" y="6272011"/>
            <a:ext cx="2345994" cy="3848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Collect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E00EB050-CC44-724C-B93D-00C4CB5E6099}"/>
              </a:ext>
            </a:extLst>
          </p:cNvPr>
          <p:cNvSpPr/>
          <p:nvPr/>
        </p:nvSpPr>
        <p:spPr>
          <a:xfrm>
            <a:off x="8040689" y="6272011"/>
            <a:ext cx="3600400" cy="38482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5627C99-C581-B1BF-8471-CDE99C7EEC5C}"/>
              </a:ext>
            </a:extLst>
          </p:cNvPr>
          <p:cNvSpPr/>
          <p:nvPr/>
        </p:nvSpPr>
        <p:spPr>
          <a:xfrm>
            <a:off x="3518438" y="5771948"/>
            <a:ext cx="4105225" cy="1000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0-49%=   /   =  %</a:t>
            </a:r>
          </a:p>
          <a:p>
            <a:pPr algn="ctr"/>
            <a:r>
              <a:rPr lang="pt-PT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50-79%=   /     =  %</a:t>
            </a:r>
          </a:p>
          <a:p>
            <a:pPr algn="ctr"/>
            <a:r>
              <a:rPr lang="pt-PT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80-100% =      /     =   %</a:t>
            </a:r>
          </a:p>
        </p:txBody>
      </p:sp>
    </p:spTree>
    <p:extLst>
      <p:ext uri="{BB962C8B-B14F-4D97-AF65-F5344CB8AC3E}">
        <p14:creationId xmlns:p14="http://schemas.microsoft.com/office/powerpoint/2010/main" val="409892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870" y="996044"/>
            <a:ext cx="11179629" cy="421277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latin typeface="Arial" panose="020B0604020202020204" pitchFamily="34" charset="0"/>
                <a:cs typeface="Arial" panose="020B0604020202020204" pitchFamily="34" charset="0"/>
              </a:rPr>
              <a:t>Nutrição</a:t>
            </a:r>
          </a:p>
        </p:txBody>
      </p:sp>
    </p:spTree>
    <p:extLst>
      <p:ext uri="{BB962C8B-B14F-4D97-AF65-F5344CB8AC3E}">
        <p14:creationId xmlns:p14="http://schemas.microsoft.com/office/powerpoint/2010/main" val="1004613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775800"/>
              </p:ext>
            </p:extLst>
          </p:nvPr>
        </p:nvGraphicFramePr>
        <p:xfrm>
          <a:off x="341688" y="159051"/>
          <a:ext cx="11721357" cy="6029361"/>
        </p:xfrm>
        <a:graphic>
          <a:graphicData uri="http://schemas.openxmlformats.org/drawingml/2006/table">
            <a:tbl>
              <a:tblPr/>
              <a:tblGrid>
                <a:gridCol w="1757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34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91709">
                <a:tc gridSpan="10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Tabela:9 Número de Crianças Suplimentada Vit.A e Desparazitaçao  com Albendazol por Faixa Etária  e Sexo por A.Sanitaria, Dezembro 2024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584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ASanitaria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Vit.A 6 – 11 Meses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Vit.A 12 – 59  Meses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Albendazol 12- 59 Meses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6 a 59 meses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04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735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Brandão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735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Buba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735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Dar-Es-Salam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735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Empada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735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Fulacunda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735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036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Regiao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A0B9F796-8D0C-FBFB-496B-3E45DF7F5003}"/>
              </a:ext>
            </a:extLst>
          </p:cNvPr>
          <p:cNvSpPr/>
          <p:nvPr/>
        </p:nvSpPr>
        <p:spPr>
          <a:xfrm>
            <a:off x="0" y="6272011"/>
            <a:ext cx="2345994" cy="3848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Collect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0EB050-CC44-724C-B93D-00C4CB5E6099}"/>
              </a:ext>
            </a:extLst>
          </p:cNvPr>
          <p:cNvSpPr/>
          <p:nvPr/>
        </p:nvSpPr>
        <p:spPr>
          <a:xfrm>
            <a:off x="8040689" y="6272011"/>
            <a:ext cx="3600400" cy="38482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79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28954" y="136525"/>
            <a:ext cx="11957538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t-P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Grafico</a:t>
            </a:r>
            <a:r>
              <a:rPr lang="pt-PT" sz="1800" b="1" dirty="0">
                <a:latin typeface="Arial" panose="020B0604020202020204" pitchFamily="34" charset="0"/>
                <a:cs typeface="Arial" panose="020B0604020202020204" pitchFamily="34" charset="0"/>
              </a:rPr>
              <a:t>: 4 Proporção das Crianças Suplementação Vit.A e Desparasitaçao com Albendazol  por </a:t>
            </a:r>
            <a:r>
              <a:rPr lang="pt-P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A.Sanitaria</a:t>
            </a:r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Quinara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Dezembro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- 2024</a:t>
            </a:r>
            <a:endParaRPr lang="pt-P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984517" y="836447"/>
            <a:ext cx="2656572" cy="625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dirty="0"/>
              <a:t>% </a:t>
            </a:r>
            <a:r>
              <a:rPr lang="pt-PT" dirty="0" err="1"/>
              <a:t>Regiao</a:t>
            </a:r>
            <a:r>
              <a:rPr lang="pt-PT" dirty="0"/>
              <a:t>= 74,53 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A0B9F796-8D0C-FBFB-496B-3E45DF7F5003}"/>
              </a:ext>
            </a:extLst>
          </p:cNvPr>
          <p:cNvSpPr/>
          <p:nvPr/>
        </p:nvSpPr>
        <p:spPr>
          <a:xfrm>
            <a:off x="0" y="6272011"/>
            <a:ext cx="2345994" cy="3848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Collect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E00EB050-CC44-724C-B93D-00C4CB5E6099}"/>
              </a:ext>
            </a:extLst>
          </p:cNvPr>
          <p:cNvSpPr/>
          <p:nvPr/>
        </p:nvSpPr>
        <p:spPr>
          <a:xfrm>
            <a:off x="8040689" y="6272011"/>
            <a:ext cx="3600400" cy="38482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266303"/>
              </p:ext>
            </p:extLst>
          </p:nvPr>
        </p:nvGraphicFramePr>
        <p:xfrm>
          <a:off x="128954" y="1462089"/>
          <a:ext cx="11957538" cy="470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097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5DD335-78FB-4C93-0342-7C70D3330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640" y="1122362"/>
            <a:ext cx="10576560" cy="368331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Logística SIVE e Nutrição</a:t>
            </a:r>
            <a:b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571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B33D542-96F5-84A5-50E5-40F973F00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154255"/>
              </p:ext>
            </p:extLst>
          </p:nvPr>
        </p:nvGraphicFramePr>
        <p:xfrm>
          <a:off x="171450" y="200025"/>
          <a:ext cx="11783127" cy="6106990"/>
        </p:xfrm>
        <a:graphic>
          <a:graphicData uri="http://schemas.openxmlformats.org/drawingml/2006/table">
            <a:tbl>
              <a:tblPr/>
              <a:tblGrid>
                <a:gridCol w="3927708">
                  <a:extLst>
                    <a:ext uri="{9D8B030D-6E8A-4147-A177-3AD203B41FA5}">
                      <a16:colId xmlns:a16="http://schemas.microsoft.com/office/drawing/2014/main" val="1333994831"/>
                    </a:ext>
                  </a:extLst>
                </a:gridCol>
                <a:gridCol w="2618473">
                  <a:extLst>
                    <a:ext uri="{9D8B030D-6E8A-4147-A177-3AD203B41FA5}">
                      <a16:colId xmlns:a16="http://schemas.microsoft.com/office/drawing/2014/main" val="3434746753"/>
                    </a:ext>
                  </a:extLst>
                </a:gridCol>
                <a:gridCol w="2618473">
                  <a:extLst>
                    <a:ext uri="{9D8B030D-6E8A-4147-A177-3AD203B41FA5}">
                      <a16:colId xmlns:a16="http://schemas.microsoft.com/office/drawing/2014/main" val="2598344459"/>
                    </a:ext>
                  </a:extLst>
                </a:gridCol>
                <a:gridCol w="2618473">
                  <a:extLst>
                    <a:ext uri="{9D8B030D-6E8A-4147-A177-3AD203B41FA5}">
                      <a16:colId xmlns:a16="http://schemas.microsoft.com/office/drawing/2014/main" val="3844708998"/>
                    </a:ext>
                  </a:extLst>
                </a:gridCol>
              </a:tblGrid>
              <a:tr h="80444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Tabela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:10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Logistica: Numero de Doses Recebidos, Utilizados e Stock area Sanitaria,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Quinara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Dezembro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- 2024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074082"/>
                  </a:ext>
                </a:extLst>
              </a:tr>
              <a:tr h="435917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Vacina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503723"/>
                  </a:ext>
                </a:extLst>
              </a:tr>
              <a:tr h="627362">
                <a:tc vMerge="1">
                  <a:txBody>
                    <a:bodyPr/>
                    <a:lstStyle/>
                    <a:p>
                      <a:pPr algn="l" rtl="0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Recebidos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Utilizados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820013"/>
                  </a:ext>
                </a:extLst>
              </a:tr>
              <a:tr h="521002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780126"/>
                  </a:ext>
                </a:extLst>
              </a:tr>
              <a:tr h="581452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12250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0995"/>
                  </a:ext>
                </a:extLst>
              </a:tr>
              <a:tr h="627362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068687"/>
                  </a:ext>
                </a:extLst>
              </a:tr>
              <a:tr h="627362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6410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907081"/>
                  </a:ext>
                </a:extLst>
              </a:tr>
              <a:tr h="627362">
                <a:tc>
                  <a:txBody>
                    <a:bodyPr/>
                    <a:lstStyle/>
                    <a:p>
                      <a:r>
                        <a:rPr lang="pt-PT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5390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901702"/>
                  </a:ext>
                </a:extLst>
              </a:tr>
              <a:tr h="627362">
                <a:tc>
                  <a:txBody>
                    <a:bodyPr/>
                    <a:lstStyle/>
                    <a:p>
                      <a:r>
                        <a:rPr lang="pt-PT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4040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969109"/>
                  </a:ext>
                </a:extLst>
              </a:tr>
              <a:tr h="627362">
                <a:tc>
                  <a:txBody>
                    <a:bodyPr/>
                    <a:lstStyle/>
                    <a:p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pt-PT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76752"/>
                  </a:ext>
                </a:extLst>
              </a:tr>
            </a:tbl>
          </a:graphicData>
        </a:graphic>
      </p:graphicFrame>
      <p:sp>
        <p:nvSpPr>
          <p:cNvPr id="2" name="Oval 3">
            <a:extLst>
              <a:ext uri="{FF2B5EF4-FFF2-40B4-BE49-F238E27FC236}">
                <a16:creationId xmlns:a16="http://schemas.microsoft.com/office/drawing/2014/main" id="{880913B4-A385-C1D9-07C1-F59CF373C4E2}"/>
              </a:ext>
            </a:extLst>
          </p:cNvPr>
          <p:cNvSpPr/>
          <p:nvPr/>
        </p:nvSpPr>
        <p:spPr>
          <a:xfrm>
            <a:off x="374904" y="6478524"/>
            <a:ext cx="2345994" cy="27432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</a:t>
            </a:r>
            <a:r>
              <a:rPr kumimoji="0" lang="pt-BR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D171F8C3-F82F-D4A7-43F8-6AB86AF11324}"/>
              </a:ext>
            </a:extLst>
          </p:cNvPr>
          <p:cNvSpPr/>
          <p:nvPr/>
        </p:nvSpPr>
        <p:spPr>
          <a:xfrm>
            <a:off x="8053568" y="6519672"/>
            <a:ext cx="3600400" cy="27432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4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B33D542-96F5-84A5-50E5-40F973F00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50228"/>
              </p:ext>
            </p:extLst>
          </p:nvPr>
        </p:nvGraphicFramePr>
        <p:xfrm>
          <a:off x="171449" y="200022"/>
          <a:ext cx="11812003" cy="6179070"/>
        </p:xfrm>
        <a:graphic>
          <a:graphicData uri="http://schemas.openxmlformats.org/drawingml/2006/table">
            <a:tbl>
              <a:tblPr/>
              <a:tblGrid>
                <a:gridCol w="1634068">
                  <a:extLst>
                    <a:ext uri="{9D8B030D-6E8A-4147-A177-3AD203B41FA5}">
                      <a16:colId xmlns:a16="http://schemas.microsoft.com/office/drawing/2014/main" val="1333994831"/>
                    </a:ext>
                  </a:extLst>
                </a:gridCol>
                <a:gridCol w="1226441">
                  <a:extLst>
                    <a:ext uri="{9D8B030D-6E8A-4147-A177-3AD203B41FA5}">
                      <a16:colId xmlns:a16="http://schemas.microsoft.com/office/drawing/2014/main" val="3434746753"/>
                    </a:ext>
                  </a:extLst>
                </a:gridCol>
                <a:gridCol w="1305580">
                  <a:extLst>
                    <a:ext uri="{9D8B030D-6E8A-4147-A177-3AD203B41FA5}">
                      <a16:colId xmlns:a16="http://schemas.microsoft.com/office/drawing/2014/main" val="2598344459"/>
                    </a:ext>
                  </a:extLst>
                </a:gridCol>
                <a:gridCol w="902677">
                  <a:extLst>
                    <a:ext uri="{9D8B030D-6E8A-4147-A177-3AD203B41FA5}">
                      <a16:colId xmlns:a16="http://schemas.microsoft.com/office/drawing/2014/main" val="3844708998"/>
                    </a:ext>
                  </a:extLst>
                </a:gridCol>
                <a:gridCol w="1324708">
                  <a:extLst>
                    <a:ext uri="{9D8B030D-6E8A-4147-A177-3AD203B41FA5}">
                      <a16:colId xmlns:a16="http://schemas.microsoft.com/office/drawing/2014/main" val="1984204475"/>
                    </a:ext>
                  </a:extLst>
                </a:gridCol>
                <a:gridCol w="1242646">
                  <a:extLst>
                    <a:ext uri="{9D8B030D-6E8A-4147-A177-3AD203B41FA5}">
                      <a16:colId xmlns:a16="http://schemas.microsoft.com/office/drawing/2014/main" val="985972210"/>
                    </a:ext>
                  </a:extLst>
                </a:gridCol>
                <a:gridCol w="785446">
                  <a:extLst>
                    <a:ext uri="{9D8B030D-6E8A-4147-A177-3AD203B41FA5}">
                      <a16:colId xmlns:a16="http://schemas.microsoft.com/office/drawing/2014/main" val="2732423736"/>
                    </a:ext>
                  </a:extLst>
                </a:gridCol>
                <a:gridCol w="13481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530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92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74715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Tabela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:11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Logistica: Gestao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Insumos por R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egiao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Sanitaria, </a:t>
                      </a:r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Quinara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Dezembro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- 2024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074082"/>
                  </a:ext>
                </a:extLst>
              </a:tr>
              <a:tr h="410617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sanitaria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Seringa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0,5 ml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Seringa de 5 ml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Caixa de segurança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503723"/>
                  </a:ext>
                </a:extLst>
              </a:tr>
              <a:tr h="779349">
                <a:tc vMerge="1">
                  <a:txBody>
                    <a:bodyPr/>
                    <a:lstStyle/>
                    <a:p>
                      <a:pPr algn="l" rtl="0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Recebido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Utilizados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Recebidos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Utilizados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Recebidos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Utilizados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820013"/>
                  </a:ext>
                </a:extLst>
              </a:tr>
              <a:tr h="490270">
                <a:tc>
                  <a:txBody>
                    <a:bodyPr/>
                    <a:lstStyle/>
                    <a:p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780126"/>
                  </a:ext>
                </a:extLst>
              </a:tr>
              <a:tr h="547154">
                <a:tc>
                  <a:txBody>
                    <a:bodyPr/>
                    <a:lstStyle/>
                    <a:p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0995"/>
                  </a:ext>
                </a:extLst>
              </a:tr>
              <a:tr h="590356">
                <a:tc>
                  <a:txBody>
                    <a:bodyPr/>
                    <a:lstStyle/>
                    <a:p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068687"/>
                  </a:ext>
                </a:extLst>
              </a:tr>
              <a:tr h="590356">
                <a:tc>
                  <a:txBody>
                    <a:bodyPr/>
                    <a:lstStyle/>
                    <a:p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907081"/>
                  </a:ext>
                </a:extLst>
              </a:tr>
              <a:tr h="590356">
                <a:tc>
                  <a:txBody>
                    <a:bodyPr/>
                    <a:lstStyle/>
                    <a:p>
                      <a:r>
                        <a:rPr lang="pt-PT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901702"/>
                  </a:ext>
                </a:extLst>
              </a:tr>
              <a:tr h="590356">
                <a:tc>
                  <a:txBody>
                    <a:bodyPr/>
                    <a:lstStyle/>
                    <a:p>
                      <a:r>
                        <a:rPr lang="pt-PT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1678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969109"/>
                  </a:ext>
                </a:extLst>
              </a:tr>
              <a:tr h="590356">
                <a:tc>
                  <a:txBody>
                    <a:bodyPr/>
                    <a:lstStyle/>
                    <a:p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pt-PT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35683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-2683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5734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76752"/>
                  </a:ext>
                </a:extLst>
              </a:tr>
            </a:tbl>
          </a:graphicData>
        </a:graphic>
      </p:graphicFrame>
      <p:sp>
        <p:nvSpPr>
          <p:cNvPr id="2" name="Oval 3">
            <a:extLst>
              <a:ext uri="{FF2B5EF4-FFF2-40B4-BE49-F238E27FC236}">
                <a16:creationId xmlns:a16="http://schemas.microsoft.com/office/drawing/2014/main" id="{880913B4-A385-C1D9-07C1-F59CF373C4E2}"/>
              </a:ext>
            </a:extLst>
          </p:cNvPr>
          <p:cNvSpPr/>
          <p:nvPr/>
        </p:nvSpPr>
        <p:spPr>
          <a:xfrm>
            <a:off x="374904" y="6478524"/>
            <a:ext cx="2345994" cy="27432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DADO : Cobo </a:t>
            </a:r>
            <a:r>
              <a:rPr kumimoji="0" lang="pt-BR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Collet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D171F8C3-F82F-D4A7-43F8-6AB86AF11324}"/>
              </a:ext>
            </a:extLst>
          </p:cNvPr>
          <p:cNvSpPr/>
          <p:nvPr/>
        </p:nvSpPr>
        <p:spPr>
          <a:xfrm>
            <a:off x="8053568" y="6519672"/>
            <a:ext cx="3600400" cy="27432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FONTE DE INFORMAÇAO: GESTORES DE DADOS</a:t>
            </a:r>
            <a:endParaRPr kumimoji="0" lang="pt-PT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55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151EA85-4B4E-9167-E553-1AC5CB6B3E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610974"/>
              </p:ext>
            </p:extLst>
          </p:nvPr>
        </p:nvGraphicFramePr>
        <p:xfrm>
          <a:off x="321733" y="270928"/>
          <a:ext cx="11495362" cy="6036086"/>
        </p:xfrm>
        <a:graphic>
          <a:graphicData uri="http://schemas.openxmlformats.org/drawingml/2006/table">
            <a:tbl>
              <a:tblPr firstRow="1" bandRow="1"/>
              <a:tblGrid>
                <a:gridCol w="5094329">
                  <a:extLst>
                    <a:ext uri="{9D8B030D-6E8A-4147-A177-3AD203B41FA5}">
                      <a16:colId xmlns:a16="http://schemas.microsoft.com/office/drawing/2014/main" val="1682973157"/>
                    </a:ext>
                  </a:extLst>
                </a:gridCol>
                <a:gridCol w="6401033">
                  <a:extLst>
                    <a:ext uri="{9D8B030D-6E8A-4147-A177-3AD203B41FA5}">
                      <a16:colId xmlns:a16="http://schemas.microsoft.com/office/drawing/2014/main" val="3441675351"/>
                    </a:ext>
                  </a:extLst>
                </a:gridCol>
              </a:tblGrid>
              <a:tr h="119558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Tabela:12</a:t>
                      </a:r>
                      <a:r>
                        <a:rPr lang="pt-BR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Taxa de Perda de VASR Por A. Sanitária,</a:t>
                      </a:r>
                      <a:r>
                        <a:rPr lang="pt-BR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Quinara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Dezembro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- 2024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37222172"/>
                  </a:ext>
                </a:extLst>
              </a:tr>
              <a:tr h="124168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Areas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Sanitárias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Taxa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perda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785011"/>
                  </a:ext>
                </a:extLst>
              </a:tr>
              <a:tr h="514116">
                <a:tc>
                  <a:txBody>
                    <a:bodyPr/>
                    <a:lstStyle/>
                    <a:p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8416500"/>
                  </a:ext>
                </a:extLst>
              </a:tr>
              <a:tr h="514116">
                <a:tc>
                  <a:txBody>
                    <a:bodyPr/>
                    <a:lstStyle/>
                    <a:p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5491587"/>
                  </a:ext>
                </a:extLst>
              </a:tr>
              <a:tr h="514116">
                <a:tc>
                  <a:txBody>
                    <a:bodyPr/>
                    <a:lstStyle/>
                    <a:p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2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0647843"/>
                  </a:ext>
                </a:extLst>
              </a:tr>
              <a:tr h="514116">
                <a:tc>
                  <a:txBody>
                    <a:bodyPr/>
                    <a:lstStyle/>
                    <a:p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775644"/>
                  </a:ext>
                </a:extLst>
              </a:tr>
              <a:tr h="514116">
                <a:tc>
                  <a:txBody>
                    <a:bodyPr/>
                    <a:lstStyle/>
                    <a:p>
                      <a:r>
                        <a:rPr lang="pt-PT" sz="2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4169959"/>
                  </a:ext>
                </a:extLst>
              </a:tr>
              <a:tr h="514116">
                <a:tc>
                  <a:txBody>
                    <a:bodyPr/>
                    <a:lstStyle/>
                    <a:p>
                      <a:r>
                        <a:rPr lang="pt-PT" sz="2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1.42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4998898"/>
                  </a:ext>
                </a:extLst>
              </a:tr>
              <a:tr h="514116">
                <a:tc>
                  <a:txBody>
                    <a:bodyPr/>
                    <a:lstStyle/>
                    <a:p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pt-PT" sz="2400" dirty="0"/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1.08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6257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94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299" y="178314"/>
            <a:ext cx="7374156" cy="81973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1. Contexto e Justificativo 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9276F000-2016-84EF-249B-C53A49C8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2013374"/>
            <a:ext cx="11928474" cy="523134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A campanha de vacinação contra o sarampo e a rubéola está planeada como parte da introdução da vacina combinada contra o sarampo e a rubéola na imunização de rotina. Como mencionado em secções anteriores, foi observado um aumento do número de casos de rubéola e o país seguirá as recomendações da OMS para introduzir a vacina combinada contra o sarampo e a rubéola, com o objetivo de controlar e, eventualmente, eliminar a rubéola e a síndrome da rubéola congénita.</a:t>
            </a:r>
          </a:p>
          <a:p>
            <a:pPr marL="0" lvl="0" indent="0" algn="just">
              <a:lnSpc>
                <a:spcPct val="150000"/>
              </a:lnSpc>
              <a:buNone/>
              <a:tabLst>
                <a:tab pos="457200" algn="l"/>
              </a:tabLst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66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1971" y="174056"/>
            <a:ext cx="11365203" cy="75399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Tabela:13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Cadeia de Frio Funcionais e Não Funcionais/ A. Sanitaria Durante a Campanha,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Quinara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Dezembro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- 2024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22944"/>
              </p:ext>
            </p:extLst>
          </p:nvPr>
        </p:nvGraphicFramePr>
        <p:xfrm>
          <a:off x="321972" y="928047"/>
          <a:ext cx="11278625" cy="5378970"/>
        </p:xfrm>
        <a:graphic>
          <a:graphicData uri="http://schemas.openxmlformats.org/drawingml/2006/table">
            <a:tbl>
              <a:tblPr/>
              <a:tblGrid>
                <a:gridCol w="3788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5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5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830">
                <a:tc>
                  <a:txBody>
                    <a:bodyPr/>
                    <a:lstStyle/>
                    <a:p>
                      <a:pPr algn="l"/>
                      <a:r>
                        <a:rPr lang="pt-B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pt-BR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</a:t>
                      </a:r>
                      <a:endParaRPr lang="pt-BR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Funcional</a:t>
                      </a:r>
                    </a:p>
                  </a:txBody>
                  <a:tcPr marL="8473" marR="8473" marT="84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Não Funcional</a:t>
                      </a:r>
                    </a:p>
                  </a:txBody>
                  <a:tcPr marL="8473" marR="8473" marT="84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020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020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020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020">
                <a:tc>
                  <a:txBody>
                    <a:bodyPr/>
                    <a:lstStyle/>
                    <a:p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020">
                <a:tc>
                  <a:txBody>
                    <a:bodyPr/>
                    <a:lstStyle/>
                    <a:p>
                      <a:r>
                        <a:rPr lang="pt-PT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020">
                <a:tc>
                  <a:txBody>
                    <a:bodyPr/>
                    <a:lstStyle/>
                    <a:p>
                      <a:r>
                        <a:rPr lang="pt-PT" sz="2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5020">
                <a:tc>
                  <a:txBody>
                    <a:bodyPr/>
                    <a:lstStyle/>
                    <a:p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pt-PT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265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82880" y="0"/>
            <a:ext cx="11810198" cy="80889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Tabela: 14 Stock dos Medicamentos (Vit.A 100, 200 e Albendazol 400 mg,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Durante a Campanha,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Quinara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Dezembro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- 2024</a:t>
            </a: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699307"/>
              </p:ext>
            </p:extLst>
          </p:nvPr>
        </p:nvGraphicFramePr>
        <p:xfrm>
          <a:off x="182887" y="808890"/>
          <a:ext cx="11810191" cy="56974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2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7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5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7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36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83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85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37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9722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9217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9217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94289">
                <a:tc rowSpan="2">
                  <a:txBody>
                    <a:bodyPr/>
                    <a:lstStyle/>
                    <a:p>
                      <a:pPr algn="l" rtl="0" fontAlgn="b"/>
                      <a:r>
                        <a:rPr lang="pt-PT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A.Sanitária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VIT.A 100.000 UI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VIT.A 200.000 UI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AIBENDAZOL 100.000 UI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247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RECB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PERDA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RECB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PERDA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RECB</a:t>
                      </a:r>
                      <a:endParaRPr lang="pt-PT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PT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PERDA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954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995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985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991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985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353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3014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3002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1986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3039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3002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1261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906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2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Darsalam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671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671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674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671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6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1816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1816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1816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1816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9490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1979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1341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1338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638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1794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1339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1338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952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1111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1095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1117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1088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pt-PT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3594">
                <a:tc>
                  <a:txBody>
                    <a:bodyPr/>
                    <a:lstStyle/>
                    <a:p>
                      <a:pPr algn="l" rtl="0" fontAlgn="ctr"/>
                      <a:r>
                        <a:rPr lang="pt-PT" sz="20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2903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1189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1156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714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13319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8948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8907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4371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11994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8976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8900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3018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PT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pt-P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017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075" y="67168"/>
            <a:ext cx="11811000" cy="55801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Tabela:15 Gestão de Kits Durante a Campanha, Dezembro MAPI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89426"/>
              </p:ext>
            </p:extLst>
          </p:nvPr>
        </p:nvGraphicFramePr>
        <p:xfrm>
          <a:off x="219075" y="745062"/>
          <a:ext cx="11810999" cy="5626865"/>
        </p:xfrm>
        <a:graphic>
          <a:graphicData uri="http://schemas.openxmlformats.org/drawingml/2006/table">
            <a:tbl>
              <a:tblPr/>
              <a:tblGrid>
                <a:gridCol w="497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0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94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5571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Produtos</a:t>
                      </a:r>
                    </a:p>
                  </a:txBody>
                  <a:tcPr marL="8473" marR="8473" marT="8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Recebido</a:t>
                      </a:r>
                    </a:p>
                  </a:txBody>
                  <a:tcPr marL="8473" marR="8473" marT="8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Utilizado</a:t>
                      </a:r>
                    </a:p>
                  </a:txBody>
                  <a:tcPr marL="8473" marR="8473" marT="8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 </a:t>
                      </a:r>
                    </a:p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</a:t>
                      </a:r>
                    </a:p>
                  </a:txBody>
                  <a:tcPr marL="8473" marR="8473" marT="8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Paracetamol  comp 500mg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Latato Ringer 500ml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 5% 500ml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Soro Fisiológico 0,9% 500ml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SRO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Hidrocortisona Injetável 100ml /1g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Adrenalina 2ml Injetável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Seringa 5ml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Seringa 10ml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Cateter 22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Cateter24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759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Adesivo N’12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271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786" y="67168"/>
            <a:ext cx="11852030" cy="55801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Tabela:16 Gestão de Kits MAPI Durante a Campanha, Dezembro 2024(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</a:t>
            </a: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439451"/>
              </p:ext>
            </p:extLst>
          </p:nvPr>
        </p:nvGraphicFramePr>
        <p:xfrm>
          <a:off x="132448" y="625179"/>
          <a:ext cx="11811000" cy="5946038"/>
        </p:xfrm>
        <a:graphic>
          <a:graphicData uri="http://schemas.openxmlformats.org/drawingml/2006/table">
            <a:tbl>
              <a:tblPr/>
              <a:tblGrid>
                <a:gridCol w="5494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0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94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02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Produtos</a:t>
                      </a:r>
                    </a:p>
                  </a:txBody>
                  <a:tcPr marL="8473" marR="8473" marT="8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Recebido</a:t>
                      </a:r>
                    </a:p>
                  </a:txBody>
                  <a:tcPr marL="8473" marR="8473" marT="8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Utilizado</a:t>
                      </a:r>
                    </a:p>
                  </a:txBody>
                  <a:tcPr marL="8473" marR="8473" marT="8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 </a:t>
                      </a:r>
                    </a:p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</a:t>
                      </a:r>
                    </a:p>
                  </a:txBody>
                  <a:tcPr marL="8473" marR="8473" marT="8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administração de soro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Luvas N’7,5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Adesivo</a:t>
                      </a:r>
                      <a:r>
                        <a:rPr lang="pt-PT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N’12</a:t>
                      </a:r>
                      <a:endParaRPr lang="pt-P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Bem u-</a:t>
                      </a:r>
                      <a:r>
                        <a:rPr lang="pt-PT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ron</a:t>
                      </a:r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pt-PT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</a:t>
                      </a:r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500mg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Diazepam injetável 2ml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Paracetamol 120mg Suspensão Xarope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Dobutamol injetável 100mg/ml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Salbutamol</a:t>
                      </a:r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100mg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Aparelho de Glicemia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Fita de aparelho de Glicemia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Esfigmomanometro</a:t>
                      </a:r>
                      <a:endParaRPr lang="pt-P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Estetoscopio</a:t>
                      </a:r>
                      <a:endParaRPr lang="pt-P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0465">
                <a:tc>
                  <a:txBody>
                    <a:bodyPr/>
                    <a:lstStyle/>
                    <a:p>
                      <a:r>
                        <a:rPr lang="pt-PT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Oximetro</a:t>
                      </a:r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pulso digital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434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322557"/>
              </p:ext>
            </p:extLst>
          </p:nvPr>
        </p:nvGraphicFramePr>
        <p:xfrm>
          <a:off x="321972" y="1261654"/>
          <a:ext cx="11606170" cy="4874693"/>
        </p:xfrm>
        <a:graphic>
          <a:graphicData uri="http://schemas.openxmlformats.org/drawingml/2006/table">
            <a:tbl>
              <a:tblPr/>
              <a:tblGrid>
                <a:gridCol w="2263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7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789">
                  <a:extLst>
                    <a:ext uri="{9D8B030D-6E8A-4147-A177-3AD203B41FA5}">
                      <a16:colId xmlns:a16="http://schemas.microsoft.com/office/drawing/2014/main" val="3288294396"/>
                    </a:ext>
                  </a:extLst>
                </a:gridCol>
                <a:gridCol w="1683915">
                  <a:extLst>
                    <a:ext uri="{9D8B030D-6E8A-4147-A177-3AD203B41FA5}">
                      <a16:colId xmlns:a16="http://schemas.microsoft.com/office/drawing/2014/main" val="62372870"/>
                    </a:ext>
                  </a:extLst>
                </a:gridCol>
                <a:gridCol w="1378265">
                  <a:extLst>
                    <a:ext uri="{9D8B030D-6E8A-4147-A177-3AD203B41FA5}">
                      <a16:colId xmlns:a16="http://schemas.microsoft.com/office/drawing/2014/main" val="537055950"/>
                    </a:ext>
                  </a:extLst>
                </a:gridCol>
                <a:gridCol w="15737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61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42208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Sanitaria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Viaturas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Motorizadas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Botes/Pirogas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23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Utilizado</a:t>
                      </a:r>
                      <a:endParaRPr lang="pt-P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Planificado</a:t>
                      </a:r>
                      <a:endParaRPr lang="pt-P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Utilizado</a:t>
                      </a:r>
                      <a:endParaRPr lang="pt-PT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518">
                <a:tc>
                  <a:txBody>
                    <a:bodyPr/>
                    <a:lstStyle/>
                    <a:p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r>
                        <a:rPr lang="pt-PT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318">
                <a:tc>
                  <a:txBody>
                    <a:bodyPr/>
                    <a:lstStyle/>
                    <a:p>
                      <a:r>
                        <a:rPr lang="pt-PT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254">
                <a:tc>
                  <a:txBody>
                    <a:bodyPr/>
                    <a:lstStyle/>
                    <a:p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pt-PT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73" marR="8473" marT="847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93077" y="191067"/>
            <a:ext cx="11635065" cy="94471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t-PT" sz="3200" b="1" dirty="0">
                <a:latin typeface="Arial" panose="020B0604020202020204" pitchFamily="34" charset="0"/>
                <a:cs typeface="Arial" panose="020B0604020202020204" pitchFamily="34" charset="0"/>
              </a:rPr>
              <a:t>Tabela:17 Disponibilidade de Meios de Transportes por </a:t>
            </a:r>
            <a:r>
              <a:rPr lang="pt-PT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A.Sanitaria</a:t>
            </a:r>
            <a:r>
              <a:rPr lang="pt-PT" sz="3200" b="1" dirty="0">
                <a:latin typeface="Arial" panose="020B0604020202020204" pitchFamily="34" charset="0"/>
                <a:cs typeface="Arial" panose="020B0604020202020204" pitchFamily="34" charset="0"/>
              </a:rPr>
              <a:t>, durante a Campanha Dezembro-2024</a:t>
            </a:r>
          </a:p>
        </p:txBody>
      </p:sp>
    </p:spTree>
    <p:extLst>
      <p:ext uri="{BB962C8B-B14F-4D97-AF65-F5344CB8AC3E}">
        <p14:creationId xmlns:p14="http://schemas.microsoft.com/office/powerpoint/2010/main" val="2639324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3858" y="160409"/>
            <a:ext cx="11606170" cy="54444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Tabela:18 Combustivel e Lubrificante/ A.Sanitaria Sanitaria-2024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405294"/>
              </p:ext>
            </p:extLst>
          </p:nvPr>
        </p:nvGraphicFramePr>
        <p:xfrm>
          <a:off x="292915" y="838201"/>
          <a:ext cx="11606170" cy="5292965"/>
        </p:xfrm>
        <a:graphic>
          <a:graphicData uri="http://schemas.openxmlformats.org/drawingml/2006/table">
            <a:tbl>
              <a:tblPr/>
              <a:tblGrid>
                <a:gridCol w="2491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8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5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77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9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Sanitaria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Gasoleo</a:t>
                      </a:r>
                      <a:endParaRPr lang="pt-BR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Gasolina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Oleo</a:t>
                      </a:r>
                      <a:endParaRPr lang="pt-BR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691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Disponibilizado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Disponibilizado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Disponibilizado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510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510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300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510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92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510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510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510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175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510">
                <a:tc>
                  <a:txBody>
                    <a:bodyPr/>
                    <a:lstStyle/>
                    <a:p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pt-PT"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923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499" y="163773"/>
            <a:ext cx="11696699" cy="63632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Tabela:19 Credito de Comunicação/Area Sanitaria-2024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0792AFC-5938-EF1F-02E8-E98C80CCE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243041"/>
              </p:ext>
            </p:extLst>
          </p:nvPr>
        </p:nvGraphicFramePr>
        <p:xfrm>
          <a:off x="311484" y="851295"/>
          <a:ext cx="11569032" cy="5209538"/>
        </p:xfrm>
        <a:graphic>
          <a:graphicData uri="http://schemas.openxmlformats.org/drawingml/2006/table">
            <a:tbl>
              <a:tblPr/>
              <a:tblGrid>
                <a:gridCol w="4500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2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3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21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9662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Sanitaria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Orange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MTN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283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Planificado Orange/MTN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Disponibilizado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Disponibilizado</a:t>
                      </a:r>
                    </a:p>
                  </a:txBody>
                  <a:tcPr marL="8473" marR="8473" marT="8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799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Brandão</a:t>
                      </a: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9000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5000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4000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799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Buba</a:t>
                      </a: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9000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5000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4000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799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Dar-</a:t>
                      </a:r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-Salam</a:t>
                      </a: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9000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5000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4000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799">
                <a:tc>
                  <a:txBody>
                    <a:bodyPr/>
                    <a:lstStyle/>
                    <a:p>
                      <a:r>
                        <a:rPr lang="pt-PT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Empada</a:t>
                      </a: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9000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5000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4000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99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Fulacunda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9000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5000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4000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799">
                <a:tc>
                  <a:txBody>
                    <a:bodyPr/>
                    <a:lstStyle/>
                    <a:p>
                      <a:r>
                        <a:rPr lang="pt-PT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</a:t>
                      </a:r>
                      <a:endParaRPr lang="pt-PT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41" marR="5941" marT="59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9000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5000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4000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799">
                <a:tc>
                  <a:txBody>
                    <a:bodyPr/>
                    <a:lstStyle/>
                    <a:p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Regiao</a:t>
                      </a:r>
                      <a:endParaRPr lang="pt-PT" dirty="0"/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53000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30000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/>
                        <a:t>23000</a:t>
                      </a:r>
                    </a:p>
                  </a:txBody>
                  <a:tcPr marL="8473" marR="8473" marT="84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39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F275-2D7E-3EAF-65FA-7C764D78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2" y="33331"/>
            <a:ext cx="8793018" cy="549275"/>
          </a:xfrm>
        </p:spPr>
        <p:txBody>
          <a:bodyPr>
            <a:noAutofit/>
          </a:bodyPr>
          <a:lstStyle/>
          <a:p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Constrangimentos I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8F83B6E-A2D6-C56A-6BD7-782A98748078}"/>
              </a:ext>
            </a:extLst>
          </p:cNvPr>
          <p:cNvGraphicFramePr/>
          <p:nvPr/>
        </p:nvGraphicFramePr>
        <p:xfrm>
          <a:off x="333375" y="914400"/>
          <a:ext cx="11649075" cy="522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AAFA6B7-06C7-673E-174E-CED5D968BE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168864"/>
              </p:ext>
            </p:extLst>
          </p:nvPr>
        </p:nvGraphicFramePr>
        <p:xfrm>
          <a:off x="0" y="582606"/>
          <a:ext cx="11920537" cy="6196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29001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DE0B7F3-F186-E7F0-A015-2A5C8CC6B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921285"/>
              </p:ext>
            </p:extLst>
          </p:nvPr>
        </p:nvGraphicFramePr>
        <p:xfrm>
          <a:off x="266700" y="365125"/>
          <a:ext cx="11402135" cy="5773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7755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36064" y="589744"/>
            <a:ext cx="10058400" cy="557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pt-PT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Determinação em travessar com piroga para de </a:t>
            </a:r>
            <a:r>
              <a:rPr lang="pt-PT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Bissacissima</a:t>
            </a: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Baixo</a:t>
            </a:r>
            <a:endParaRPr lang="pt-P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Disponibilização dos carros para supervisão </a:t>
            </a:r>
            <a:endParaRPr lang="pt-P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Seguimento das listas de presença das crianças nas escolas durante campanha</a:t>
            </a:r>
            <a:endParaRPr lang="pt-P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Identificação das crianças não vacinada atreves do inquérito Rápido </a:t>
            </a:r>
            <a:endParaRPr lang="pt-P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Comunicação diária com AS sobre seus resultados </a:t>
            </a:r>
            <a:endParaRPr lang="pt-P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Restituição diária identificação dos problemas e soluções dos mesmos </a:t>
            </a:r>
            <a:endParaRPr lang="pt-P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Sensibilização radiofónica diária sobre campanha integrada contra sarampo, Rubéola, suplementação de </a:t>
            </a:r>
            <a:r>
              <a:rPr lang="pt-PT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</a:t>
            </a: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e Desparasitação com </a:t>
            </a:r>
            <a:r>
              <a:rPr lang="pt-PT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Albendazol</a:t>
            </a:r>
            <a:endParaRPr lang="pt-P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Supervisão rigoroso durante dias de campanha  </a:t>
            </a:r>
            <a:endParaRPr lang="pt-P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Vacinação porta a porta nos últimos dias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Busca ativa das crianças não vacinadas depois  de passagem das equipas</a:t>
            </a:r>
            <a:endParaRPr lang="pt-P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PT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Desponibilização</a:t>
            </a: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dos fundos a tempo para áreas sanitárias 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3055464"/>
            <a:ext cx="157276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Pontos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Fortes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1315212" y="3077143"/>
            <a:ext cx="80619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3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305" y="168540"/>
            <a:ext cx="6949441" cy="58415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PT" sz="3200" b="1" dirty="0">
                <a:latin typeface="Arial" panose="020B0604020202020204" pitchFamily="34" charset="0"/>
                <a:cs typeface="Arial" panose="020B0604020202020204" pitchFamily="34" charset="0"/>
              </a:rPr>
              <a:t>2. Contexto e Justificação (</a:t>
            </a:r>
            <a:r>
              <a:rPr lang="pt-P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r>
              <a:rPr lang="pt-PT" sz="3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pt-BR" sz="3200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00318" y="1155922"/>
            <a:ext cx="11461124" cy="5309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290311" y="1840777"/>
            <a:ext cx="11681137" cy="539022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A Guiné-Bissau registou a segunda maior incidência de rubéola a nível mundial nos últimos 12 meses, com 154 novos casos e uma incidência de 71.60 entre Junho e Novembro de 2023, de acordo com os números da OMS. Os casos de rubéola registados são a ponta do icebergue, visto que 50% dos casos são subclínicas (sem sintomas, embora possam ser confirmados através de teste).</a:t>
            </a:r>
          </a:p>
          <a:p>
            <a:pPr marL="342900" indent="-342900" algn="just">
              <a:lnSpc>
                <a:spcPct val="135000"/>
              </a:lnSpc>
              <a:tabLst>
                <a:tab pos="457200" algn="l"/>
              </a:tabLst>
            </a:pPr>
            <a:endParaRPr lang="pt-BR" sz="2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04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79648" y="1773771"/>
            <a:ext cx="8095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Financiamento de campanha por parte de parceiro (GAVI )</a:t>
            </a:r>
            <a:endParaRPr lang="pt-PT" sz="20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Fornecimento de combustível suficiente para  atividades da campanha </a:t>
            </a:r>
            <a:endParaRPr lang="pt-PT" sz="20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Realocação suficiente das portas vacinação e de caixas isotérmicas </a:t>
            </a:r>
            <a:endParaRPr lang="pt-PT" sz="20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Disponibilidade dos frigoríficos em todas as áreas sanitárias </a:t>
            </a:r>
            <a:endParaRPr lang="pt-PT" sz="20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Presença de parceiros - UNICEF</a:t>
            </a:r>
            <a:endParaRPr lang="pt-PT" sz="2000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Disponibilidade do espaço Radiofónico </a:t>
            </a:r>
            <a:r>
              <a:rPr lang="pt-PT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(radio papagaio)</a:t>
            </a:r>
            <a:endParaRPr lang="pt-PT" sz="2000" dirty="0"/>
          </a:p>
        </p:txBody>
      </p:sp>
      <p:sp>
        <p:nvSpPr>
          <p:cNvPr id="5" name="Retângulo 4"/>
          <p:cNvSpPr/>
          <p:nvPr/>
        </p:nvSpPr>
        <p:spPr>
          <a:xfrm>
            <a:off x="0" y="3055464"/>
            <a:ext cx="211988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Oportunidade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2132076" y="3014160"/>
            <a:ext cx="833862" cy="484632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14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3055464"/>
            <a:ext cx="167487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PT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Pontos a melhorar I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1545923" y="3055464"/>
            <a:ext cx="646293" cy="484632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44615" y="481624"/>
            <a:ext cx="98473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Disponibilização combustível  e credito de comunicaçao a  tempo;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Orçamentar o SOT e ponto focal de MAPI das areas sanitaria na formaçao regional;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Inclusão de todos ASC inativos em todas as campanha em massa;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Reforçar o acompanhamento dos ASC durante a identificaçao dos alvos da campanha,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Reforço na abordagens sobre o modulo </a:t>
            </a:r>
            <a:r>
              <a:rPr lang="pt-P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Kobocoolet</a:t>
            </a:r>
            <a:r>
              <a:rPr lang="pt-P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antes do inicio da campanha para  os gestores de dados 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 orçamentar  Travessias de  Ilhéu de Mancebo na area sanitaria de tite;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Aumento de número das equipas de vacinação  e supervisores de proximidade nas area sanitaria de Buba, Fulacunda, Tite e Empada 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Aumento dos dias de identificação dos agregados familiares 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169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F275-2D7E-3EAF-65FA-7C764D78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6" y="73024"/>
            <a:ext cx="3458337" cy="549275"/>
          </a:xfrm>
        </p:spPr>
        <p:txBody>
          <a:bodyPr>
            <a:noAutofit/>
          </a:bodyPr>
          <a:lstStyle/>
          <a:p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Recomendações I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8F83B6E-A2D6-C56A-6BD7-782A98748078}"/>
              </a:ext>
            </a:extLst>
          </p:cNvPr>
          <p:cNvGraphicFramePr/>
          <p:nvPr/>
        </p:nvGraphicFramePr>
        <p:xfrm>
          <a:off x="333375" y="914400"/>
          <a:ext cx="11649075" cy="522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AAFA6B7-06C7-673E-174E-CED5D968BE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925423"/>
              </p:ext>
            </p:extLst>
          </p:nvPr>
        </p:nvGraphicFramePr>
        <p:xfrm>
          <a:off x="485774" y="622299"/>
          <a:ext cx="11706225" cy="6235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AE36F275-2D7E-3EAF-65FA-7C764D7847D6}"/>
              </a:ext>
            </a:extLst>
          </p:cNvPr>
          <p:cNvSpPr txBox="1">
            <a:spLocks/>
          </p:cNvSpPr>
          <p:nvPr/>
        </p:nvSpPr>
        <p:spPr>
          <a:xfrm>
            <a:off x="463266" y="903653"/>
            <a:ext cx="430802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Nível das Áreas Sanitárias;</a:t>
            </a:r>
          </a:p>
        </p:txBody>
      </p:sp>
      <p:sp>
        <p:nvSpPr>
          <p:cNvPr id="6" name="Retângulo 5"/>
          <p:cNvSpPr/>
          <p:nvPr/>
        </p:nvSpPr>
        <p:spPr>
          <a:xfrm>
            <a:off x="738554" y="1333987"/>
            <a:ext cx="1135966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Incluir na campanha de vacinação os técnicos específicos da AS para evitar conflitos 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Acompanhar e supervisionar atividades dos </a:t>
            </a:r>
            <a:r>
              <a:rPr lang="pt-P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asc</a:t>
            </a: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Entregar a tempo todos justificativos após a formação 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Respeitar os procedimentos indicados para cada campanha 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Disponibilizar bidões vazio de combustível para facilitar a distribuição do combustível a tempo 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Evitar uso de motorizada fora de hora Campanha  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Respeitar croquis planificado </a:t>
            </a:r>
          </a:p>
        </p:txBody>
      </p:sp>
    </p:spTree>
    <p:extLst>
      <p:ext uri="{BB962C8B-B14F-4D97-AF65-F5344CB8AC3E}">
        <p14:creationId xmlns:p14="http://schemas.microsoft.com/office/powerpoint/2010/main" val="1107297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F275-2D7E-3EAF-65FA-7C764D78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6" y="73024"/>
            <a:ext cx="3458337" cy="549275"/>
          </a:xfrm>
        </p:spPr>
        <p:txBody>
          <a:bodyPr>
            <a:noAutofit/>
          </a:bodyPr>
          <a:lstStyle/>
          <a:p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Recomendações I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8F83B6E-A2D6-C56A-6BD7-782A98748078}"/>
              </a:ext>
            </a:extLst>
          </p:cNvPr>
          <p:cNvGraphicFramePr/>
          <p:nvPr/>
        </p:nvGraphicFramePr>
        <p:xfrm>
          <a:off x="333375" y="914400"/>
          <a:ext cx="11649075" cy="522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AAFA6B7-06C7-673E-174E-CED5D968BE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925423"/>
              </p:ext>
            </p:extLst>
          </p:nvPr>
        </p:nvGraphicFramePr>
        <p:xfrm>
          <a:off x="485774" y="622299"/>
          <a:ext cx="11706225" cy="6235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AE36F275-2D7E-3EAF-65FA-7C764D7847D6}"/>
              </a:ext>
            </a:extLst>
          </p:cNvPr>
          <p:cNvSpPr txBox="1">
            <a:spLocks/>
          </p:cNvSpPr>
          <p:nvPr/>
        </p:nvSpPr>
        <p:spPr>
          <a:xfrm>
            <a:off x="275697" y="1466361"/>
            <a:ext cx="345833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Nível Regional;</a:t>
            </a:r>
          </a:p>
        </p:txBody>
      </p:sp>
      <p:sp>
        <p:nvSpPr>
          <p:cNvPr id="6" name="Retângulo 5"/>
          <p:cNvSpPr/>
          <p:nvPr/>
        </p:nvSpPr>
        <p:spPr>
          <a:xfrm>
            <a:off x="832339" y="2518017"/>
            <a:ext cx="1135966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Criar um link para reunião de restituição com áreas sanitárias </a:t>
            </a:r>
            <a:endParaRPr lang="pt-PT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Verificar croquis das e recomendar respeitar o plano de movimentação ´</a:t>
            </a:r>
            <a:endParaRPr lang="pt-PT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Iniciar a tempo reunião de restituição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/>
              <a:t>Fazer seguimento de formaçao nas areas sanitarias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Reforçar o acompanhamento dos ASC durante a identificaçao dos alvos da campanha,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693700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F275-2D7E-3EAF-65FA-7C764D78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6" y="73024"/>
            <a:ext cx="3458337" cy="549275"/>
          </a:xfrm>
        </p:spPr>
        <p:txBody>
          <a:bodyPr>
            <a:noAutofit/>
          </a:bodyPr>
          <a:lstStyle/>
          <a:p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Recomendações I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E36F275-2D7E-3EAF-65FA-7C764D7847D6}"/>
              </a:ext>
            </a:extLst>
          </p:cNvPr>
          <p:cNvSpPr txBox="1">
            <a:spLocks/>
          </p:cNvSpPr>
          <p:nvPr/>
        </p:nvSpPr>
        <p:spPr>
          <a:xfrm>
            <a:off x="275697" y="1466361"/>
            <a:ext cx="345833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Nível Central;</a:t>
            </a:r>
          </a:p>
        </p:txBody>
      </p:sp>
      <p:sp>
        <p:nvSpPr>
          <p:cNvPr id="6" name="Retângulo 5"/>
          <p:cNvSpPr/>
          <p:nvPr/>
        </p:nvSpPr>
        <p:spPr>
          <a:xfrm>
            <a:off x="2288606" y="833150"/>
            <a:ext cx="990339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Orçar o SOT e ponto focal de MAPI das areas sanitaria na formaçao regional;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Incluir  todos ASC inativos em todas as campanha em massa;</a:t>
            </a:r>
          </a:p>
          <a:p>
            <a:pPr marL="342900" indent="-342900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Disponibilizar combustível  e saldo de comunicaçao a tempo</a:t>
            </a:r>
          </a:p>
          <a:p>
            <a:pPr marL="342900" indent="-342900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Pagamento do perdiem aos envolvidos na campanha antes do fim da campanha,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Reforçar abordagens sobre o modulo Kobocoolet antes do inicio da campanha para  os gestores de dados 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 orçar  Travessias de  Ilhéu de Mancebo na area sanitaria de tite;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Aumentar número das equipas de vacinação  e supervisores de proximidade nas area sanitaria de Buba, Fulacunda, Tite e Empada 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Aumentar dias de identificação dos agregados familiares </a:t>
            </a: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87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F275-2D7E-3EAF-65FA-7C764D78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6" y="73024"/>
            <a:ext cx="3458337" cy="549275"/>
          </a:xfrm>
        </p:spPr>
        <p:txBody>
          <a:bodyPr>
            <a:noAutofit/>
          </a:bodyPr>
          <a:lstStyle/>
          <a:p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Recomendações I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E36F275-2D7E-3EAF-65FA-7C764D7847D6}"/>
              </a:ext>
            </a:extLst>
          </p:cNvPr>
          <p:cNvSpPr txBox="1">
            <a:spLocks/>
          </p:cNvSpPr>
          <p:nvPr/>
        </p:nvSpPr>
        <p:spPr>
          <a:xfrm>
            <a:off x="263974" y="1724268"/>
            <a:ext cx="345833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Nível de Parceiros;</a:t>
            </a:r>
          </a:p>
        </p:txBody>
      </p:sp>
      <p:sp>
        <p:nvSpPr>
          <p:cNvPr id="6" name="Retângulo 5"/>
          <p:cNvSpPr/>
          <p:nvPr/>
        </p:nvSpPr>
        <p:spPr>
          <a:xfrm>
            <a:off x="832339" y="2859698"/>
            <a:ext cx="11359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Disponiblizar atempadamente meios financeiros para realizaçao das atividades da campanha</a:t>
            </a:r>
            <a:endParaRPr lang="pt-P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25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3967980-2A93-1962-5036-F9912C041EAF}"/>
              </a:ext>
            </a:extLst>
          </p:cNvPr>
          <p:cNvSpPr txBox="1">
            <a:spLocks/>
          </p:cNvSpPr>
          <p:nvPr/>
        </p:nvSpPr>
        <p:spPr>
          <a:xfrm>
            <a:off x="157481" y="121920"/>
            <a:ext cx="11953240" cy="670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>
                <a:latin typeface="Arial" panose="020B0604020202020204" pitchFamily="34" charset="0"/>
                <a:cs typeface="Arial" panose="020B0604020202020204" pitchFamily="34" charset="0"/>
              </a:rPr>
              <a:t>Muito Obrigado e Grato pela vossa Atenção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715104"/>
            <a:ext cx="4737832" cy="2947182"/>
          </a:xfrm>
          <a:prstGeom prst="rect">
            <a:avLst/>
          </a:prstGeom>
        </p:spPr>
      </p:pic>
      <p:pic>
        <p:nvPicPr>
          <p:cNvPr id="6" name="Vídeo WhatsApp 2024-12-26 às 18.41.08_9399a4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29907" y="792480"/>
            <a:ext cx="3851814" cy="6248400"/>
          </a:xfrm>
          <a:prstGeom prst="rect">
            <a:avLst/>
          </a:prstGeom>
        </p:spPr>
      </p:pic>
      <p:pic>
        <p:nvPicPr>
          <p:cNvPr id="2" name="Vídeo WhatsApp 2024-12-26 às 18.44.17_e0a2ef9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1721" y="792480"/>
            <a:ext cx="3429000" cy="6248400"/>
          </a:xfrm>
          <a:prstGeom prst="rect">
            <a:avLst/>
          </a:prstGeom>
        </p:spPr>
      </p:pic>
      <p:pic>
        <p:nvPicPr>
          <p:cNvPr id="3" name="Vídeo WhatsApp 2024-12-26 às 18.44.17_b28a3d0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3662287"/>
            <a:ext cx="4737832" cy="319571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102124" y="862875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Darsalam</a:t>
            </a:r>
            <a:r>
              <a:rPr lang="pt-P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P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Bissassima</a:t>
            </a:r>
            <a:r>
              <a:rPr lang="pt-P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Baixo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829907" y="1093708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Intchadanca</a:t>
            </a:r>
            <a:endParaRPr lang="pt-PT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897815" y="1001375"/>
            <a:ext cx="3138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Travecia</a:t>
            </a:r>
            <a:r>
              <a:rPr lang="pt-P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ilheu</a:t>
            </a:r>
            <a:r>
              <a:rPr lang="pt-P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Mamcebo</a:t>
            </a:r>
            <a:endParaRPr lang="pt-PT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96632" y="5896463"/>
            <a:ext cx="3252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Travessia de </a:t>
            </a:r>
            <a:r>
              <a:rPr lang="pt-P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ilheu</a:t>
            </a:r>
            <a:r>
              <a:rPr lang="pt-P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Mamcebo</a:t>
            </a:r>
            <a:endParaRPr lang="pt-PT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7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968" y="0"/>
            <a:ext cx="3785773" cy="77152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PT" sz="3600" b="1" dirty="0">
                <a:latin typeface="Arial" panose="020B0604020202020204" pitchFamily="34" charset="0"/>
                <a:cs typeface="Arial" panose="020B0604020202020204" pitchFamily="34" charset="0"/>
              </a:rPr>
              <a:t>2. Objetivos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8598" y="771526"/>
            <a:ext cx="11790052" cy="5885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</a:p>
          <a:p>
            <a:pPr algn="just">
              <a:lnSpc>
                <a:spcPct val="150000"/>
              </a:lnSpc>
            </a:pPr>
            <a:r>
              <a:rPr lang="pt-PT" sz="2100" dirty="0">
                <a:latin typeface="Arial" panose="020B0604020202020204" pitchFamily="34" charset="0"/>
                <a:cs typeface="Arial" panose="020B0604020202020204" pitchFamily="34" charset="0"/>
              </a:rPr>
              <a:t>O objetivo geral da campanha (e da sua introdução) é contribuir para a eliminação do sarampo, da rubéola e da síndrome da rubéola congénita, reforçando a imunidade das crianças com idades compreendidas entre os 9 meses e os 14 anos, com vista a reduzir a morbilidade e a mortalidade devidas a estas doenças, bem como as deficiências nutricionais e os parasitas intestinais em crianças com menos de 59 meses, através da administração de vitamina A e de mebendazol.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PT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Especifico</a:t>
            </a:r>
          </a:p>
          <a:p>
            <a:pPr marL="0" indent="0">
              <a:buNone/>
            </a:pPr>
            <a:endParaRPr lang="pt-BR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pt-PT" sz="2100" dirty="0">
                <a:latin typeface="Arial" panose="020B0604020202020204" pitchFamily="34" charset="0"/>
                <a:cs typeface="Arial" panose="020B0604020202020204" pitchFamily="34" charset="0"/>
              </a:rPr>
              <a:t>Vacinar todas as crianças com idades compreendidas entre os 9 meses e os 14 anos (um total de 896 745 crianças) com uma dose de ESAV, independentemente do seu estado de vacinação, em todas as regiões de saúde;</a:t>
            </a:r>
          </a:p>
          <a:p>
            <a:pPr lvl="0" algn="just">
              <a:lnSpc>
                <a:spcPct val="150000"/>
              </a:lnSpc>
            </a:pPr>
            <a:r>
              <a:rPr lang="pt-PT" sz="2100" dirty="0">
                <a:latin typeface="Arial" panose="020B0604020202020204" pitchFamily="34" charset="0"/>
                <a:cs typeface="Arial" panose="020B0604020202020204" pitchFamily="34" charset="0"/>
              </a:rPr>
              <a:t>Fornecer vitamina A </a:t>
            </a:r>
            <a:r>
              <a:rPr lang="pt-PT" sz="21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PT" sz="2100" dirty="0">
                <a:latin typeface="Arial" panose="020B0604020202020204" pitchFamily="34" charset="0"/>
                <a:cs typeface="Arial" panose="020B0604020202020204" pitchFamily="34" charset="0"/>
              </a:rPr>
              <a:t> todas as crianças com idades compreendidas entre os 6 e os 59 meses (um total de 335 473 crianças);</a:t>
            </a:r>
          </a:p>
          <a:p>
            <a:pPr marL="457200" lvl="1" indent="0" algn="just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just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97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968" y="0"/>
            <a:ext cx="3785773" cy="77152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PT" sz="3600" b="1" dirty="0">
                <a:latin typeface="Arial" panose="020B0604020202020204" pitchFamily="34" charset="0"/>
                <a:cs typeface="Arial" panose="020B0604020202020204" pitchFamily="34" charset="0"/>
              </a:rPr>
              <a:t>2. Objetivos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8598" y="932688"/>
            <a:ext cx="11790052" cy="56695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Especifico (Cont)</a:t>
            </a:r>
          </a:p>
          <a:p>
            <a:pPr marL="0" indent="0">
              <a:buNone/>
            </a:pPr>
            <a:endParaRPr lang="pt-BR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60000"/>
              </a:lnSpc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Desparasitar todas as crianças com idades compreendidas entre os 12 e os 59 meses com mebendazol (total de 286 012 crianças);</a:t>
            </a:r>
          </a:p>
          <a:p>
            <a:pPr algn="just">
              <a:lnSpc>
                <a:spcPct val="160000"/>
              </a:lnSpc>
            </a:pP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60000"/>
              </a:lnSpc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Durante a campanha, efetuar controlos rápidos de conveniência para identificar as crianças não vacinadas durante a campanha e efetuar vacinações de repescagem quando indicado (critérios indicados na secção seguinte);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pt-P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60000"/>
              </a:lnSpc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Reforçar a vacinação de rotina, identificando as crianças não vacinadas ou insuficientemente vacinadas no âmbito da vacinação de rotina, atualizar o mapa das crianças sem dose e vaciná-las após a campanha durante a semana de aceleração;</a:t>
            </a:r>
          </a:p>
          <a:p>
            <a:pPr marL="457200" lvl="1" indent="0" algn="just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93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8968" y="0"/>
            <a:ext cx="3785773" cy="77152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PT" sz="3600" b="1" dirty="0">
                <a:latin typeface="Arial" panose="020B0604020202020204" pitchFamily="34" charset="0"/>
                <a:cs typeface="Arial" panose="020B0604020202020204" pitchFamily="34" charset="0"/>
              </a:rPr>
              <a:t>2. Objetivos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8598" y="1200150"/>
            <a:ext cx="11790052" cy="52463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Especifico (Cont)</a:t>
            </a:r>
          </a:p>
          <a:p>
            <a:pPr algn="just">
              <a:lnSpc>
                <a:spcPct val="160000"/>
              </a:lnSpc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Reforçar a vigilância epidemiológica, nomeadamente do sarampo e da rubéola ;</a:t>
            </a:r>
          </a:p>
          <a:p>
            <a:pPr algn="just">
              <a:lnSpc>
                <a:spcPct val="160000"/>
              </a:lnSpc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Garantir a segurança das injeções e a eliminação de resíduos em 100% das regiões de saúde;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60000"/>
              </a:lnSpc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Assegurar a vigilância, a notificação, a investigação e a gestão dos casos de IBD nas regiões de saúde ;</a:t>
            </a:r>
          </a:p>
          <a:p>
            <a:pPr lvl="0" algn="just">
              <a:lnSpc>
                <a:spcPct val="160000"/>
              </a:lnSpc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Informar e sensibilizar para a campanha todos os pais ou tutores de crianças com idades compreendidas entre os 6 meses e os 14 anos</a:t>
            </a:r>
          </a:p>
          <a:p>
            <a:pPr lvl="0" algn="just">
              <a:lnSpc>
                <a:spcPct val="160000"/>
              </a:lnSpc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Avaliar a campanha em termos qualitativos e quantitativos através de um inquérito de cobertura pós-campanha.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3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CEF13-8FD2-FBA8-D07B-4118399F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43318"/>
            <a:ext cx="3095625" cy="3873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Destaques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31EDC3-F724-2F21-9535-AEAE3F9E727A}"/>
              </a:ext>
            </a:extLst>
          </p:cNvPr>
          <p:cNvSpPr/>
          <p:nvPr/>
        </p:nvSpPr>
        <p:spPr>
          <a:xfrm>
            <a:off x="1628775" y="3343275"/>
            <a:ext cx="45719" cy="45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608C723-392F-2CC1-7DF7-AA32DF15EFCA}"/>
              </a:ext>
            </a:extLst>
          </p:cNvPr>
          <p:cNvSpPr/>
          <p:nvPr/>
        </p:nvSpPr>
        <p:spPr>
          <a:xfrm>
            <a:off x="257571" y="2487051"/>
            <a:ext cx="8185788" cy="26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Coordenadores                =02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Supervisores                    = 02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Gestores de Dados          = 02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Pontos Focais  MAPI       = 07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Logisticos = 02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Equipas de Vacinação      =27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Vacinadores                     =54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Mobilizadores                   =27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Sensibilizadores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=161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4D4C4C1-76FB-06CE-D3A1-83544CA6C4ED}"/>
              </a:ext>
            </a:extLst>
          </p:cNvPr>
          <p:cNvSpPr/>
          <p:nvPr/>
        </p:nvSpPr>
        <p:spPr>
          <a:xfrm>
            <a:off x="173353" y="565311"/>
            <a:ext cx="11951972" cy="1794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b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ACDA5EE-6644-3CA4-9D65-F66294DC4F25}"/>
              </a:ext>
            </a:extLst>
          </p:cNvPr>
          <p:cNvSpPr txBox="1">
            <a:spLocks/>
          </p:cNvSpPr>
          <p:nvPr/>
        </p:nvSpPr>
        <p:spPr>
          <a:xfrm>
            <a:off x="257571" y="5130140"/>
            <a:ext cx="11768671" cy="1135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Estratégias utilizada na campanha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AVANÇADA 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MOVEL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47800C6-2063-6F95-709F-6C47B2C7311C}"/>
              </a:ext>
            </a:extLst>
          </p:cNvPr>
          <p:cNvSpPr/>
          <p:nvPr/>
        </p:nvSpPr>
        <p:spPr>
          <a:xfrm>
            <a:off x="7463213" y="5791630"/>
            <a:ext cx="466725" cy="419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/>
              <a:t>X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E575FDA-E9BC-746C-BF3D-DA5E909B2D2B}"/>
              </a:ext>
            </a:extLst>
          </p:cNvPr>
          <p:cNvSpPr/>
          <p:nvPr/>
        </p:nvSpPr>
        <p:spPr>
          <a:xfrm>
            <a:off x="1198244" y="5786516"/>
            <a:ext cx="476250" cy="4190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/>
              <a:t>X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ED42BF4-C25A-2256-338D-510F5887BF9B}"/>
              </a:ext>
            </a:extLst>
          </p:cNvPr>
          <p:cNvSpPr/>
          <p:nvPr/>
        </p:nvSpPr>
        <p:spPr>
          <a:xfrm>
            <a:off x="4696640" y="5786515"/>
            <a:ext cx="476250" cy="419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/>
              <a:t>X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443359" y="2510060"/>
            <a:ext cx="3582883" cy="26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NB:</a:t>
            </a:r>
          </a:p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Ex: Cobertura de alvo registado:</a:t>
            </a:r>
          </a:p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Registado/Estimado*100=</a:t>
            </a:r>
          </a:p>
          <a:p>
            <a:pPr algn="ctr"/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Ex: Cobertura vacinal: </a:t>
            </a:r>
          </a:p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    CV=Vacinado/Registado*100=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4881E30-3E98-5BBC-6067-2E52039A0921}"/>
              </a:ext>
            </a:extLst>
          </p:cNvPr>
          <p:cNvSpPr/>
          <p:nvPr/>
        </p:nvSpPr>
        <p:spPr>
          <a:xfrm>
            <a:off x="318604" y="626800"/>
            <a:ext cx="5935239" cy="16821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b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Alvo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Estimado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Sarampo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Rubiola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= 37354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Alvo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Registado = 28591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Vacinados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=33842</a:t>
            </a:r>
            <a:endParaRPr lang="pt-PT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AE277FE-0C64-88BA-2A3A-863648090E5E}"/>
              </a:ext>
            </a:extLst>
          </p:cNvPr>
          <p:cNvSpPr/>
          <p:nvPr/>
        </p:nvSpPr>
        <p:spPr>
          <a:xfrm>
            <a:off x="5221364" y="1083976"/>
            <a:ext cx="788187" cy="3785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76.5%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DED139B-3983-257F-3C3D-D97B2335F25C}"/>
              </a:ext>
            </a:extLst>
          </p:cNvPr>
          <p:cNvSpPr/>
          <p:nvPr/>
        </p:nvSpPr>
        <p:spPr>
          <a:xfrm>
            <a:off x="5242776" y="1696463"/>
            <a:ext cx="766775" cy="3785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90.6%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795F081A-001A-57EE-8C5D-4DCAB71E513B}"/>
              </a:ext>
            </a:extLst>
          </p:cNvPr>
          <p:cNvCxnSpPr>
            <a:cxnSpLocks/>
          </p:cNvCxnSpPr>
          <p:nvPr/>
        </p:nvCxnSpPr>
        <p:spPr>
          <a:xfrm>
            <a:off x="4411498" y="1346651"/>
            <a:ext cx="737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66B0C802-9F9A-B094-F4B8-77F35CA1C755}"/>
              </a:ext>
            </a:extLst>
          </p:cNvPr>
          <p:cNvCxnSpPr>
            <a:cxnSpLocks/>
          </p:cNvCxnSpPr>
          <p:nvPr/>
        </p:nvCxnSpPr>
        <p:spPr>
          <a:xfrm>
            <a:off x="4252951" y="1916851"/>
            <a:ext cx="737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4568719" y="2510060"/>
            <a:ext cx="3874640" cy="26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dirty="0"/>
              <a:t>OBS:</a:t>
            </a:r>
          </a:p>
        </p:txBody>
      </p:sp>
      <p:sp>
        <p:nvSpPr>
          <p:cNvPr id="12" name="Retângulo 11"/>
          <p:cNvSpPr/>
          <p:nvPr/>
        </p:nvSpPr>
        <p:spPr>
          <a:xfrm rot="10800000" flipV="1">
            <a:off x="6930189" y="626800"/>
            <a:ext cx="5096050" cy="16821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Alvo Estimado Vit.A e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Albendazol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=13804</a:t>
            </a:r>
          </a:p>
          <a:p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Alvo Registado=10601</a:t>
            </a:r>
          </a:p>
          <a:p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Suplt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Despasit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P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10260</a:t>
            </a:r>
          </a:p>
        </p:txBody>
      </p:sp>
      <p:cxnSp>
        <p:nvCxnSpPr>
          <p:cNvPr id="14" name="Conexão reta unidirecional 13"/>
          <p:cNvCxnSpPr/>
          <p:nvPr/>
        </p:nvCxnSpPr>
        <p:spPr>
          <a:xfrm>
            <a:off x="9848876" y="1499033"/>
            <a:ext cx="107321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xão reta unidirecional 17"/>
          <p:cNvCxnSpPr/>
          <p:nvPr/>
        </p:nvCxnSpPr>
        <p:spPr>
          <a:xfrm>
            <a:off x="9860506" y="2038482"/>
            <a:ext cx="1073217" cy="24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11104973" y="1251284"/>
            <a:ext cx="888541" cy="495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dirty="0"/>
              <a:t>76.7%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1104974" y="1809089"/>
            <a:ext cx="888540" cy="5085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dirty="0"/>
              <a:t>96,7%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47800C6-2063-6F95-709F-6C47B2C7311C}"/>
              </a:ext>
            </a:extLst>
          </p:cNvPr>
          <p:cNvSpPr/>
          <p:nvPr/>
        </p:nvSpPr>
        <p:spPr>
          <a:xfrm>
            <a:off x="10934260" y="5803721"/>
            <a:ext cx="466725" cy="419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/>
              <a:t>X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8897890" y="5896274"/>
            <a:ext cx="197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 A PORTA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28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261" y="124495"/>
            <a:ext cx="11875478" cy="81878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Imagens da Campanha: Lançamento e Durante a Vacinaçao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943277"/>
            <a:ext cx="3452446" cy="289120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07" y="943277"/>
            <a:ext cx="4536832" cy="289120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39" y="943277"/>
            <a:ext cx="3886200" cy="289120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0" y="3834479"/>
            <a:ext cx="4390293" cy="287111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4" y="3834480"/>
            <a:ext cx="5040923" cy="287111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385" y="3834479"/>
            <a:ext cx="2948353" cy="287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701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31682</TotalTime>
  <Words>3446</Words>
  <Application>Microsoft Office PowerPoint</Application>
  <PresentationFormat>Grand écran</PresentationFormat>
  <Paragraphs>1326</Paragraphs>
  <Slides>46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56" baseType="lpstr">
      <vt:lpstr>Algerian</vt:lpstr>
      <vt:lpstr>Arial</vt:lpstr>
      <vt:lpstr>Arial Narrow</vt:lpstr>
      <vt:lpstr>Arial Unicode MS</vt:lpstr>
      <vt:lpstr>Calibri</vt:lpstr>
      <vt:lpstr>Calibri Light</vt:lpstr>
      <vt:lpstr>Symbol</vt:lpstr>
      <vt:lpstr>Wingdings</vt:lpstr>
      <vt:lpstr>Tema do Office</vt:lpstr>
      <vt:lpstr>4_Custom Design</vt:lpstr>
      <vt:lpstr>Campanha Nacional Integrada de Vacinação Sarampo e Rubéola, Suplementação Vit. “A” e Desparasitação Albendazol. </vt:lpstr>
      <vt:lpstr>Plano de Apresentação</vt:lpstr>
      <vt:lpstr>1. Contexto e Justificativo </vt:lpstr>
      <vt:lpstr>2. Contexto e Justificação (cont) </vt:lpstr>
      <vt:lpstr>2. Objetivos</vt:lpstr>
      <vt:lpstr>2. Objetivos</vt:lpstr>
      <vt:lpstr>2. Objetivos</vt:lpstr>
      <vt:lpstr>Destaques</vt:lpstr>
      <vt:lpstr>Imagens da Campanha: Lançamento e Durante a Vacinaçao</vt:lpstr>
      <vt:lpstr>Présentation PowerPoint</vt:lpstr>
      <vt:lpstr>Comunicação  </vt:lpstr>
      <vt:lpstr>Présentation PowerPoint</vt:lpstr>
      <vt:lpstr>Tabela: 3 Cobertura Vacinal dos Alvos Esperados e Registados por ASC e por A.S, Dezembro 2024</vt:lpstr>
      <vt:lpstr>Présentation PowerPoint</vt:lpstr>
      <vt:lpstr>Grafico:1 Fonte ou Canais de Informação Sobre a Campanha Nacional Integrada de Vacinaçao Sarampo e Rubéola, Suplementação Vit-A e Desparasitaçao com Albendazol, Dezembro-2024</vt:lpstr>
      <vt:lpstr>Resultados Sarampo e Rubéola </vt:lpstr>
      <vt:lpstr>Présentation PowerPoint</vt:lpstr>
      <vt:lpstr>Gráfico 2: Cobertura Vacinal, Sarampo Rubeola Por A. Sanitaria, Quinara Dezembro - 2024</vt:lpstr>
      <vt:lpstr>Gráfico 3: Proporção  Vicinal Sarampo Rubeola Por Sexo, A. Sanitaria Quinara Dezembro - 2024</vt:lpstr>
      <vt:lpstr>Tabela:6 MAPI Notificados por A. Sanitaria Dezembro -2024 (I)</vt:lpstr>
      <vt:lpstr>Tabela:7 MAPI Investigado por A. Sanitária, Dezembro -2024 (II)</vt:lpstr>
      <vt:lpstr>Présentation PowerPoint</vt:lpstr>
      <vt:lpstr>Nutrição</vt:lpstr>
      <vt:lpstr>Présentation PowerPoint</vt:lpstr>
      <vt:lpstr>Grafico: 4 Proporção das Crianças Suplementação Vit.A e Desparasitaçao com Albendazol  por A.Sanitaria, Quinara Dezembro - 2024</vt:lpstr>
      <vt:lpstr>Logística SIVE e Nutrição  </vt:lpstr>
      <vt:lpstr>Présentation PowerPoint</vt:lpstr>
      <vt:lpstr>Présentation PowerPoint</vt:lpstr>
      <vt:lpstr>Présentation PowerPoint</vt:lpstr>
      <vt:lpstr>Tabela:13 Cadeia de Frio Funcionais e Não Funcionais/ A. Sanitaria Durante a Campanha, Quinara Dezembro - 2024</vt:lpstr>
      <vt:lpstr>Tabela: 14 Stock dos Medicamentos (Vit.A 100, 200 e Albendazol 400 mg, Durante a Campanha, Quinara Dezembro - 2024 </vt:lpstr>
      <vt:lpstr>Tabela:15 Gestão de Kits Durante a Campanha, Dezembro MAPI</vt:lpstr>
      <vt:lpstr>Tabela:16 Gestão de Kits MAPI Durante a Campanha, Dezembro 2024(Cont)</vt:lpstr>
      <vt:lpstr>Tabela:17 Disponibilidade de Meios de Transportes por A.Sanitaria, durante a Campanha Dezembro-2024</vt:lpstr>
      <vt:lpstr>Tabela:18 Combustivel e Lubrificante/ A.Sanitaria Sanitaria-2024</vt:lpstr>
      <vt:lpstr>Tabela:19 Credito de Comunicação/Area Sanitaria-2024</vt:lpstr>
      <vt:lpstr>Constrangimentos I</vt:lpstr>
      <vt:lpstr> </vt:lpstr>
      <vt:lpstr>Présentation PowerPoint</vt:lpstr>
      <vt:lpstr> </vt:lpstr>
      <vt:lpstr> </vt:lpstr>
      <vt:lpstr>Recomendações I</vt:lpstr>
      <vt:lpstr>Recomendações I</vt:lpstr>
      <vt:lpstr>Recomendações I</vt:lpstr>
      <vt:lpstr>Recomendações I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Conta Microsoft</dc:creator>
  <cp:lastModifiedBy>TIDIANE GANAME</cp:lastModifiedBy>
  <cp:revision>1066</cp:revision>
  <dcterms:created xsi:type="dcterms:W3CDTF">2023-06-28T16:14:28Z</dcterms:created>
  <dcterms:modified xsi:type="dcterms:W3CDTF">2024-12-28T10:31:08Z</dcterms:modified>
</cp:coreProperties>
</file>