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65" r:id="rId3"/>
    <p:sldId id="287" r:id="rId4"/>
    <p:sldId id="314" r:id="rId5"/>
    <p:sldId id="323" r:id="rId6"/>
    <p:sldId id="325" r:id="rId7"/>
    <p:sldId id="359" r:id="rId8"/>
    <p:sldId id="360" r:id="rId9"/>
    <p:sldId id="263" r:id="rId10"/>
    <p:sldId id="358" r:id="rId11"/>
    <p:sldId id="288" r:id="rId12"/>
    <p:sldId id="338" r:id="rId13"/>
    <p:sldId id="308" r:id="rId14"/>
    <p:sldId id="341" r:id="rId15"/>
    <p:sldId id="326" r:id="rId16"/>
    <p:sldId id="344" r:id="rId17"/>
    <p:sldId id="339" r:id="rId18"/>
    <p:sldId id="289" r:id="rId19"/>
    <p:sldId id="279" r:id="rId20"/>
    <p:sldId id="269" r:id="rId21"/>
    <p:sldId id="283" r:id="rId22"/>
    <p:sldId id="306" r:id="rId23"/>
    <p:sldId id="278" r:id="rId24"/>
    <p:sldId id="352" r:id="rId25"/>
    <p:sldId id="353" r:id="rId26"/>
    <p:sldId id="354" r:id="rId27"/>
    <p:sldId id="355" r:id="rId28"/>
    <p:sldId id="356" r:id="rId29"/>
    <p:sldId id="340" r:id="rId30"/>
    <p:sldId id="281" r:id="rId31"/>
    <p:sldId id="346" r:id="rId32"/>
    <p:sldId id="350" r:id="rId33"/>
    <p:sldId id="318" r:id="rId34"/>
    <p:sldId id="357" r:id="rId35"/>
    <p:sldId id="316" r:id="rId36"/>
    <p:sldId id="348" r:id="rId37"/>
    <p:sldId id="317" r:id="rId38"/>
    <p:sldId id="319" r:id="rId39"/>
    <p:sldId id="320" r:id="rId40"/>
    <p:sldId id="327" r:id="rId41"/>
    <p:sldId id="329" r:id="rId42"/>
    <p:sldId id="331" r:id="rId43"/>
    <p:sldId id="330" r:id="rId44"/>
    <p:sldId id="332" r:id="rId45"/>
    <p:sldId id="333" r:id="rId46"/>
    <p:sldId id="334" r:id="rId47"/>
    <p:sldId id="361" r:id="rId48"/>
    <p:sldId id="33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2567" autoAdjust="0"/>
  </p:normalViewPr>
  <p:slideViewPr>
    <p:cSldViewPr snapToGrid="0">
      <p:cViewPr>
        <p:scale>
          <a:sx n="96" d="100"/>
          <a:sy n="96" d="100"/>
        </p:scale>
        <p:origin x="250" y="-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Planilha_do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Planilha_do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03937007874017"/>
          <c:y val="0.1421072796934866"/>
          <c:w val="0.83129396325459315"/>
          <c:h val="0.4609762572781850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Plan1!$A$81:$A$92</c:f>
              <c:strCache>
                <c:ptCount val="12"/>
                <c:pt idx="0">
                  <c:v>Sensibilizadores</c:v>
                </c:pt>
                <c:pt idx="1">
                  <c:v>Mobilizadores</c:v>
                </c:pt>
                <c:pt idx="2">
                  <c:v>Radio</c:v>
                </c:pt>
                <c:pt idx="3">
                  <c:v>Outros</c:v>
                </c:pt>
                <c:pt idx="4">
                  <c:v>Trabalhadores de Saúde</c:v>
                </c:pt>
                <c:pt idx="5">
                  <c:v>Vizinhos</c:v>
                </c:pt>
                <c:pt idx="6">
                  <c:v>Equipa de Vacinadores</c:v>
                </c:pt>
                <c:pt idx="7">
                  <c:v>SMS Orange</c:v>
                </c:pt>
                <c:pt idx="8">
                  <c:v>Televisão</c:v>
                </c:pt>
                <c:pt idx="9">
                  <c:v>Lideres Religiosos</c:v>
                </c:pt>
                <c:pt idx="10">
                  <c:v>SMS MTN</c:v>
                </c:pt>
                <c:pt idx="11">
                  <c:v>Bandeira</c:v>
                </c:pt>
              </c:strCache>
            </c:strRef>
          </c:cat>
          <c:val>
            <c:numRef>
              <c:f>Plan1!$B$81:$B$92</c:f>
              <c:numCache>
                <c:formatCode>General</c:formatCode>
                <c:ptCount val="12"/>
                <c:pt idx="0">
                  <c:v>127</c:v>
                </c:pt>
                <c:pt idx="1">
                  <c:v>56</c:v>
                </c:pt>
                <c:pt idx="2">
                  <c:v>39</c:v>
                </c:pt>
                <c:pt idx="3">
                  <c:v>26</c:v>
                </c:pt>
                <c:pt idx="4">
                  <c:v>22</c:v>
                </c:pt>
                <c:pt idx="5">
                  <c:v>22</c:v>
                </c:pt>
                <c:pt idx="6">
                  <c:v>18</c:v>
                </c:pt>
                <c:pt idx="7">
                  <c:v>16</c:v>
                </c:pt>
                <c:pt idx="8">
                  <c:v>6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836256"/>
        <c:axId val="153835864"/>
        <c:axId val="0"/>
      </c:bar3DChart>
      <c:catAx>
        <c:axId val="15383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3835864"/>
        <c:crosses val="autoZero"/>
        <c:auto val="1"/>
        <c:lblAlgn val="ctr"/>
        <c:lblOffset val="100"/>
        <c:noMultiLvlLbl val="0"/>
      </c:catAx>
      <c:valAx>
        <c:axId val="153835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 dirty="0"/>
                  <a:t>Nº</a:t>
                </a:r>
                <a:r>
                  <a:rPr lang="pt-PT" b="1" baseline="0" dirty="0"/>
                  <a:t> de Casos</a:t>
                </a:r>
                <a:endParaRPr lang="pt-PT" b="1" dirty="0"/>
              </a:p>
            </c:rich>
          </c:tx>
          <c:layout>
            <c:manualLayout>
              <c:xMode val="edge"/>
              <c:yMode val="edge"/>
              <c:x val="6.7563299625178028E-2"/>
              <c:y val="0.34673160523692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383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8DE3A9F-AD0D-49B1-9D56-3EC0AA83AE71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FFC3317-DEB4-4400-9919-5CE63B0F4A4B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8FD23EC-228B-40B7-9D66-47DE7325F60A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79B0D15-B9A4-4168-9ED1-638D8387AAF1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20536FF-B0E2-4EC9-A462-E1113FDC1BE0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6453986-6D28-49D9-9C2D-1EBB49B799CE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410A091-E11D-4D8D-AF9A-07C3AE1D875F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DFD53B47-1E3C-47F9-898D-C85B0EB0AFAD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E267D17A-78F3-4BE4-8EE8-5D0DAABDE0C8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4C8D7B29-02BF-44F5-811D-F9D2371AB0EB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514F9624-E32D-4A63-80BF-498ECDB88845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4CFB5B12-80EF-4087-9AAA-34A2482D479B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1CDC9936-E880-4C47-AA0F-62CB6B246487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Plan1!$A$118:$A$131</c:f>
              <c:strCache>
                <c:ptCount val="14"/>
                <c:pt idx="0">
                  <c:v>Ajuda</c:v>
                </c:pt>
                <c:pt idx="1">
                  <c:v>Antula</c:v>
                </c:pt>
                <c:pt idx="2">
                  <c:v>B. Militar</c:v>
                </c:pt>
                <c:pt idx="3">
                  <c:v>Bandim </c:v>
                </c:pt>
                <c:pt idx="4">
                  <c:v>Belem</c:v>
                </c:pt>
                <c:pt idx="5">
                  <c:v>C.M.I</c:v>
                </c:pt>
                <c:pt idx="6">
                  <c:v>Cuntum </c:v>
                </c:pt>
                <c:pt idx="7">
                  <c:v>Luanda</c:v>
                </c:pt>
                <c:pt idx="8">
                  <c:v>Missira</c:v>
                </c:pt>
                <c:pt idx="9">
                  <c:v>Pefine</c:v>
                </c:pt>
                <c:pt idx="10">
                  <c:v>Plaque 2</c:v>
                </c:pt>
                <c:pt idx="11">
                  <c:v>Quelele</c:v>
                </c:pt>
                <c:pt idx="12">
                  <c:v>Sta Luzia</c:v>
                </c:pt>
                <c:pt idx="13">
                  <c:v>Sintra Nema</c:v>
                </c:pt>
              </c:strCache>
            </c:strRef>
          </c:cat>
          <c:val>
            <c:numRef>
              <c:f>Plan1!$B$118:$B$131</c:f>
              <c:numCache>
                <c:formatCode>0</c:formatCode>
                <c:ptCount val="14"/>
                <c:pt idx="0">
                  <c:v>77</c:v>
                </c:pt>
                <c:pt idx="1">
                  <c:v>107.41241410386392</c:v>
                </c:pt>
                <c:pt idx="2">
                  <c:v>101.0971985878648</c:v>
                </c:pt>
                <c:pt idx="3">
                  <c:v>68.123017860123511</c:v>
                </c:pt>
                <c:pt idx="4">
                  <c:v>98.402975278932402</c:v>
                </c:pt>
                <c:pt idx="5">
                  <c:v>80.545041635124903</c:v>
                </c:pt>
                <c:pt idx="6">
                  <c:v>78.576067543432373</c:v>
                </c:pt>
                <c:pt idx="7">
                  <c:v>96.972408650261002</c:v>
                </c:pt>
                <c:pt idx="8">
                  <c:v>99.050373583996148</c:v>
                </c:pt>
                <c:pt idx="9">
                  <c:v>62.527177388412838</c:v>
                </c:pt>
                <c:pt idx="10">
                  <c:v>110.61890899886092</c:v>
                </c:pt>
                <c:pt idx="11">
                  <c:v>90.383365821962315</c:v>
                </c:pt>
                <c:pt idx="12">
                  <c:v>97.851949768671503</c:v>
                </c:pt>
                <c:pt idx="13">
                  <c:v>93.983311374615724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53837432"/>
        <c:axId val="153837824"/>
      </c:barChart>
      <c:catAx>
        <c:axId val="153837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/>
                  <a:t>Areas</a:t>
                </a:r>
                <a:r>
                  <a:rPr lang="pt-PT" b="1" baseline="0"/>
                  <a:t> Sanitarias</a:t>
                </a:r>
                <a:endParaRPr lang="pt-PT" b="1"/>
              </a:p>
            </c:rich>
          </c:tx>
          <c:layout>
            <c:manualLayout>
              <c:xMode val="edge"/>
              <c:yMode val="edge"/>
              <c:x val="0.47745399248335979"/>
              <c:y val="0.930252406436221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3837824"/>
        <c:crosses val="autoZero"/>
        <c:auto val="1"/>
        <c:lblAlgn val="ctr"/>
        <c:lblOffset val="100"/>
        <c:noMultiLvlLbl val="0"/>
      </c:catAx>
      <c:valAx>
        <c:axId val="153837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6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3837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1555192"/>
        <c:axId val="191559112"/>
      </c:barChart>
      <c:catAx>
        <c:axId val="191555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REGIOES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91559112"/>
        <c:crosses val="autoZero"/>
        <c:auto val="1"/>
        <c:lblAlgn val="ctr"/>
        <c:lblOffset val="100"/>
        <c:noMultiLvlLbl val="0"/>
      </c:catAx>
      <c:valAx>
        <c:axId val="191559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PT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P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91555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Plan1!$O$100</c:f>
              <c:strCache>
                <c:ptCount val="1"/>
                <c:pt idx="0">
                  <c:v>MAS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8.4656084656084662E-3"/>
                  <c:y val="0"/>
                </c:manualLayout>
              </c:layout>
              <c:tx>
                <c:rich>
                  <a:bodyPr/>
                  <a:lstStyle/>
                  <a:p>
                    <a:fld id="{B949E1EB-281D-443A-99CE-80534498E2EA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A83C167-5851-4DC1-BF84-E721547A0D13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1B29D3C-69C8-40E6-B2CE-CA5DFAB75C30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A3EA234-CC29-4C96-A4F8-C993F8927F35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6437389770723108E-3"/>
                  <c:y val="1.2653224193462802E-2"/>
                </c:manualLayout>
              </c:layout>
              <c:tx>
                <c:rich>
                  <a:bodyPr/>
                  <a:lstStyle/>
                  <a:p>
                    <a:fld id="{652685C9-DD93-47BD-BE35-9014ED984940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73A782E-9576-4907-B4EC-EB2E6E982F6B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4.2328042328042331E-3"/>
                  <c:y val="0"/>
                </c:manualLayout>
              </c:layout>
              <c:tx>
                <c:rich>
                  <a:bodyPr/>
                  <a:lstStyle/>
                  <a:p>
                    <a:fld id="{EEFD7859-F4BF-4673-89A3-AB9FD2ABA53D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2067D28C-5784-4A88-B4FD-2A5F3C875557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E47CF4C6-DE32-4DD0-9C81-F5EFF89E9F4E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BCA9183A-0148-45D2-8DBC-949982FC073E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E200F5E4-B2F8-4953-8660-D3946749901A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E30FB2F0-453A-4D0B-B9B3-4C75C2C69344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A61DE7A3-AB25-4F6E-BDF2-8E3FF9EF1C89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Plan1!$N$101:$N$114</c:f>
              <c:strCache>
                <c:ptCount val="14"/>
                <c:pt idx="0">
                  <c:v>Ajuda</c:v>
                </c:pt>
                <c:pt idx="1">
                  <c:v>Antula</c:v>
                </c:pt>
                <c:pt idx="2">
                  <c:v>B. Militar</c:v>
                </c:pt>
                <c:pt idx="3">
                  <c:v>Bandim </c:v>
                </c:pt>
                <c:pt idx="4">
                  <c:v>Belem</c:v>
                </c:pt>
                <c:pt idx="5">
                  <c:v>C.M.I</c:v>
                </c:pt>
                <c:pt idx="6">
                  <c:v>Cuntum </c:v>
                </c:pt>
                <c:pt idx="7">
                  <c:v>Luanda</c:v>
                </c:pt>
                <c:pt idx="8">
                  <c:v>Missira</c:v>
                </c:pt>
                <c:pt idx="9">
                  <c:v>Pefine</c:v>
                </c:pt>
                <c:pt idx="10">
                  <c:v>Plaque 2</c:v>
                </c:pt>
                <c:pt idx="11">
                  <c:v>Quelele</c:v>
                </c:pt>
                <c:pt idx="12">
                  <c:v>Sta Luzia</c:v>
                </c:pt>
                <c:pt idx="13">
                  <c:v>Sintra Nema</c:v>
                </c:pt>
              </c:strCache>
            </c:strRef>
          </c:cat>
          <c:val>
            <c:numRef>
              <c:f>Plan1!$O$101:$O$114</c:f>
              <c:numCache>
                <c:formatCode>0</c:formatCode>
                <c:ptCount val="14"/>
                <c:pt idx="0">
                  <c:v>43.530520857883573</c:v>
                </c:pt>
                <c:pt idx="1">
                  <c:v>47.236497115888831</c:v>
                </c:pt>
                <c:pt idx="2">
                  <c:v>47.803039819118204</c:v>
                </c:pt>
                <c:pt idx="3">
                  <c:v>47.24655436447167</c:v>
                </c:pt>
                <c:pt idx="4">
                  <c:v>49.655402401067136</c:v>
                </c:pt>
                <c:pt idx="5">
                  <c:v>50.642230576441108</c:v>
                </c:pt>
                <c:pt idx="6">
                  <c:v>48.687880979440024</c:v>
                </c:pt>
                <c:pt idx="7">
                  <c:v>48.877268532759146</c:v>
                </c:pt>
                <c:pt idx="8">
                  <c:v>48.992602686392836</c:v>
                </c:pt>
                <c:pt idx="9">
                  <c:v>45.530783391286562</c:v>
                </c:pt>
                <c:pt idx="10">
                  <c:v>48.32379862700229</c:v>
                </c:pt>
                <c:pt idx="11">
                  <c:v>48.43278217109993</c:v>
                </c:pt>
                <c:pt idx="12">
                  <c:v>46.279410109197343</c:v>
                </c:pt>
                <c:pt idx="13">
                  <c:v>49.308411214953267</c:v>
                </c:pt>
              </c:numCache>
            </c:numRef>
          </c:val>
        </c:ser>
        <c:ser>
          <c:idx val="1"/>
          <c:order val="1"/>
          <c:tx>
            <c:strRef>
              <c:f>Plan1!$P$100</c:f>
              <c:strCache>
                <c:ptCount val="1"/>
                <c:pt idx="0">
                  <c:v>FEM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chemeClr val="accent1"/>
              </a:solidFill>
            </a:ln>
            <a:effectLst>
              <a:glow rad="25400">
                <a:schemeClr val="accent1">
                  <a:alpha val="51000"/>
                </a:schemeClr>
              </a:glo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B0CCC98-65E3-4F69-97B5-5AF9180AC33B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735F53D-B490-49E0-B3EB-33C76C30DEB6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9EB71E1-1D06-4643-9025-EC2E746F4C02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B0986D3-627A-449D-A225-D7ABFF823442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9F06196-D0D2-408C-A75A-914A5C0E2A95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1AA2C554-4F92-44A7-9523-D73989C612FC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D198B718-8417-4F9B-B36C-7C99B65CFEE1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3342B7A7-1AED-4396-B1D3-87EB3441DA31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4B4EC457-DA2D-464F-B082-CB7738ECEBBE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82110703-E9E7-480C-944F-EC64FC3E8463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B749E140-5484-49D2-8CA0-DCA8D2010614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6BABA8ED-2DE2-4E7B-B8E2-D3E4019FB899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B170FD87-6A02-4CD4-A43C-9FD3EC732024}" type="VALUE">
                      <a:rPr lang="en-US"/>
                      <a:pPr/>
                      <a:t>[VALOR]</a:t>
                    </a:fld>
                    <a:r>
                      <a:rPr lang="en-US" sz="8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Plan1!$N$101:$N$114</c:f>
              <c:strCache>
                <c:ptCount val="14"/>
                <c:pt idx="0">
                  <c:v>Ajuda</c:v>
                </c:pt>
                <c:pt idx="1">
                  <c:v>Antula</c:v>
                </c:pt>
                <c:pt idx="2">
                  <c:v>B. Militar</c:v>
                </c:pt>
                <c:pt idx="3">
                  <c:v>Bandim </c:v>
                </c:pt>
                <c:pt idx="4">
                  <c:v>Belem</c:v>
                </c:pt>
                <c:pt idx="5">
                  <c:v>C.M.I</c:v>
                </c:pt>
                <c:pt idx="6">
                  <c:v>Cuntum </c:v>
                </c:pt>
                <c:pt idx="7">
                  <c:v>Luanda</c:v>
                </c:pt>
                <c:pt idx="8">
                  <c:v>Missira</c:v>
                </c:pt>
                <c:pt idx="9">
                  <c:v>Pefine</c:v>
                </c:pt>
                <c:pt idx="10">
                  <c:v>Plaque 2</c:v>
                </c:pt>
                <c:pt idx="11">
                  <c:v>Quelele</c:v>
                </c:pt>
                <c:pt idx="12">
                  <c:v>Sta Luzia</c:v>
                </c:pt>
                <c:pt idx="13">
                  <c:v>Sintra Nema</c:v>
                </c:pt>
              </c:strCache>
            </c:strRef>
          </c:cat>
          <c:val>
            <c:numRef>
              <c:f>Plan1!$P$101:$P$114</c:f>
              <c:numCache>
                <c:formatCode>0</c:formatCode>
                <c:ptCount val="14"/>
                <c:pt idx="0">
                  <c:v>56.469479142116427</c:v>
                </c:pt>
                <c:pt idx="1">
                  <c:v>52.763502884111169</c:v>
                </c:pt>
                <c:pt idx="2">
                  <c:v>52.19444793367667</c:v>
                </c:pt>
                <c:pt idx="3">
                  <c:v>52.75344563552833</c:v>
                </c:pt>
                <c:pt idx="4">
                  <c:v>50.344597598932864</c:v>
                </c:pt>
                <c:pt idx="5">
                  <c:v>49.404761904761905</c:v>
                </c:pt>
                <c:pt idx="6">
                  <c:v>51.312119020559976</c:v>
                </c:pt>
                <c:pt idx="7">
                  <c:v>51.122731467240847</c:v>
                </c:pt>
                <c:pt idx="8">
                  <c:v>51.007397313607164</c:v>
                </c:pt>
                <c:pt idx="9">
                  <c:v>54.489670689302514</c:v>
                </c:pt>
                <c:pt idx="10">
                  <c:v>51.67620137299771</c:v>
                </c:pt>
                <c:pt idx="11">
                  <c:v>51.56721782890007</c:v>
                </c:pt>
                <c:pt idx="12">
                  <c:v>53.720589890802664</c:v>
                </c:pt>
                <c:pt idx="13">
                  <c:v>50.691588785046726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555584"/>
        <c:axId val="191557544"/>
      </c:barChart>
      <c:catAx>
        <c:axId val="191555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050" b="1" dirty="0"/>
                  <a:t>Areas</a:t>
                </a:r>
                <a:r>
                  <a:rPr lang="pt-PT" sz="1050" b="1" baseline="0" dirty="0"/>
                  <a:t> Sanitarias</a:t>
                </a:r>
                <a:endParaRPr lang="pt-PT" sz="105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1557544"/>
        <c:crosses val="autoZero"/>
        <c:auto val="1"/>
        <c:lblAlgn val="ctr"/>
        <c:lblOffset val="100"/>
        <c:noMultiLvlLbl val="0"/>
      </c:catAx>
      <c:valAx>
        <c:axId val="1915575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400" b="1"/>
                  <a:t>%</a:t>
                </a:r>
              </a:p>
            </c:rich>
          </c:tx>
          <c:layout>
            <c:manualLayout>
              <c:xMode val="edge"/>
              <c:yMode val="edge"/>
              <c:x val="1.2184593893678123E-2"/>
              <c:y val="0.41598769747934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155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Plan1!$M$191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Plan1!$L$192:$L$205</c:f>
              <c:strCache>
                <c:ptCount val="14"/>
                <c:pt idx="0">
                  <c:v>Pefine</c:v>
                </c:pt>
                <c:pt idx="1">
                  <c:v>Bandim </c:v>
                </c:pt>
                <c:pt idx="2">
                  <c:v>Missira</c:v>
                </c:pt>
                <c:pt idx="3">
                  <c:v>Ajuda</c:v>
                </c:pt>
                <c:pt idx="4">
                  <c:v>CMI</c:v>
                </c:pt>
                <c:pt idx="5">
                  <c:v>Cuntum </c:v>
                </c:pt>
                <c:pt idx="6">
                  <c:v>Quelele</c:v>
                </c:pt>
                <c:pt idx="7">
                  <c:v>Santa- Luzia</c:v>
                </c:pt>
                <c:pt idx="8">
                  <c:v>Luanda</c:v>
                </c:pt>
                <c:pt idx="9">
                  <c:v>B. Militar</c:v>
                </c:pt>
                <c:pt idx="10">
                  <c:v>Antula</c:v>
                </c:pt>
                <c:pt idx="11">
                  <c:v>Belem</c:v>
                </c:pt>
                <c:pt idx="12">
                  <c:v>Sintra Nema</c:v>
                </c:pt>
                <c:pt idx="13">
                  <c:v>Plack2</c:v>
                </c:pt>
              </c:strCache>
            </c:strRef>
          </c:cat>
          <c:val>
            <c:numRef>
              <c:f>Plan1!$M$192:$M$205</c:f>
              <c:numCache>
                <c:formatCode>0%</c:formatCode>
                <c:ptCount val="14"/>
                <c:pt idx="0">
                  <c:v>0.48</c:v>
                </c:pt>
                <c:pt idx="1">
                  <c:v>0.55000000000000004</c:v>
                </c:pt>
                <c:pt idx="2">
                  <c:v>0.56000000000000005</c:v>
                </c:pt>
                <c:pt idx="3">
                  <c:v>0.65</c:v>
                </c:pt>
                <c:pt idx="4">
                  <c:v>0.66</c:v>
                </c:pt>
                <c:pt idx="5">
                  <c:v>0.69</c:v>
                </c:pt>
                <c:pt idx="6">
                  <c:v>0.71</c:v>
                </c:pt>
                <c:pt idx="7">
                  <c:v>0.73</c:v>
                </c:pt>
                <c:pt idx="8">
                  <c:v>0.77</c:v>
                </c:pt>
                <c:pt idx="9">
                  <c:v>0.85</c:v>
                </c:pt>
                <c:pt idx="10">
                  <c:v>0.88</c:v>
                </c:pt>
                <c:pt idx="11">
                  <c:v>0.98</c:v>
                </c:pt>
                <c:pt idx="12">
                  <c:v>0.99</c:v>
                </c:pt>
                <c:pt idx="13">
                  <c:v>1.04</c:v>
                </c:pt>
              </c:numCache>
            </c:numRef>
          </c:val>
        </c:ser>
        <c:ser>
          <c:idx val="1"/>
          <c:order val="1"/>
          <c:tx>
            <c:strRef>
              <c:f>Plan1!$N$191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Plan1!$L$192:$L$205</c:f>
              <c:strCache>
                <c:ptCount val="14"/>
                <c:pt idx="0">
                  <c:v>Pefine</c:v>
                </c:pt>
                <c:pt idx="1">
                  <c:v>Bandim </c:v>
                </c:pt>
                <c:pt idx="2">
                  <c:v>Missira</c:v>
                </c:pt>
                <c:pt idx="3">
                  <c:v>Ajuda</c:v>
                </c:pt>
                <c:pt idx="4">
                  <c:v>CMI</c:v>
                </c:pt>
                <c:pt idx="5">
                  <c:v>Cuntum </c:v>
                </c:pt>
                <c:pt idx="6">
                  <c:v>Quelele</c:v>
                </c:pt>
                <c:pt idx="7">
                  <c:v>Santa- Luzia</c:v>
                </c:pt>
                <c:pt idx="8">
                  <c:v>Luanda</c:v>
                </c:pt>
                <c:pt idx="9">
                  <c:v>B. Militar</c:v>
                </c:pt>
                <c:pt idx="10">
                  <c:v>Antula</c:v>
                </c:pt>
                <c:pt idx="11">
                  <c:v>Belem</c:v>
                </c:pt>
                <c:pt idx="12">
                  <c:v>Sintra Nema</c:v>
                </c:pt>
                <c:pt idx="13">
                  <c:v>Plack2</c:v>
                </c:pt>
              </c:strCache>
            </c:strRef>
          </c:cat>
          <c:val>
            <c:numRef>
              <c:f>Plan1!$N$192:$N$205</c:f>
              <c:numCache>
                <c:formatCode>General</c:formatCode>
                <c:ptCount val="1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191557152"/>
        <c:axId val="191558720"/>
      </c:barChart>
      <c:catAx>
        <c:axId val="191557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 dirty="0"/>
                  <a:t>Areas</a:t>
                </a:r>
                <a:r>
                  <a:rPr lang="pt-PT" b="1" baseline="0" dirty="0"/>
                  <a:t> Sanitarias</a:t>
                </a:r>
                <a:endParaRPr lang="pt-PT" b="1" dirty="0"/>
              </a:p>
            </c:rich>
          </c:tx>
          <c:layout>
            <c:manualLayout>
              <c:xMode val="edge"/>
              <c:yMode val="edge"/>
              <c:x val="0.47950714151537005"/>
              <c:y val="0.939596267719361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st="50800" dir="5400000" sx="11000" sy="11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1558720"/>
        <c:crosses val="autoZero"/>
        <c:auto val="1"/>
        <c:lblAlgn val="ctr"/>
        <c:lblOffset val="100"/>
        <c:noMultiLvlLbl val="0"/>
      </c:catAx>
      <c:valAx>
        <c:axId val="191558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sz="1200" b="1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155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Plan1!$O$191</c:f>
              <c:strCache>
                <c:ptCount val="1"/>
                <c:pt idx="0">
                  <c:v>VIT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Plan1!$N$192:$N$205</c:f>
              <c:strCache>
                <c:ptCount val="14"/>
                <c:pt idx="0">
                  <c:v>Ajuda</c:v>
                </c:pt>
                <c:pt idx="1">
                  <c:v>Antula</c:v>
                </c:pt>
                <c:pt idx="2">
                  <c:v>B. Militar</c:v>
                </c:pt>
                <c:pt idx="3">
                  <c:v>Bandim </c:v>
                </c:pt>
                <c:pt idx="4">
                  <c:v>Belem</c:v>
                </c:pt>
                <c:pt idx="5">
                  <c:v>C.M.I</c:v>
                </c:pt>
                <c:pt idx="6">
                  <c:v>Cuntum </c:v>
                </c:pt>
                <c:pt idx="7">
                  <c:v>Luanda</c:v>
                </c:pt>
                <c:pt idx="8">
                  <c:v>Missira</c:v>
                </c:pt>
                <c:pt idx="9">
                  <c:v>Pefine</c:v>
                </c:pt>
                <c:pt idx="10">
                  <c:v>Plaque 2</c:v>
                </c:pt>
                <c:pt idx="11">
                  <c:v>Quelele</c:v>
                </c:pt>
                <c:pt idx="12">
                  <c:v>Sta Luzia</c:v>
                </c:pt>
                <c:pt idx="13">
                  <c:v>Sintra Nema</c:v>
                </c:pt>
              </c:strCache>
            </c:strRef>
          </c:cat>
          <c:val>
            <c:numRef>
              <c:f>Plan1!$O$192:$O$205</c:f>
              <c:numCache>
                <c:formatCode>0%</c:formatCode>
                <c:ptCount val="14"/>
                <c:pt idx="0">
                  <c:v>0.65</c:v>
                </c:pt>
                <c:pt idx="1">
                  <c:v>0.88</c:v>
                </c:pt>
                <c:pt idx="2">
                  <c:v>0.85</c:v>
                </c:pt>
                <c:pt idx="3">
                  <c:v>0.55000000000000004</c:v>
                </c:pt>
                <c:pt idx="4">
                  <c:v>0.98</c:v>
                </c:pt>
                <c:pt idx="5">
                  <c:v>0.66</c:v>
                </c:pt>
                <c:pt idx="6">
                  <c:v>0.69</c:v>
                </c:pt>
                <c:pt idx="7">
                  <c:v>0.77</c:v>
                </c:pt>
                <c:pt idx="8">
                  <c:v>0.56000000000000005</c:v>
                </c:pt>
                <c:pt idx="9">
                  <c:v>0.48</c:v>
                </c:pt>
                <c:pt idx="10">
                  <c:v>1.04</c:v>
                </c:pt>
                <c:pt idx="11">
                  <c:v>0.71</c:v>
                </c:pt>
                <c:pt idx="12">
                  <c:v>0.73</c:v>
                </c:pt>
                <c:pt idx="13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Plan1!$P$191</c:f>
              <c:strCache>
                <c:ptCount val="1"/>
                <c:pt idx="0">
                  <c:v>ALBZ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Plan1!$N$192:$N$205</c:f>
              <c:strCache>
                <c:ptCount val="14"/>
                <c:pt idx="0">
                  <c:v>Ajuda</c:v>
                </c:pt>
                <c:pt idx="1">
                  <c:v>Antula</c:v>
                </c:pt>
                <c:pt idx="2">
                  <c:v>B. Militar</c:v>
                </c:pt>
                <c:pt idx="3">
                  <c:v>Bandim </c:v>
                </c:pt>
                <c:pt idx="4">
                  <c:v>Belem</c:v>
                </c:pt>
                <c:pt idx="5">
                  <c:v>C.M.I</c:v>
                </c:pt>
                <c:pt idx="6">
                  <c:v>Cuntum </c:v>
                </c:pt>
                <c:pt idx="7">
                  <c:v>Luanda</c:v>
                </c:pt>
                <c:pt idx="8">
                  <c:v>Missira</c:v>
                </c:pt>
                <c:pt idx="9">
                  <c:v>Pefine</c:v>
                </c:pt>
                <c:pt idx="10">
                  <c:v>Plaque 2</c:v>
                </c:pt>
                <c:pt idx="11">
                  <c:v>Quelele</c:v>
                </c:pt>
                <c:pt idx="12">
                  <c:v>Sta Luzia</c:v>
                </c:pt>
                <c:pt idx="13">
                  <c:v>Sintra Nema</c:v>
                </c:pt>
              </c:strCache>
            </c:strRef>
          </c:cat>
          <c:val>
            <c:numRef>
              <c:f>Plan1!$P$192:$P$205</c:f>
              <c:numCache>
                <c:formatCode>0%</c:formatCode>
                <c:ptCount val="14"/>
                <c:pt idx="0">
                  <c:v>0.65</c:v>
                </c:pt>
                <c:pt idx="1">
                  <c:v>0.88</c:v>
                </c:pt>
                <c:pt idx="2">
                  <c:v>0.85</c:v>
                </c:pt>
                <c:pt idx="3">
                  <c:v>0.55000000000000004</c:v>
                </c:pt>
                <c:pt idx="4">
                  <c:v>0.98</c:v>
                </c:pt>
                <c:pt idx="5">
                  <c:v>0.66</c:v>
                </c:pt>
                <c:pt idx="6">
                  <c:v>0.69</c:v>
                </c:pt>
                <c:pt idx="7">
                  <c:v>0.77</c:v>
                </c:pt>
                <c:pt idx="8">
                  <c:v>0.56000000000000005</c:v>
                </c:pt>
                <c:pt idx="9">
                  <c:v>0.48</c:v>
                </c:pt>
                <c:pt idx="10">
                  <c:v>1.04</c:v>
                </c:pt>
                <c:pt idx="11">
                  <c:v>0.71</c:v>
                </c:pt>
                <c:pt idx="12">
                  <c:v>0.73</c:v>
                </c:pt>
                <c:pt idx="13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1"/>
        <c:axId val="191554408"/>
        <c:axId val="191558328"/>
      </c:barChart>
      <c:catAx>
        <c:axId val="191554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 dirty="0" smtClean="0"/>
                  <a:t>Areas</a:t>
                </a:r>
                <a:r>
                  <a:rPr lang="pt-PT" b="1" baseline="0" dirty="0" smtClean="0"/>
                  <a:t> Sanitarias</a:t>
                </a:r>
                <a:endParaRPr lang="pt-PT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1558328"/>
        <c:crosses val="autoZero"/>
        <c:auto val="1"/>
        <c:lblAlgn val="ctr"/>
        <c:lblOffset val="100"/>
        <c:noMultiLvlLbl val="0"/>
      </c:catAx>
      <c:valAx>
        <c:axId val="191558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 dirty="0" smtClean="0"/>
                  <a:t>%</a:t>
                </a:r>
                <a:endParaRPr lang="pt-PT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155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308413677778999E-2"/>
          <c:y val="6.6838728148472498E-2"/>
          <c:w val="0.86926103778397079"/>
          <c:h val="0.74727645340024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Plan1!$D$209</c:f>
              <c:strCache>
                <c:ptCount val="1"/>
                <c:pt idx="0">
                  <c:v>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Plan1!$C$210:$C$223</c:f>
              <c:strCache>
                <c:ptCount val="14"/>
                <c:pt idx="0">
                  <c:v>Ajuda</c:v>
                </c:pt>
                <c:pt idx="1">
                  <c:v>Antula</c:v>
                </c:pt>
                <c:pt idx="2">
                  <c:v>B. Militar</c:v>
                </c:pt>
                <c:pt idx="3">
                  <c:v>Bandim </c:v>
                </c:pt>
                <c:pt idx="4">
                  <c:v>Belem</c:v>
                </c:pt>
                <c:pt idx="5">
                  <c:v>C.M.I</c:v>
                </c:pt>
                <c:pt idx="6">
                  <c:v>Cuntum </c:v>
                </c:pt>
                <c:pt idx="7">
                  <c:v>Luanda</c:v>
                </c:pt>
                <c:pt idx="8">
                  <c:v>Missira</c:v>
                </c:pt>
                <c:pt idx="9">
                  <c:v>Pefine</c:v>
                </c:pt>
                <c:pt idx="10">
                  <c:v>Plaque 2</c:v>
                </c:pt>
                <c:pt idx="11">
                  <c:v>Quelele</c:v>
                </c:pt>
                <c:pt idx="12">
                  <c:v>Sta Luzia</c:v>
                </c:pt>
                <c:pt idx="13">
                  <c:v>Sintra Nema</c:v>
                </c:pt>
              </c:strCache>
            </c:strRef>
          </c:cat>
          <c:val>
            <c:numRef>
              <c:f>Plan1!$D$210:$D$223</c:f>
              <c:numCache>
                <c:formatCode>#,##0</c:formatCode>
                <c:ptCount val="14"/>
                <c:pt idx="0">
                  <c:v>517</c:v>
                </c:pt>
                <c:pt idx="1">
                  <c:v>2552</c:v>
                </c:pt>
                <c:pt idx="2">
                  <c:v>5326</c:v>
                </c:pt>
                <c:pt idx="3">
                  <c:v>2136</c:v>
                </c:pt>
                <c:pt idx="4">
                  <c:v>1444</c:v>
                </c:pt>
                <c:pt idx="5">
                  <c:v>878</c:v>
                </c:pt>
                <c:pt idx="6">
                  <c:v>2768</c:v>
                </c:pt>
                <c:pt idx="7">
                  <c:v>1701</c:v>
                </c:pt>
                <c:pt idx="8">
                  <c:v>1837</c:v>
                </c:pt>
                <c:pt idx="9">
                  <c:v>595</c:v>
                </c:pt>
                <c:pt idx="10">
                  <c:v>2629</c:v>
                </c:pt>
                <c:pt idx="11">
                  <c:v>1792</c:v>
                </c:pt>
                <c:pt idx="12">
                  <c:v>1033</c:v>
                </c:pt>
                <c:pt idx="13">
                  <c:v>1848</c:v>
                </c:pt>
              </c:numCache>
            </c:numRef>
          </c:val>
        </c:ser>
        <c:ser>
          <c:idx val="1"/>
          <c:order val="1"/>
          <c:tx>
            <c:strRef>
              <c:f>Plan1!$E$209</c:f>
              <c:strCache>
                <c:ptCount val="1"/>
                <c:pt idx="0">
                  <c:v>FEM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Plan1!$C$210:$C$223</c:f>
              <c:strCache>
                <c:ptCount val="14"/>
                <c:pt idx="0">
                  <c:v>Ajuda</c:v>
                </c:pt>
                <c:pt idx="1">
                  <c:v>Antula</c:v>
                </c:pt>
                <c:pt idx="2">
                  <c:v>B. Militar</c:v>
                </c:pt>
                <c:pt idx="3">
                  <c:v>Bandim </c:v>
                </c:pt>
                <c:pt idx="4">
                  <c:v>Belem</c:v>
                </c:pt>
                <c:pt idx="5">
                  <c:v>C.M.I</c:v>
                </c:pt>
                <c:pt idx="6">
                  <c:v>Cuntum </c:v>
                </c:pt>
                <c:pt idx="7">
                  <c:v>Luanda</c:v>
                </c:pt>
                <c:pt idx="8">
                  <c:v>Missira</c:v>
                </c:pt>
                <c:pt idx="9">
                  <c:v>Pefine</c:v>
                </c:pt>
                <c:pt idx="10">
                  <c:v>Plaque 2</c:v>
                </c:pt>
                <c:pt idx="11">
                  <c:v>Quelele</c:v>
                </c:pt>
                <c:pt idx="12">
                  <c:v>Sta Luzia</c:v>
                </c:pt>
                <c:pt idx="13">
                  <c:v>Sintra Nema</c:v>
                </c:pt>
              </c:strCache>
            </c:strRef>
          </c:cat>
          <c:val>
            <c:numRef>
              <c:f>Plan1!$E$210:$E$223</c:f>
              <c:numCache>
                <c:formatCode>#,##0</c:formatCode>
                <c:ptCount val="14"/>
                <c:pt idx="0">
                  <c:v>642</c:v>
                </c:pt>
                <c:pt idx="1">
                  <c:v>2518</c:v>
                </c:pt>
                <c:pt idx="2">
                  <c:v>5503</c:v>
                </c:pt>
                <c:pt idx="3">
                  <c:v>2152</c:v>
                </c:pt>
                <c:pt idx="4">
                  <c:v>1450</c:v>
                </c:pt>
                <c:pt idx="5">
                  <c:v>831</c:v>
                </c:pt>
                <c:pt idx="6">
                  <c:v>2769</c:v>
                </c:pt>
                <c:pt idx="7">
                  <c:v>1641</c:v>
                </c:pt>
                <c:pt idx="8">
                  <c:v>1938</c:v>
                </c:pt>
                <c:pt idx="9">
                  <c:v>613</c:v>
                </c:pt>
                <c:pt idx="10">
                  <c:v>2702</c:v>
                </c:pt>
                <c:pt idx="11">
                  <c:v>1774</c:v>
                </c:pt>
                <c:pt idx="12">
                  <c:v>1121</c:v>
                </c:pt>
                <c:pt idx="13">
                  <c:v>1806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551664"/>
        <c:axId val="191552056"/>
      </c:barChart>
      <c:catAx>
        <c:axId val="191551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/>
                  <a:t>Areas</a:t>
                </a:r>
                <a:r>
                  <a:rPr lang="pt-PT" b="1" baseline="0"/>
                  <a:t> Sanitarias</a:t>
                </a:r>
                <a:endParaRPr lang="pt-PT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1552056"/>
        <c:crosses val="autoZero"/>
        <c:auto val="1"/>
        <c:lblAlgn val="ctr"/>
        <c:lblOffset val="100"/>
        <c:noMultiLvlLbl val="0"/>
      </c:catAx>
      <c:valAx>
        <c:axId val="1915520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Nº </a:t>
                </a:r>
                <a:r>
                  <a:rPr lang="en-US" b="1" dirty="0" err="1"/>
                  <a:t>Casos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"/>
              <c:y val="0.427844435228535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155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70403792-8A5D-402F-A35F-010420452DFB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r>
            <a:rPr lang="pt-PT" sz="20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</a:t>
          </a:r>
          <a:r>
            <a:rPr lang="pt-PT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pt-PT" sz="2000" dirty="0" smtClean="0">
              <a:solidFill>
                <a:schemeClr val="tx1"/>
              </a:solidFill>
            </a:rPr>
            <a:t>tribuição de </a:t>
          </a:r>
          <a:r>
            <a:rPr lang="pt-PT" sz="2000" dirty="0" smtClean="0">
              <a:solidFill>
                <a:schemeClr val="tx1"/>
              </a:solidFill>
            </a:rPr>
            <a:t>logisticas </a:t>
          </a:r>
          <a:r>
            <a:rPr lang="pt-PT" sz="2000" dirty="0" smtClean="0">
              <a:solidFill>
                <a:schemeClr val="tx1"/>
              </a:solidFill>
            </a:rPr>
            <a:t>nas areas sanitarias durante a campanha;</a:t>
          </a:r>
        </a:p>
        <a:p>
          <a:pPr algn="l">
            <a:lnSpc>
              <a:spcPct val="100000"/>
            </a:lnSpc>
          </a:pPr>
          <a:endParaRPr lang="pt-PT" sz="20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r>
            <a:rPr lang="pt-PT" sz="2000" dirty="0" smtClean="0">
              <a:solidFill>
                <a:schemeClr val="tx1"/>
              </a:solidFill>
            </a:rPr>
            <a:t>- Participação </a:t>
          </a:r>
          <a:r>
            <a:rPr lang="pt-PT" sz="2000" dirty="0" smtClean="0">
              <a:solidFill>
                <a:schemeClr val="tx1"/>
              </a:solidFill>
            </a:rPr>
            <a:t>das Regiões </a:t>
          </a:r>
          <a:r>
            <a:rPr lang="pt-PT" sz="2000" dirty="0" smtClean="0">
              <a:solidFill>
                <a:schemeClr val="tx1"/>
              </a:solidFill>
            </a:rPr>
            <a:t>na elaboração do microplano;</a:t>
          </a:r>
        </a:p>
        <a:p>
          <a:pPr algn="l">
            <a:lnSpc>
              <a:spcPct val="100000"/>
            </a:lnSpc>
          </a:pPr>
          <a:endParaRPr lang="pt-PT" sz="20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r>
            <a:rPr lang="pt-PT" sz="2000" dirty="0" smtClean="0">
              <a:solidFill>
                <a:schemeClr val="tx1"/>
              </a:solidFill>
            </a:rPr>
            <a:t>- Pagamento de subsidio </a:t>
          </a:r>
          <a:r>
            <a:rPr lang="pt-PT" sz="2000" dirty="0" smtClean="0">
              <a:solidFill>
                <a:schemeClr val="tx1"/>
              </a:solidFill>
            </a:rPr>
            <a:t>2 </a:t>
          </a:r>
          <a:r>
            <a:rPr lang="pt-PT" sz="2000" dirty="0" smtClean="0">
              <a:solidFill>
                <a:schemeClr val="tx1"/>
              </a:solidFill>
            </a:rPr>
            <a:t>dias antes </a:t>
          </a:r>
          <a:r>
            <a:rPr lang="pt-PT" sz="2000" dirty="0" smtClean="0">
              <a:solidFill>
                <a:schemeClr val="tx1"/>
              </a:solidFill>
            </a:rPr>
            <a:t>da </a:t>
          </a:r>
          <a:r>
            <a:rPr lang="pt-PT" sz="2000" dirty="0" smtClean="0">
              <a:solidFill>
                <a:schemeClr val="tx1"/>
              </a:solidFill>
            </a:rPr>
            <a:t>campanha (Equipa Regional,RAS, SOT);</a:t>
          </a:r>
        </a:p>
        <a:p>
          <a:pPr algn="l">
            <a:lnSpc>
              <a:spcPct val="100000"/>
            </a:lnSpc>
          </a:pPr>
          <a:endParaRPr lang="pt-PT" sz="20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r>
            <a:rPr lang="pt-PT" sz="2000" dirty="0" smtClean="0">
              <a:solidFill>
                <a:schemeClr val="tx1"/>
              </a:solidFill>
            </a:rPr>
            <a:t>- </a:t>
          </a:r>
          <a:r>
            <a:rPr lang="pt-PT" sz="2000" dirty="0" smtClean="0">
              <a:solidFill>
                <a:schemeClr val="tx1"/>
              </a:solidFill>
            </a:rPr>
            <a:t>Aumento de </a:t>
          </a:r>
          <a:r>
            <a:rPr lang="pt-PT" sz="2000" dirty="0" smtClean="0">
              <a:solidFill>
                <a:schemeClr val="tx1"/>
              </a:solidFill>
            </a:rPr>
            <a:t>credito telefónico, pilhas e megafones</a:t>
          </a:r>
          <a:r>
            <a:rPr lang="pt-PT" sz="2000" dirty="0" smtClean="0">
              <a:solidFill>
                <a:schemeClr val="tx1"/>
              </a:solidFill>
            </a:rPr>
            <a:t>;</a:t>
          </a:r>
          <a:endParaRPr lang="pt-PT" sz="20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endParaRPr lang="pt-PT" sz="20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r>
            <a:rPr lang="pt-PT" sz="2000" dirty="0" smtClean="0">
              <a:solidFill>
                <a:schemeClr val="tx1"/>
              </a:solidFill>
            </a:rPr>
            <a:t>- Aumento do numero de dias consagrados a identificação dos alvos nos agregados familiares;</a:t>
          </a:r>
        </a:p>
        <a:p>
          <a:pPr algn="ctr">
            <a:lnSpc>
              <a:spcPct val="90000"/>
            </a:lnSpc>
          </a:pPr>
          <a:endParaRPr lang="pt-P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r>
            <a:rPr lang="pt-PT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BEC51A9E-E24A-441A-BE93-D5883423D3CE}" type="pres">
      <dgm:prSet presAssocID="{4C2FB1F6-CCFE-4D7E-ACF6-2C74EB341D5C}" presName="OneNode_1" presStyleLbl="node1" presStyleIdx="0" presStyleCnt="1" custScaleY="200000" custLinFactNeighborX="3063" custLinFactNeighborY="264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9D4769AC-5DEB-4C5F-9657-8D116E349BB3}" type="presOf" srcId="{4C2FB1F6-CCFE-4D7E-ACF6-2C74EB341D5C}" destId="{C2B2D17C-DABC-4357-AF18-7A9C89288578}" srcOrd="0" destOrd="0" presId="urn:microsoft.com/office/officeart/2005/8/layout/vProcess5"/>
    <dgm:cxn modelId="{2A8D3592-9DC0-4E1E-80CF-01109D814F27}" type="presOf" srcId="{45E34A98-0D8D-456E-BB8B-70B7CA5707B2}" destId="{BEC51A9E-E24A-441A-BE93-D5883423D3CE}" srcOrd="0" destOrd="0" presId="urn:microsoft.com/office/officeart/2005/8/layout/vProcess5"/>
    <dgm:cxn modelId="{9AC9F064-D48F-40C9-BA94-77553DB36A87}" type="presParOf" srcId="{C2B2D17C-DABC-4357-AF18-7A9C89288578}" destId="{C2782152-4FA2-43D9-990C-F0625CDBBB85}" srcOrd="0" destOrd="0" presId="urn:microsoft.com/office/officeart/2005/8/layout/vProcess5"/>
    <dgm:cxn modelId="{2005A0EE-EDA8-459C-AF71-28A86C429176}" type="presParOf" srcId="{C2B2D17C-DABC-4357-AF18-7A9C89288578}" destId="{BEC51A9E-E24A-441A-BE93-D5883423D3CE}" srcOrd="1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5E34A98-0D8D-456E-BB8B-70B7CA5707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r>
            <a:rPr lang="pt-PT" sz="1600" dirty="0" smtClean="0">
              <a:solidFill>
                <a:schemeClr val="tx1"/>
              </a:solidFill>
            </a:rPr>
            <a:t>- </a:t>
          </a:r>
          <a:r>
            <a:rPr lang="pt-PT" sz="1800" dirty="0" smtClean="0">
              <a:solidFill>
                <a:schemeClr val="tx1"/>
              </a:solidFill>
            </a:rPr>
            <a:t>Disponibilização de fundo para a pausa dos ASCs, </a:t>
          </a:r>
          <a:r>
            <a:rPr lang="pt-PT" sz="1800" dirty="0" smtClean="0">
              <a:solidFill>
                <a:schemeClr val="tx1"/>
              </a:solidFill>
            </a:rPr>
            <a:t>formadores e SOT;</a:t>
          </a: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r>
            <a:rPr lang="pt-PT" sz="1800" dirty="0" smtClean="0">
              <a:solidFill>
                <a:schemeClr val="tx1"/>
              </a:solidFill>
            </a:rPr>
            <a:t>- Aumento do numero de equipas de vacinação e supervisores  de proximidade;</a:t>
          </a:r>
        </a:p>
        <a:p>
          <a:pPr algn="l">
            <a:lnSpc>
              <a:spcPct val="100000"/>
            </a:lnSpc>
          </a:pPr>
          <a:endParaRPr lang="pt-PT" sz="1800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</a:pPr>
          <a:r>
            <a:rPr lang="pt-PT" sz="1800" dirty="0" smtClean="0">
              <a:solidFill>
                <a:schemeClr val="tx1"/>
              </a:solidFill>
            </a:rPr>
            <a:t>- Aumento do numero de viaturas durante a campanha;</a:t>
          </a:r>
        </a:p>
        <a:p>
          <a:pPr algn="l">
            <a:lnSpc>
              <a:spcPct val="100000"/>
            </a:lnSpc>
          </a:pPr>
          <a:r>
            <a:rPr lang="pt-PT" sz="1800" dirty="0" smtClean="0">
              <a:solidFill>
                <a:schemeClr val="tx1"/>
              </a:solidFill>
            </a:rPr>
            <a:t> </a:t>
          </a:r>
          <a:endParaRPr lang="pt-PT" sz="18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algn="l">
            <a:lnSpc>
              <a:spcPct val="100000"/>
            </a:lnSpc>
          </a:pPr>
          <a:r>
            <a:rPr lang="pt-PT" sz="5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</a:t>
          </a:r>
          <a:endParaRPr lang="pt-PT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1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endParaRPr lang="pt-PT" sz="11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</a:pPr>
          <a:r>
            <a:rPr lang="pt-PT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BEC51A9E-E24A-441A-BE93-D5883423D3CE}" type="pres">
      <dgm:prSet presAssocID="{4C2FB1F6-CCFE-4D7E-ACF6-2C74EB341D5C}" presName="OneNode_1" presStyleLbl="node1" presStyleIdx="0" presStyleCnt="1" custScaleY="200000" custLinFactNeighborX="3063" custLinFactNeighborY="264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6944B8-81E0-469D-AF5E-466CA259FB3F}" srcId="{4C2FB1F6-CCFE-4D7E-ACF6-2C74EB341D5C}" destId="{45E34A98-0D8D-456E-BB8B-70B7CA5707B2}" srcOrd="0" destOrd="0" parTransId="{FBCFF545-1899-4068-A040-222957992A7A}" sibTransId="{45914F46-FE7C-4DF8-9C2A-096FE48F1E25}"/>
    <dgm:cxn modelId="{7E5F879C-735A-4971-A5B1-B6E34CF36DC9}" type="presOf" srcId="{45E34A98-0D8D-456E-BB8B-70B7CA5707B2}" destId="{BEC51A9E-E24A-441A-BE93-D5883423D3CE}" srcOrd="0" destOrd="0" presId="urn:microsoft.com/office/officeart/2005/8/layout/vProcess5"/>
    <dgm:cxn modelId="{5949A99F-05B6-456D-BF88-24090C0303BA}" type="presOf" srcId="{4C2FB1F6-CCFE-4D7E-ACF6-2C74EB341D5C}" destId="{C2B2D17C-DABC-4357-AF18-7A9C89288578}" srcOrd="0" destOrd="0" presId="urn:microsoft.com/office/officeart/2005/8/layout/vProcess5"/>
    <dgm:cxn modelId="{0A57D1DB-A2B0-45B9-B7FC-EECB822242B8}" type="presParOf" srcId="{C2B2D17C-DABC-4357-AF18-7A9C89288578}" destId="{C2782152-4FA2-43D9-990C-F0625CDBBB85}" srcOrd="0" destOrd="0" presId="urn:microsoft.com/office/officeart/2005/8/layout/vProcess5"/>
    <dgm:cxn modelId="{0592C79F-B79A-430D-B1BD-CB58827D19E7}" type="presParOf" srcId="{C2B2D17C-DABC-4357-AF18-7A9C89288578}" destId="{BEC51A9E-E24A-441A-BE93-D5883423D3CE}" srcOrd="1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EA2E6DF-5938-4169-9716-0A4592C0236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</a:pPr>
          <a:r>
            <a:rPr lang="pt-PT" sz="1400" dirty="0" smtClean="0">
              <a:solidFill>
                <a:schemeClr val="accent5">
                  <a:lumMod val="50000"/>
                </a:schemeClr>
              </a:solidFill>
            </a:rPr>
            <a:t>- </a:t>
          </a:r>
          <a:r>
            <a:rPr lang="pt-PT" sz="1600" dirty="0" smtClean="0">
              <a:solidFill>
                <a:schemeClr val="tx1"/>
              </a:solidFill>
            </a:rPr>
            <a:t>Numero insuficiente de viaturas;</a:t>
          </a:r>
        </a:p>
        <a:p>
          <a:pPr>
            <a:lnSpc>
              <a:spcPct val="90000"/>
            </a:lnSpc>
          </a:pPr>
          <a:r>
            <a:rPr lang="pt-PT" sz="1600" dirty="0" smtClean="0">
              <a:solidFill>
                <a:schemeClr val="tx1"/>
              </a:solidFill>
            </a:rPr>
            <a:t>- Numeros insuficiente de dias para sensibilização;</a:t>
          </a:r>
        </a:p>
        <a:p>
          <a:pPr>
            <a:lnSpc>
              <a:spcPct val="90000"/>
            </a:lnSpc>
          </a:pPr>
          <a:r>
            <a:rPr lang="pt-PT" sz="1600" dirty="0" smtClean="0">
              <a:solidFill>
                <a:schemeClr val="tx1"/>
              </a:solidFill>
            </a:rPr>
            <a:t>- Insuciencia do numeros de megafones;</a:t>
          </a:r>
          <a:endParaRPr lang="pt-PT" sz="1600" dirty="0">
            <a:solidFill>
              <a:schemeClr val="tx1"/>
            </a:solidFill>
          </a:endParaRPr>
        </a:p>
      </dgm:t>
    </dgm:pt>
    <dgm:pt modelId="{D6AEB26E-E54B-45CC-912F-E19F3B583D51}" type="parTrans" cxnId="{3BDBABF0-DC27-46FF-9089-24840D85EF59}">
      <dgm:prSet/>
      <dgm:spPr/>
      <dgm:t>
        <a:bodyPr/>
        <a:lstStyle/>
        <a:p>
          <a:endParaRPr lang="pt-PT"/>
        </a:p>
      </dgm:t>
    </dgm:pt>
    <dgm:pt modelId="{B461292F-405E-494B-AC36-C0022B55510D}" type="sibTrans" cxnId="{3BDBABF0-DC27-46FF-9089-24840D85EF5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pt-PT"/>
        </a:p>
      </dgm:t>
    </dgm:pt>
    <dgm:pt modelId="{D52F3B39-4455-456F-9EBE-9D4DACA4A94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90000"/>
            </a:lnSpc>
          </a:pPr>
          <a:r>
            <a:rPr lang="pt-PT" sz="2000" dirty="0" smtClean="0">
              <a:solidFill>
                <a:schemeClr val="tx1"/>
              </a:solidFill>
            </a:rPr>
            <a:t>- </a:t>
          </a:r>
          <a:r>
            <a:rPr lang="pt-PT" sz="1600" dirty="0" smtClean="0">
              <a:solidFill>
                <a:schemeClr val="tx1"/>
              </a:solidFill>
            </a:rPr>
            <a:t>Insuficiencia de pilhas para megafones;</a:t>
          </a:r>
        </a:p>
        <a:p>
          <a:pPr>
            <a:lnSpc>
              <a:spcPct val="90000"/>
            </a:lnSpc>
          </a:pPr>
          <a:r>
            <a:rPr lang="pt-PT" sz="1600" dirty="0" smtClean="0">
              <a:solidFill>
                <a:schemeClr val="tx1"/>
              </a:solidFill>
            </a:rPr>
            <a:t>- Falta de tesouras;</a:t>
          </a:r>
        </a:p>
        <a:p>
          <a:pPr>
            <a:lnSpc>
              <a:spcPct val="90000"/>
            </a:lnSpc>
          </a:pPr>
          <a:r>
            <a:rPr lang="pt-PT" sz="1600" dirty="0" smtClean="0">
              <a:solidFill>
                <a:schemeClr val="tx1"/>
              </a:solidFill>
            </a:rPr>
            <a:t>- Numero insuficiente de supervisores e equipas da vacinação;</a:t>
          </a:r>
          <a:endParaRPr lang="pt-PT" sz="1600" dirty="0">
            <a:solidFill>
              <a:schemeClr val="tx1"/>
            </a:solidFill>
          </a:endParaRPr>
        </a:p>
      </dgm:t>
    </dgm:pt>
    <dgm:pt modelId="{9A114453-A8FA-4E4F-9AF6-1B4C46EB81CE}" type="parTrans" cxnId="{8E7F7615-BA57-4F40-8553-3722CDF93592}">
      <dgm:prSet/>
      <dgm:spPr/>
      <dgm:t>
        <a:bodyPr/>
        <a:lstStyle/>
        <a:p>
          <a:endParaRPr lang="pt-PT"/>
        </a:p>
      </dgm:t>
    </dgm:pt>
    <dgm:pt modelId="{4E3BEACB-35EC-4BAC-8F5B-4DBB9BFE29A6}" type="sibTrans" cxnId="{8E7F7615-BA57-4F40-8553-3722CDF93592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PT" dirty="0"/>
            <a:t> </a:t>
          </a:r>
        </a:p>
      </dgm:t>
    </dgm:pt>
    <dgm:pt modelId="{45E34A98-0D8D-456E-BB8B-70B7CA5707B2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50000"/>
            </a:lnSpc>
          </a:pPr>
          <a:endParaRPr lang="pt-PT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</a:pPr>
          <a:r>
            <a:rPr lang="pt-PT" sz="1600" dirty="0" smtClean="0">
              <a:solidFill>
                <a:schemeClr val="tx1"/>
              </a:solidFill>
            </a:rPr>
            <a:t>-</a:t>
          </a:r>
          <a:r>
            <a:rPr lang="pt-PT" sz="1200" dirty="0" smtClean="0">
              <a:solidFill>
                <a:schemeClr val="tx1"/>
              </a:solidFill>
            </a:rPr>
            <a:t> </a:t>
          </a:r>
          <a:r>
            <a:rPr lang="pt-PT" sz="1600" dirty="0" smtClean="0">
              <a:solidFill>
                <a:schemeClr val="tx1"/>
              </a:solidFill>
            </a:rPr>
            <a:t>Não coloboração de  algumas </a:t>
          </a:r>
          <a:r>
            <a:rPr lang="pt-PT" sz="1600" dirty="0" smtClean="0">
              <a:solidFill>
                <a:schemeClr val="tx1"/>
              </a:solidFill>
            </a:rPr>
            <a:t>escolas;</a:t>
          </a:r>
          <a:endParaRPr lang="pt-PT" sz="16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r>
            <a:rPr lang="pt-PT" sz="1600" dirty="0" smtClean="0">
              <a:solidFill>
                <a:schemeClr val="tx1"/>
              </a:solidFill>
            </a:rPr>
            <a:t>- Detenção de alguns meios de transporte (viaturas e motorizadas);</a:t>
          </a:r>
          <a:endParaRPr lang="pt-PT" sz="1200" dirty="0">
            <a:solidFill>
              <a:schemeClr val="tx1"/>
            </a:solidFill>
          </a:endParaRPr>
        </a:p>
      </dgm:t>
    </dgm:pt>
    <dgm:pt modelId="{FBCFF545-1899-4068-A040-222957992A7A}" type="parTrans" cxnId="{556944B8-81E0-469D-AF5E-466CA259FB3F}">
      <dgm:prSet/>
      <dgm:spPr/>
      <dgm:t>
        <a:bodyPr/>
        <a:lstStyle/>
        <a:p>
          <a:endParaRPr lang="pt-PT"/>
        </a:p>
      </dgm:t>
    </dgm:pt>
    <dgm:pt modelId="{45914F46-FE7C-4DF8-9C2A-096FE48F1E25}" type="sibTrans" cxnId="{556944B8-81E0-469D-AF5E-466CA259FB3F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0FD54E6D-1C01-44ED-B86C-5C3E248BF75D}" type="pres">
      <dgm:prSet presAssocID="{4C2FB1F6-CCFE-4D7E-ACF6-2C74EB341D5C}" presName="ThreeNodes_1" presStyleLbl="node1" presStyleIdx="0" presStyleCnt="3" custScaleX="89583" custScaleY="91641" custLinFactNeighborX="2527" custLinFactNeighborY="319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ED1EA4A-8C94-4A4B-9919-6BD69FC32649}" type="pres">
      <dgm:prSet presAssocID="{4C2FB1F6-CCFE-4D7E-ACF6-2C74EB341D5C}" presName="ThreeNodes_2" presStyleLbl="node1" presStyleIdx="1" presStyleCnt="3" custScaleX="105595" custScaleY="124644" custLinFactNeighborX="1951" custLinFactNeighborY="216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1E512F-FC87-4B7A-8311-AF91B00317F0}" type="pres">
      <dgm:prSet presAssocID="{4C2FB1F6-CCFE-4D7E-ACF6-2C74EB341D5C}" presName="ThreeNodes_3" presStyleLbl="node1" presStyleIdx="2" presStyleCnt="3" custScaleX="94469" custScaleY="98009" custLinFactNeighborX="-11630" custLinFactNeighborY="-501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1EB8B26-22B8-4D82-9C98-A5ADF00A1458}" type="pres">
      <dgm:prSet presAssocID="{4C2FB1F6-CCFE-4D7E-ACF6-2C74EB341D5C}" presName="ThreeConn_1-2" presStyleLbl="fgAccFollowNode1" presStyleIdx="0" presStyleCnt="2" custScaleX="66470" custScaleY="100000" custLinFactNeighborX="94083" custLinFactNeighborY="-2454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37780B2-294D-42EE-ABBD-2815D58BAB8C}" type="pres">
      <dgm:prSet presAssocID="{4C2FB1F6-CCFE-4D7E-ACF6-2C74EB341D5C}" presName="ThreeConn_2-3" presStyleLbl="fgAccFollowNode1" presStyleIdx="1" presStyleCnt="2" custScaleX="71973" custScaleY="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DC87334-68AC-404C-936E-699FE6B4D151}" type="pres">
      <dgm:prSet presAssocID="{4C2FB1F6-CCFE-4D7E-ACF6-2C74EB341D5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D90998-2AE0-495E-AB03-BC4127322A59}" type="pres">
      <dgm:prSet presAssocID="{4C2FB1F6-CCFE-4D7E-ACF6-2C74EB341D5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763B9C7-4BE1-4F15-A018-5EEFB4CB4643}" type="pres">
      <dgm:prSet presAssocID="{4C2FB1F6-CCFE-4D7E-ACF6-2C74EB341D5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BDBABF0-DC27-46FF-9089-24840D85EF59}" srcId="{4C2FB1F6-CCFE-4D7E-ACF6-2C74EB341D5C}" destId="{4EA2E6DF-5938-4169-9716-0A4592C0236D}" srcOrd="0" destOrd="0" parTransId="{D6AEB26E-E54B-45CC-912F-E19F3B583D51}" sibTransId="{B461292F-405E-494B-AC36-C0022B55510D}"/>
    <dgm:cxn modelId="{556944B8-81E0-469D-AF5E-466CA259FB3F}" srcId="{4C2FB1F6-CCFE-4D7E-ACF6-2C74EB341D5C}" destId="{45E34A98-0D8D-456E-BB8B-70B7CA5707B2}" srcOrd="2" destOrd="0" parTransId="{FBCFF545-1899-4068-A040-222957992A7A}" sibTransId="{45914F46-FE7C-4DF8-9C2A-096FE48F1E25}"/>
    <dgm:cxn modelId="{E0250CFF-9048-407E-9FD2-B16B133B8173}" type="presOf" srcId="{4C2FB1F6-CCFE-4D7E-ACF6-2C74EB341D5C}" destId="{C2B2D17C-DABC-4357-AF18-7A9C89288578}" srcOrd="0" destOrd="0" presId="urn:microsoft.com/office/officeart/2005/8/layout/vProcess5"/>
    <dgm:cxn modelId="{2A5C5591-F042-4582-A12C-B46B33CCAA12}" type="presOf" srcId="{B461292F-405E-494B-AC36-C0022B55510D}" destId="{81EB8B26-22B8-4D82-9C98-A5ADF00A1458}" srcOrd="0" destOrd="0" presId="urn:microsoft.com/office/officeart/2005/8/layout/vProcess5"/>
    <dgm:cxn modelId="{001DE181-F0F9-492F-8EE8-C94E22099AC8}" type="presOf" srcId="{D52F3B39-4455-456F-9EBE-9D4DACA4A94C}" destId="{DED1EA4A-8C94-4A4B-9919-6BD69FC32649}" srcOrd="0" destOrd="0" presId="urn:microsoft.com/office/officeart/2005/8/layout/vProcess5"/>
    <dgm:cxn modelId="{DE50BC7D-24A1-4F96-AD44-9935385FCB97}" type="presOf" srcId="{45E34A98-0D8D-456E-BB8B-70B7CA5707B2}" destId="{0763B9C7-4BE1-4F15-A018-5EEFB4CB4643}" srcOrd="1" destOrd="0" presId="urn:microsoft.com/office/officeart/2005/8/layout/vProcess5"/>
    <dgm:cxn modelId="{8E7F7615-BA57-4F40-8553-3722CDF93592}" srcId="{4C2FB1F6-CCFE-4D7E-ACF6-2C74EB341D5C}" destId="{D52F3B39-4455-456F-9EBE-9D4DACA4A94C}" srcOrd="1" destOrd="0" parTransId="{9A114453-A8FA-4E4F-9AF6-1B4C46EB81CE}" sibTransId="{4E3BEACB-35EC-4BAC-8F5B-4DBB9BFE29A6}"/>
    <dgm:cxn modelId="{6738BA58-457E-4F18-B307-52E88A7CF9EF}" type="presOf" srcId="{D52F3B39-4455-456F-9EBE-9D4DACA4A94C}" destId="{15D90998-2AE0-495E-AB03-BC4127322A59}" srcOrd="1" destOrd="0" presId="urn:microsoft.com/office/officeart/2005/8/layout/vProcess5"/>
    <dgm:cxn modelId="{5223E7E1-414D-4348-AA3E-350BECA52E20}" type="presOf" srcId="{4EA2E6DF-5938-4169-9716-0A4592C0236D}" destId="{0FD54E6D-1C01-44ED-B86C-5C3E248BF75D}" srcOrd="0" destOrd="0" presId="urn:microsoft.com/office/officeart/2005/8/layout/vProcess5"/>
    <dgm:cxn modelId="{71843041-952D-4EF9-B560-496FA608B921}" type="presOf" srcId="{45E34A98-0D8D-456E-BB8B-70B7CA5707B2}" destId="{FA1E512F-FC87-4B7A-8311-AF91B00317F0}" srcOrd="0" destOrd="0" presId="urn:microsoft.com/office/officeart/2005/8/layout/vProcess5"/>
    <dgm:cxn modelId="{80905CC6-CE6C-49F2-B057-EDF16C8309FB}" type="presOf" srcId="{4E3BEACB-35EC-4BAC-8F5B-4DBB9BFE29A6}" destId="{F37780B2-294D-42EE-ABBD-2815D58BAB8C}" srcOrd="0" destOrd="0" presId="urn:microsoft.com/office/officeart/2005/8/layout/vProcess5"/>
    <dgm:cxn modelId="{9769B4F2-4D15-451C-AFE5-07E1C74E1D07}" type="presOf" srcId="{4EA2E6DF-5938-4169-9716-0A4592C0236D}" destId="{BDC87334-68AC-404C-936E-699FE6B4D151}" srcOrd="1" destOrd="0" presId="urn:microsoft.com/office/officeart/2005/8/layout/vProcess5"/>
    <dgm:cxn modelId="{D6382AC7-92C8-4047-9F3C-3DC0A5AD6EB6}" type="presParOf" srcId="{C2B2D17C-DABC-4357-AF18-7A9C89288578}" destId="{C2782152-4FA2-43D9-990C-F0625CDBBB85}" srcOrd="0" destOrd="0" presId="urn:microsoft.com/office/officeart/2005/8/layout/vProcess5"/>
    <dgm:cxn modelId="{2B840AD1-B817-4950-88D6-D3DCDB740D20}" type="presParOf" srcId="{C2B2D17C-DABC-4357-AF18-7A9C89288578}" destId="{0FD54E6D-1C01-44ED-B86C-5C3E248BF75D}" srcOrd="1" destOrd="0" presId="urn:microsoft.com/office/officeart/2005/8/layout/vProcess5"/>
    <dgm:cxn modelId="{32C73986-AD68-40D2-89DD-4B8FDC19B2B8}" type="presParOf" srcId="{C2B2D17C-DABC-4357-AF18-7A9C89288578}" destId="{DED1EA4A-8C94-4A4B-9919-6BD69FC32649}" srcOrd="2" destOrd="0" presId="urn:microsoft.com/office/officeart/2005/8/layout/vProcess5"/>
    <dgm:cxn modelId="{DB525621-0D78-4AA3-BBE7-915B3FA060C3}" type="presParOf" srcId="{C2B2D17C-DABC-4357-AF18-7A9C89288578}" destId="{FA1E512F-FC87-4B7A-8311-AF91B00317F0}" srcOrd="3" destOrd="0" presId="urn:microsoft.com/office/officeart/2005/8/layout/vProcess5"/>
    <dgm:cxn modelId="{A49A7536-7694-45DC-BADF-632650FC8AB7}" type="presParOf" srcId="{C2B2D17C-DABC-4357-AF18-7A9C89288578}" destId="{81EB8B26-22B8-4D82-9C98-A5ADF00A1458}" srcOrd="4" destOrd="0" presId="urn:microsoft.com/office/officeart/2005/8/layout/vProcess5"/>
    <dgm:cxn modelId="{01C91BA1-C173-47FE-92A6-D129AD3DA945}" type="presParOf" srcId="{C2B2D17C-DABC-4357-AF18-7A9C89288578}" destId="{F37780B2-294D-42EE-ABBD-2815D58BAB8C}" srcOrd="5" destOrd="0" presId="urn:microsoft.com/office/officeart/2005/8/layout/vProcess5"/>
    <dgm:cxn modelId="{1E81B210-C66F-418D-AAE8-54595267B0BE}" type="presParOf" srcId="{C2B2D17C-DABC-4357-AF18-7A9C89288578}" destId="{BDC87334-68AC-404C-936E-699FE6B4D151}" srcOrd="6" destOrd="0" presId="urn:microsoft.com/office/officeart/2005/8/layout/vProcess5"/>
    <dgm:cxn modelId="{6F195474-1D71-44E7-AC8C-C5F85F879861}" type="presParOf" srcId="{C2B2D17C-DABC-4357-AF18-7A9C89288578}" destId="{15D90998-2AE0-495E-AB03-BC4127322A59}" srcOrd="7" destOrd="0" presId="urn:microsoft.com/office/officeart/2005/8/layout/vProcess5"/>
    <dgm:cxn modelId="{0110D65A-5264-4FA0-830A-558607D0D9B4}" type="presParOf" srcId="{C2B2D17C-DABC-4357-AF18-7A9C89288578}" destId="{0763B9C7-4BE1-4F15-A018-5EEFB4CB464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</dgm:spPr>
      <dgm:t>
        <a:bodyPr/>
        <a:lstStyle/>
        <a:p>
          <a:r>
            <a:rPr lang="pt-PT" sz="3600" b="0" dirty="0">
              <a:solidFill>
                <a:schemeClr val="tx1"/>
              </a:solidFill>
            </a:rPr>
            <a:t>Ameaças</a:t>
          </a: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Instabilidade Politico Instituicional;</a:t>
          </a:r>
        </a:p>
        <a:p>
          <a:pPr algn="l"/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Greve dos tecnicos</a:t>
          </a:r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;</a:t>
          </a:r>
          <a:endParaRPr lang="pt-PT" sz="16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algn="l"/>
          <a:endParaRPr lang="pt-PT" sz="16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42032" custScaleY="48684" custLinFactNeighborX="18897" custLinFactNeighborY="163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E0BC37-41CF-4FC0-9600-D8169FA3AFB7}" type="pres">
      <dgm:prSet presAssocID="{0DD49E1E-1237-476D-96C3-D4911A23EAAE}" presName="sibTrans" presStyleLbl="sibTrans2D1" presStyleIdx="0" presStyleCnt="1" custScaleX="190042" custScaleY="69175" custLinFactNeighborX="-1836"/>
      <dgm:spPr/>
      <dgm:t>
        <a:bodyPr/>
        <a:lstStyle/>
        <a:p>
          <a:endParaRPr lang="pt-PT"/>
        </a:p>
      </dgm:t>
    </dgm:pt>
    <dgm:pt modelId="{03D4E08F-0D10-4DFF-8F2E-42E0E52C21F2}" type="pres">
      <dgm:prSet presAssocID="{0DD49E1E-1237-476D-96C3-D4911A23EAAE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2600F064-F7FA-4AEA-A23C-FFEA4C0686B1}" type="pres">
      <dgm:prSet presAssocID="{BFD1C0C5-5585-4848-8C4A-518A88A8093C}" presName="node" presStyleLbl="node1" presStyleIdx="1" presStyleCnt="2" custScaleX="114749" custScaleY="52058" custLinFactNeighborX="-33761" custLinFactNeighborY="-32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04EC7265-73A3-4D14-8C56-1EA1DB6C6B7A}" type="presOf" srcId="{BFD1C0C5-5585-4848-8C4A-518A88A8093C}" destId="{2600F064-F7FA-4AEA-A23C-FFEA4C0686B1}" srcOrd="0" destOrd="0" presId="urn:microsoft.com/office/officeart/2005/8/layout/process1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DCD14458-B5EB-45B4-B042-58703023E54C}" type="presOf" srcId="{0DD49E1E-1237-476D-96C3-D4911A23EAAE}" destId="{03D4E08F-0D10-4DFF-8F2E-42E0E52C21F2}" srcOrd="1" destOrd="0" presId="urn:microsoft.com/office/officeart/2005/8/layout/process1"/>
    <dgm:cxn modelId="{2C0CA817-757B-4CC9-9BC8-808FBDDB0E41}" type="presOf" srcId="{4460A378-83B8-4A2C-A5D6-D3F59F8F03F0}" destId="{4B6126BD-7111-492B-B85B-86964C7D25A4}" srcOrd="0" destOrd="0" presId="urn:microsoft.com/office/officeart/2005/8/layout/process1"/>
    <dgm:cxn modelId="{10E4ED37-D80A-47AD-9D8B-8FB086DDE329}" type="presOf" srcId="{CB072CD1-E92D-4047-AEDC-DE7342C85C61}" destId="{65109D31-2F9D-4EA4-82A6-82AEE20717B9}" srcOrd="0" destOrd="0" presId="urn:microsoft.com/office/officeart/2005/8/layout/process1"/>
    <dgm:cxn modelId="{463B29C7-55CE-4D3E-84B9-02AB38D148A6}" type="presOf" srcId="{0DD49E1E-1237-476D-96C3-D4911A23EAAE}" destId="{F7E0BC37-41CF-4FC0-9600-D8169FA3AFB7}" srcOrd="0" destOrd="0" presId="urn:microsoft.com/office/officeart/2005/8/layout/process1"/>
    <dgm:cxn modelId="{1E096069-EBC2-4FCE-99D9-ABC8F979B288}" type="presParOf" srcId="{65109D31-2F9D-4EA4-82A6-82AEE20717B9}" destId="{4B6126BD-7111-492B-B85B-86964C7D25A4}" srcOrd="0" destOrd="0" presId="urn:microsoft.com/office/officeart/2005/8/layout/process1"/>
    <dgm:cxn modelId="{0C691906-BE7C-4B2A-91E5-0B51644F1BB5}" type="presParOf" srcId="{65109D31-2F9D-4EA4-82A6-82AEE20717B9}" destId="{F7E0BC37-41CF-4FC0-9600-D8169FA3AFB7}" srcOrd="1" destOrd="0" presId="urn:microsoft.com/office/officeart/2005/8/layout/process1"/>
    <dgm:cxn modelId="{F6C93C82-EF0A-4A15-9E53-CCA9A8C7E7FF}" type="presParOf" srcId="{F7E0BC37-41CF-4FC0-9600-D8169FA3AFB7}" destId="{03D4E08F-0D10-4DFF-8F2E-42E0E52C21F2}" srcOrd="0" destOrd="0" presId="urn:microsoft.com/office/officeart/2005/8/layout/process1"/>
    <dgm:cxn modelId="{2EC44457-CCDE-429E-87CB-8B5812DAA38D}" type="presParOf" srcId="{65109D31-2F9D-4EA4-82A6-82AEE20717B9}" destId="{2600F064-F7FA-4AEA-A23C-FFEA4C0686B1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pt-PT" sz="1800" b="1" dirty="0">
              <a:solidFill>
                <a:schemeClr val="tx1"/>
              </a:solidFill>
            </a:rPr>
            <a:t>Pontos </a:t>
          </a:r>
          <a:r>
            <a:rPr lang="pt-PT" sz="1800" b="1" dirty="0" smtClean="0">
              <a:solidFill>
                <a:schemeClr val="tx1"/>
              </a:solidFill>
            </a:rPr>
            <a:t>Fortes </a:t>
          </a:r>
          <a:r>
            <a:rPr lang="pt-PT" sz="1800" b="0" dirty="0" smtClean="0">
              <a:solidFill>
                <a:schemeClr val="tx1"/>
              </a:solidFill>
            </a:rPr>
            <a:t>.</a:t>
          </a:r>
          <a:endParaRPr lang="pt-PT" sz="1800" b="0" dirty="0">
            <a:solidFill>
              <a:schemeClr val="tx1"/>
            </a:solidFill>
          </a:endParaRP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FD1C0C5-5585-4848-8C4A-518A88A8093C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ctr">
            <a:lnSpc>
              <a:spcPct val="90000"/>
            </a:lnSpc>
          </a:pPr>
          <a:endParaRPr lang="pt-PT" sz="1400" dirty="0" smtClean="0">
            <a:solidFill>
              <a:schemeClr val="tx1"/>
            </a:solidFill>
          </a:endParaRPr>
        </a:p>
        <a:p>
          <a:pPr algn="ctr">
            <a:lnSpc>
              <a:spcPct val="90000"/>
            </a:lnSpc>
          </a:pPr>
          <a:r>
            <a:rPr lang="pt-PT" sz="1400" dirty="0" smtClean="0">
              <a:latin typeface="+mn-lt"/>
              <a:cs typeface="Arial" panose="020B0604020202020204" pitchFamily="34" charset="0"/>
            </a:rPr>
            <a:t>- Restituição diaria da atividade da campanha;</a:t>
          </a:r>
        </a:p>
        <a:p>
          <a:pPr algn="l">
            <a:lnSpc>
              <a:spcPct val="90000"/>
            </a:lnSpc>
          </a:pPr>
          <a:r>
            <a:rPr lang="pt-PT" sz="1400" dirty="0" smtClean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- </a:t>
          </a:r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Pagamento da atividade de formaçao (MAPI,SOT e supervisores) </a:t>
          </a:r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assegurado pelo DRS/SAB;</a:t>
          </a:r>
        </a:p>
        <a:p>
          <a:pPr algn="l">
            <a:lnSpc>
              <a:spcPct val="90000"/>
            </a:lnSpc>
          </a:pPr>
          <a:endParaRPr lang="pt-PT" sz="16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Introdução de dados em tempo real e utilização de dispositivo Kobocollet</a:t>
          </a:r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;</a:t>
          </a:r>
        </a:p>
        <a:p>
          <a:pPr algn="l">
            <a:lnSpc>
              <a:spcPct val="90000"/>
            </a:lnSpc>
          </a:pPr>
          <a:endParaRPr lang="pt-PT" sz="16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Implentaçao de uma boa qualidade de prestaçao de serviço;</a:t>
          </a:r>
        </a:p>
        <a:p>
          <a:pPr algn="l">
            <a:lnSpc>
              <a:spcPct val="90000"/>
            </a:lnSpc>
          </a:pPr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Autorização de utilização dos fundos nas areas sanitarias pela DRS/SAB;</a:t>
          </a:r>
        </a:p>
        <a:p>
          <a:pPr algn="l">
            <a:lnSpc>
              <a:spcPct val="90000"/>
            </a:lnSpc>
          </a:pPr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</a:t>
          </a:r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Restituição diaria da atividade da campanha</a:t>
          </a:r>
          <a:r>
            <a:rPr lang="pt-PT" sz="16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;</a:t>
          </a:r>
          <a:endParaRPr lang="pt-PT" sz="1600" dirty="0" smtClean="0">
            <a:solidFill>
              <a:schemeClr val="tx1"/>
            </a:solidFill>
          </a:endParaRPr>
        </a:p>
        <a:p>
          <a:pPr algn="ctr">
            <a:lnSpc>
              <a:spcPct val="90000"/>
            </a:lnSpc>
          </a:pPr>
          <a:endParaRPr lang="pt-PT" sz="1400" dirty="0" smtClean="0">
            <a:solidFill>
              <a:schemeClr val="accent5">
                <a:lumMod val="50000"/>
              </a:schemeClr>
            </a:solidFill>
          </a:endParaRPr>
        </a:p>
        <a:p>
          <a:pPr algn="ctr">
            <a:lnSpc>
              <a:spcPct val="90000"/>
            </a:lnSpc>
          </a:pPr>
          <a:endParaRPr lang="pt-PT" sz="1400" dirty="0" smtClean="0">
            <a:solidFill>
              <a:schemeClr val="accent5">
                <a:lumMod val="50000"/>
              </a:schemeClr>
            </a:solidFill>
          </a:endParaRPr>
        </a:p>
        <a:p>
          <a:pPr algn="ctr">
            <a:lnSpc>
              <a:spcPct val="90000"/>
            </a:lnSpc>
          </a:pPr>
          <a:endParaRPr lang="pt-PT" sz="1400" dirty="0" smtClean="0">
            <a:solidFill>
              <a:schemeClr val="accent5">
                <a:lumMod val="50000"/>
              </a:schemeClr>
            </a:solidFill>
          </a:endParaRPr>
        </a:p>
        <a:p>
          <a:pPr algn="ctr">
            <a:lnSpc>
              <a:spcPct val="90000"/>
            </a:lnSpc>
          </a:pPr>
          <a:endParaRPr lang="pt-PT" sz="1400" dirty="0" smtClean="0">
            <a:solidFill>
              <a:schemeClr val="accent5">
                <a:lumMod val="50000"/>
              </a:schemeClr>
            </a:solidFill>
          </a:endParaRPr>
        </a:p>
        <a:p>
          <a:pPr algn="l">
            <a:lnSpc>
              <a:spcPct val="90000"/>
            </a:lnSpc>
          </a:pPr>
          <a:r>
            <a:rPr lang="pt-PT" sz="24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pt-PT" sz="2400" dirty="0">
            <a:solidFill>
              <a:schemeClr val="accent5">
                <a:lumMod val="50000"/>
              </a:schemeClr>
            </a:solidFill>
          </a:endParaRPr>
        </a:p>
        <a:p>
          <a:pPr algn="l">
            <a:lnSpc>
              <a:spcPct val="100000"/>
            </a:lnSpc>
          </a:pPr>
          <a:endParaRPr lang="pt-PT" sz="2300" b="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endParaRPr lang="pt-PT" sz="1100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endParaRPr lang="pt-PT" sz="1200" dirty="0">
            <a:solidFill>
              <a:schemeClr val="tx1"/>
            </a:solidFill>
          </a:endParaRPr>
        </a:p>
        <a:p>
          <a:pPr algn="l">
            <a:lnSpc>
              <a:spcPct val="90000"/>
            </a:lnSpc>
          </a:pPr>
          <a:endParaRPr lang="pt-PT" sz="1200" dirty="0">
            <a:solidFill>
              <a:schemeClr val="tx1"/>
            </a:solidFill>
          </a:endParaRPr>
        </a:p>
      </dgm:t>
    </dgm:pt>
    <dgm:pt modelId="{DEF3CAF9-12AC-43C3-9CDE-42746C9C1043}" type="parTrans" cxnId="{ADE46276-E00D-46BD-87C5-69BAFD9E0F75}">
      <dgm:prSet/>
      <dgm:spPr/>
      <dgm:t>
        <a:bodyPr/>
        <a:lstStyle/>
        <a:p>
          <a:endParaRPr lang="pt-PT"/>
        </a:p>
      </dgm:t>
    </dgm:pt>
    <dgm:pt modelId="{4FF34699-3994-4197-A685-CDF3857605D1}" type="sibTrans" cxnId="{ADE46276-E00D-46BD-87C5-69BAFD9E0F75}">
      <dgm:prSet/>
      <dgm:spPr/>
      <dgm:t>
        <a:bodyPr/>
        <a:lstStyle/>
        <a:p>
          <a:endParaRPr lang="pt-PT"/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2" custScaleX="66005" custScaleY="8789" custLinFactNeighborX="-862" custLinFactNeighborY="343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E0BC37-41CF-4FC0-9600-D8169FA3AFB7}" type="pres">
      <dgm:prSet presAssocID="{0DD49E1E-1237-476D-96C3-D4911A23EAAE}" presName="sibTrans" presStyleLbl="sibTrans2D1" presStyleIdx="0" presStyleCnt="1" custScaleX="123954" custScaleY="73150" custLinFactNeighborX="31533" custLinFactNeighborY="4490"/>
      <dgm:spPr/>
      <dgm:t>
        <a:bodyPr/>
        <a:lstStyle/>
        <a:p>
          <a:endParaRPr lang="pt-PT"/>
        </a:p>
      </dgm:t>
    </dgm:pt>
    <dgm:pt modelId="{03D4E08F-0D10-4DFF-8F2E-42E0E52C21F2}" type="pres">
      <dgm:prSet presAssocID="{0DD49E1E-1237-476D-96C3-D4911A23EAAE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2600F064-F7FA-4AEA-A23C-FFEA4C0686B1}" type="pres">
      <dgm:prSet presAssocID="{BFD1C0C5-5585-4848-8C4A-518A88A8093C}" presName="node" presStyleLbl="node1" presStyleIdx="1" presStyleCnt="2" custScaleX="230361" custScaleY="77943" custLinFactNeighborX="-16960" custLinFactNeighborY="-83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DE46276-E00D-46BD-87C5-69BAFD9E0F75}" srcId="{CB072CD1-E92D-4047-AEDC-DE7342C85C61}" destId="{BFD1C0C5-5585-4848-8C4A-518A88A8093C}" srcOrd="1" destOrd="0" parTransId="{DEF3CAF9-12AC-43C3-9CDE-42746C9C1043}" sibTransId="{4FF34699-3994-4197-A685-CDF3857605D1}"/>
    <dgm:cxn modelId="{ED0D601C-9C15-4788-A41A-16A89DDDDD24}" type="presOf" srcId="{4460A378-83B8-4A2C-A5D6-D3F59F8F03F0}" destId="{4B6126BD-7111-492B-B85B-86964C7D25A4}" srcOrd="0" destOrd="0" presId="urn:microsoft.com/office/officeart/2005/8/layout/process1"/>
    <dgm:cxn modelId="{C6CB2BD1-7C10-43C3-B6EE-F3097356C57D}" type="presOf" srcId="{CB072CD1-E92D-4047-AEDC-DE7342C85C61}" destId="{65109D31-2F9D-4EA4-82A6-82AEE20717B9}" srcOrd="0" destOrd="0" presId="urn:microsoft.com/office/officeart/2005/8/layout/process1"/>
    <dgm:cxn modelId="{49F33A8D-33C3-4095-A25A-7F3C2E964EA6}" type="presOf" srcId="{BFD1C0C5-5585-4848-8C4A-518A88A8093C}" destId="{2600F064-F7FA-4AEA-A23C-FFEA4C0686B1}" srcOrd="0" destOrd="0" presId="urn:microsoft.com/office/officeart/2005/8/layout/process1"/>
    <dgm:cxn modelId="{8C949045-9529-4735-8423-52D59A43C2EE}" type="presOf" srcId="{0DD49E1E-1237-476D-96C3-D4911A23EAAE}" destId="{03D4E08F-0D10-4DFF-8F2E-42E0E52C21F2}" srcOrd="1" destOrd="0" presId="urn:microsoft.com/office/officeart/2005/8/layout/process1"/>
    <dgm:cxn modelId="{DBAA0D9D-55B8-4A9C-BDF1-2EDA5C947831}" type="presOf" srcId="{0DD49E1E-1237-476D-96C3-D4911A23EAAE}" destId="{F7E0BC37-41CF-4FC0-9600-D8169FA3AFB7}" srcOrd="0" destOrd="0" presId="urn:microsoft.com/office/officeart/2005/8/layout/process1"/>
    <dgm:cxn modelId="{6F3AAA28-0329-40F1-ADB7-3DD4A5637557}" type="presParOf" srcId="{65109D31-2F9D-4EA4-82A6-82AEE20717B9}" destId="{4B6126BD-7111-492B-B85B-86964C7D25A4}" srcOrd="0" destOrd="0" presId="urn:microsoft.com/office/officeart/2005/8/layout/process1"/>
    <dgm:cxn modelId="{873A7C04-9931-4FC4-8D72-B1F72831E5F0}" type="presParOf" srcId="{65109D31-2F9D-4EA4-82A6-82AEE20717B9}" destId="{F7E0BC37-41CF-4FC0-9600-D8169FA3AFB7}" srcOrd="1" destOrd="0" presId="urn:microsoft.com/office/officeart/2005/8/layout/process1"/>
    <dgm:cxn modelId="{C3FAF8A6-6858-414A-A53F-B11E05C5C25E}" type="presParOf" srcId="{F7E0BC37-41CF-4FC0-9600-D8169FA3AFB7}" destId="{03D4E08F-0D10-4DFF-8F2E-42E0E52C21F2}" srcOrd="0" destOrd="0" presId="urn:microsoft.com/office/officeart/2005/8/layout/process1"/>
    <dgm:cxn modelId="{DE72C968-F9F8-475A-A6BE-47E8262AB531}" type="presParOf" srcId="{65109D31-2F9D-4EA4-82A6-82AEE20717B9}" destId="{2600F064-F7FA-4AEA-A23C-FFEA4C0686B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A91F97-C67D-4CEF-A7B4-41B64891E256}" type="doc">
      <dgm:prSet loTypeId="urn:microsoft.com/office/officeart/2005/8/layout/matrix1" loCatId="matrix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BEA1AFC7-718E-419D-9497-C9A963BFFD51}">
      <dgm:prSet phldrT="[Texto]" custT="1"/>
      <dgm:spPr/>
      <dgm:t>
        <a:bodyPr/>
        <a:lstStyle/>
        <a:p>
          <a:pPr algn="l">
            <a:lnSpc>
              <a:spcPct val="150000"/>
            </a:lnSpc>
          </a:pPr>
          <a:r>
            <a:rPr lang="pt-PT" sz="1800" b="1" dirty="0" smtClean="0">
              <a:latin typeface="+mn-lt"/>
              <a:cs typeface="Arial" panose="020B0604020202020204" pitchFamily="34" charset="0"/>
            </a:rPr>
            <a:t>Pontos Fortes:</a:t>
          </a:r>
          <a:endParaRPr lang="pt-PT" sz="1800" b="1" dirty="0">
            <a:latin typeface="+mn-lt"/>
            <a:cs typeface="Arial" panose="020B0604020202020204" pitchFamily="34" charset="0"/>
          </a:endParaRPr>
        </a:p>
      </dgm:t>
    </dgm:pt>
    <dgm:pt modelId="{A57425ED-0FE5-4F17-BE9D-DAEE21B33AB9}" type="par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2EEC8-D57D-4389-B9DB-5F888AC0FCDA}" type="sibTrans" cxnId="{E61A986F-CFCB-4025-9BD0-D23F132BFBE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F3501-7DC3-476D-BD9E-9093835DD34B}">
      <dgm:prSet phldrT="[Texto]" custT="1"/>
      <dgm:spPr/>
      <dgm:t>
        <a:bodyPr/>
        <a:lstStyle/>
        <a:p>
          <a:pPr algn="l">
            <a:lnSpc>
              <a:spcPct val="90000"/>
            </a:lnSpc>
          </a:pPr>
          <a:endParaRPr lang="pt-PT" sz="2400" dirty="0" smtClean="0">
            <a:latin typeface="+mn-lt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1600" dirty="0" smtClean="0">
              <a:latin typeface="+mn-lt"/>
              <a:cs typeface="Arial" panose="020B0604020202020204" pitchFamily="34" charset="0"/>
            </a:rPr>
            <a:t>-</a:t>
          </a:r>
          <a:r>
            <a:rPr lang="pt-PT" sz="2400" dirty="0" smtClean="0">
              <a:latin typeface="+mn-lt"/>
              <a:cs typeface="Arial" panose="020B0604020202020204" pitchFamily="34" charset="0"/>
            </a:rPr>
            <a:t> </a:t>
          </a:r>
          <a:r>
            <a:rPr lang="pt-PT" sz="1800" dirty="0" smtClean="0">
              <a:latin typeface="+mn-lt"/>
              <a:cs typeface="Arial" panose="020B0604020202020204" pitchFamily="34" charset="0"/>
            </a:rPr>
            <a:t>Lançamento </a:t>
          </a:r>
          <a:r>
            <a:rPr lang="pt-PT" sz="1800" dirty="0" smtClean="0">
              <a:latin typeface="+mn-lt"/>
              <a:cs typeface="Arial" panose="020B0604020202020204" pitchFamily="34" charset="0"/>
            </a:rPr>
            <a:t>Oficial da Campanha, </a:t>
          </a:r>
          <a:r>
            <a:rPr lang="pt-PT" sz="1800" dirty="0" smtClean="0">
              <a:latin typeface="+mn-lt"/>
              <a:cs typeface="Arial" panose="020B0604020202020204" pitchFamily="34" charset="0"/>
            </a:rPr>
            <a:t>presidida </a:t>
          </a:r>
          <a:r>
            <a:rPr lang="pt-PT" sz="1800" dirty="0" smtClean="0">
              <a:latin typeface="+mn-lt"/>
              <a:cs typeface="Arial" panose="020B0604020202020204" pitchFamily="34" charset="0"/>
            </a:rPr>
            <a:t>pelo Ministro da Saude na presença de </a:t>
          </a:r>
          <a:r>
            <a:rPr lang="pt-PT" sz="1800" dirty="0" smtClean="0">
              <a:latin typeface="+mn-lt"/>
              <a:cs typeface="Arial" panose="020B0604020202020204" pitchFamily="34" charset="0"/>
            </a:rPr>
            <a:t>Parceiros,Lideres </a:t>
          </a:r>
          <a:r>
            <a:rPr lang="pt-PT" sz="1800" dirty="0" smtClean="0">
              <a:latin typeface="+mn-lt"/>
              <a:cs typeface="Arial" panose="020B0604020202020204" pitchFamily="34" charset="0"/>
            </a:rPr>
            <a:t>Comunitarios e representante da associação das </a:t>
          </a:r>
          <a:r>
            <a:rPr lang="pt-PT" sz="1800" dirty="0" smtClean="0">
              <a:latin typeface="+mn-lt"/>
              <a:cs typeface="Arial" panose="020B0604020202020204" pitchFamily="34" charset="0"/>
            </a:rPr>
            <a:t>Mulheres;</a:t>
          </a:r>
          <a:endParaRPr lang="pt-PT" sz="1800" dirty="0" smtClean="0">
            <a:latin typeface="+mn-lt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1800" dirty="0" smtClean="0">
              <a:latin typeface="+mn-lt"/>
              <a:cs typeface="Arial" panose="020B0604020202020204" pitchFamily="34" charset="0"/>
            </a:rPr>
            <a:t>- Advocacia junto das Instituiçoes de Ensino, Associaçao de Mulheres e Lideres </a:t>
          </a:r>
          <a:r>
            <a:rPr lang="pt-PT" sz="1800" dirty="0" smtClean="0">
              <a:latin typeface="+mn-lt"/>
              <a:cs typeface="Arial" panose="020B0604020202020204" pitchFamily="34" charset="0"/>
            </a:rPr>
            <a:t>Comunitarios;</a:t>
          </a:r>
          <a:endParaRPr lang="pt-PT" sz="1800" dirty="0" smtClean="0">
            <a:latin typeface="+mn-lt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1800" dirty="0" smtClean="0">
              <a:latin typeface="+mn-lt"/>
              <a:cs typeface="Arial" panose="020B0604020202020204" pitchFamily="34" charset="0"/>
            </a:rPr>
            <a:t>- Formação dos atores a todos os niveis;</a:t>
          </a:r>
          <a:endParaRPr lang="pt-PT" sz="2800" dirty="0" smtClean="0">
            <a:latin typeface="+mn-lt"/>
            <a:cs typeface="Arial" panose="020B0604020202020204" pitchFamily="34" charset="0"/>
          </a:endParaRPr>
        </a:p>
        <a:p>
          <a:pPr algn="l">
            <a:lnSpc>
              <a:spcPct val="90000"/>
            </a:lnSpc>
          </a:pPr>
          <a:r>
            <a:rPr lang="pt-PT" sz="2000" dirty="0" smtClean="0">
              <a:latin typeface="+mn-lt"/>
              <a:cs typeface="Arial" panose="020B0604020202020204" pitchFamily="34" charset="0"/>
            </a:rPr>
            <a:t>- Disponibilidade atempada</a:t>
          </a:r>
          <a:r>
            <a:rPr lang="pt-PT" sz="1800" dirty="0" smtClean="0">
              <a:latin typeface="+mn-lt"/>
              <a:cs typeface="Arial" panose="020B0604020202020204" pitchFamily="34" charset="0"/>
            </a:rPr>
            <a:t> de vacinas, kits de MAPI, comsumiveis, viaturas, combustivel, credito de comunicação; </a:t>
          </a:r>
        </a:p>
        <a:p>
          <a:pPr algn="l">
            <a:lnSpc>
              <a:spcPct val="90000"/>
            </a:lnSpc>
          </a:pPr>
          <a:r>
            <a:rPr lang="pt-PT" sz="1800" dirty="0" smtClean="0">
              <a:latin typeface="+mn-lt"/>
              <a:cs typeface="Arial" panose="020B0604020202020204" pitchFamily="34" charset="0"/>
            </a:rPr>
            <a:t>- Disponibilidade de arcas frigorificas adquiridas pelas estruturas sanitarias; </a:t>
          </a:r>
        </a:p>
        <a:p>
          <a:pPr algn="l">
            <a:lnSpc>
              <a:spcPct val="90000"/>
            </a:lnSpc>
          </a:pPr>
          <a:r>
            <a:rPr lang="pt-PT" sz="1800" dirty="0" smtClean="0">
              <a:latin typeface="+mn-lt"/>
              <a:cs typeface="Arial" panose="020B0604020202020204" pitchFamily="34" charset="0"/>
            </a:rPr>
            <a:t>- Engajamento dos atores a todos niveis;</a:t>
          </a:r>
        </a:p>
        <a:p>
          <a:pPr algn="l">
            <a:lnSpc>
              <a:spcPct val="90000"/>
            </a:lnSpc>
          </a:pPr>
          <a:endParaRPr lang="pt-PT" sz="1800" dirty="0" smtClean="0">
            <a:latin typeface="+mn-lt"/>
            <a:cs typeface="Arial" panose="020B0604020202020204" pitchFamily="34" charset="0"/>
          </a:endParaRPr>
        </a:p>
      </dgm:t>
    </dgm:pt>
    <dgm:pt modelId="{E02999F7-3BCC-4A43-906C-38E0ECB9C6FC}" type="par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23854-533F-4E00-BD16-6B5FDC52DCB8}" type="sibTrans" cxnId="{21732388-45A8-44D5-ADDA-957FE84819B5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30E5D-C37E-4B2D-8213-418439DD68F2}">
      <dgm:prSet phldrT="[Texto]" custT="1"/>
      <dgm:spPr/>
      <dgm:t>
        <a:bodyPr anchor="t"/>
        <a:lstStyle/>
        <a:p>
          <a:pPr algn="l"/>
          <a:r>
            <a:rPr lang="pt-PT" sz="1800" b="1" dirty="0" smtClean="0">
              <a:latin typeface="+mn-lt"/>
              <a:cs typeface="Arial" panose="020B0604020202020204" pitchFamily="34" charset="0"/>
            </a:rPr>
            <a:t>Oportunidade</a:t>
          </a:r>
          <a:r>
            <a:rPr lang="pt-PT" sz="1800" b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PT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3296F4-A5E4-4CE7-8ABC-37B1A73B3894}" type="parTrans" cxnId="{213D0CAC-FD07-4EB9-874F-96AAD061571E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FD9D6-9AEC-4C58-BE95-AB30CBB02E07}" type="sibTrans" cxnId="{213D0CAC-FD07-4EB9-874F-96AAD061571E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5153D-F71A-475E-A00B-0132395602C4}">
      <dgm:prSet phldrT="[Texto]" custT="1"/>
      <dgm:spPr/>
      <dgm:t>
        <a:bodyPr anchor="b"/>
        <a:lstStyle/>
        <a:p>
          <a:pPr algn="l">
            <a:lnSpc>
              <a:spcPct val="150000"/>
            </a:lnSpc>
          </a:pPr>
          <a:r>
            <a:rPr lang="pt-PT" sz="1800" dirty="0" smtClean="0">
              <a:latin typeface="+mn-lt"/>
              <a:cs typeface="Arial" panose="020B0604020202020204" pitchFamily="34" charset="0"/>
            </a:rPr>
            <a:t>- Colaboração da comunidade da Guiné Conacri</a:t>
          </a:r>
          <a:endParaRPr lang="pt-PT" sz="1800" dirty="0" smtClean="0">
            <a:latin typeface="+mn-lt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r>
            <a:rPr lang="pt-PT" sz="1800" dirty="0" smtClean="0">
              <a:latin typeface="+mn-lt"/>
              <a:cs typeface="Arial" panose="020B0604020202020204" pitchFamily="34" charset="0"/>
            </a:rPr>
            <a:t>- Colaboraçao dos lideres de opiniao e Agentes de Saude  comunitarios;  </a:t>
          </a:r>
          <a:endParaRPr lang="pt-PT" sz="1800" dirty="0">
            <a:latin typeface="+mn-lt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r>
            <a:rPr lang="pt-PT" sz="1800" dirty="0" smtClean="0">
              <a:latin typeface="+mn-lt"/>
              <a:cs typeface="Arial" panose="020B0604020202020204" pitchFamily="34" charset="0"/>
            </a:rPr>
            <a:t>- Apoio tecnico e financeiro dos parceiros (</a:t>
          </a:r>
          <a:r>
            <a:rPr lang="pt-PT" sz="1600" b="1" dirty="0" smtClean="0">
              <a:latin typeface="+mn-lt"/>
              <a:cs typeface="Arial" panose="020B0604020202020204" pitchFamily="34" charset="0"/>
            </a:rPr>
            <a:t>GAVI, OMS, SOLINA, UNICEF, PLAN, B.MUNDIAL</a:t>
          </a:r>
          <a:r>
            <a:rPr lang="pt-PT" sz="1600" dirty="0" smtClean="0">
              <a:latin typeface="+mn-lt"/>
              <a:cs typeface="Arial" panose="020B0604020202020204" pitchFamily="34" charset="0"/>
            </a:rPr>
            <a:t>)</a:t>
          </a:r>
          <a:endParaRPr lang="pt-PT" sz="1600" dirty="0">
            <a:latin typeface="+mn-lt"/>
            <a:cs typeface="Arial" panose="020B0604020202020204" pitchFamily="34" charset="0"/>
          </a:endParaRPr>
        </a:p>
      </dgm:t>
    </dgm:pt>
    <dgm:pt modelId="{73418F24-A47C-45CF-A9A5-1426AD811CB5}" type="parTrans" cxnId="{2C070FF5-ADBD-43B3-994A-C8AAB3E61881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213675-A8FB-4AA1-96CE-B56012EE0ED1}" type="sibTrans" cxnId="{2C070FF5-ADBD-43B3-994A-C8AAB3E61881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9B3C8-2DDE-48B1-8E09-67B585AF7517}">
      <dgm:prSet phldrT="[Texto]" phldr="1" custT="1"/>
      <dgm:spPr>
        <a:solidFill>
          <a:schemeClr val="bg1"/>
        </a:solidFill>
      </dgm:spPr>
      <dgm:t>
        <a:bodyPr/>
        <a:lstStyle/>
        <a:p>
          <a:pPr algn="l"/>
          <a:endParaRPr lang="pt-PT" sz="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76B75-DE78-4F97-8AAE-C86F591EC7AF}" type="sib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B5857-D594-4932-B2DE-C4B9CDBBD22A}" type="parTrans" cxnId="{B37FCE64-B47C-41CA-B946-21735A375826}">
      <dgm:prSet/>
      <dgm:spPr/>
      <dgm:t>
        <a:bodyPr/>
        <a:lstStyle/>
        <a:p>
          <a:pPr algn="l"/>
          <a:endParaRPr lang="pt-PT" sz="11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7120A-6804-49B0-B7C9-71334D94485F}" type="pres">
      <dgm:prSet presAssocID="{35A91F97-C67D-4CEF-A7B4-41B64891E2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B50FDE8-EB7E-432D-8569-B9BEC480ECBE}" type="pres">
      <dgm:prSet presAssocID="{35A91F97-C67D-4CEF-A7B4-41B64891E256}" presName="matrix" presStyleCnt="0"/>
      <dgm:spPr/>
    </dgm:pt>
    <dgm:pt modelId="{3A03AA1D-CA4E-44E6-AF95-42B4A795BC21}" type="pres">
      <dgm:prSet presAssocID="{35A91F97-C67D-4CEF-A7B4-41B64891E256}" presName="tile1" presStyleLbl="node1" presStyleIdx="0" presStyleCnt="4" custScaleX="27059" custScaleY="14710" custLinFactNeighborX="-1462" custLinFactNeighborY="-14214"/>
      <dgm:spPr/>
      <dgm:t>
        <a:bodyPr/>
        <a:lstStyle/>
        <a:p>
          <a:endParaRPr lang="pt-PT"/>
        </a:p>
      </dgm:t>
    </dgm:pt>
    <dgm:pt modelId="{90AB1619-D5F6-4863-8104-DBF6E07641D8}" type="pres">
      <dgm:prSet presAssocID="{35A91F97-C67D-4CEF-A7B4-41B64891E2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77DEB7C-ED15-44E2-9BB8-DB334E3AE569}" type="pres">
      <dgm:prSet presAssocID="{35A91F97-C67D-4CEF-A7B4-41B64891E256}" presName="tile2" presStyleLbl="node1" presStyleIdx="1" presStyleCnt="4" custScaleX="167604" custScaleY="125405" custLinFactNeighborX="-3379" custLinFactNeighborY="3491"/>
      <dgm:spPr/>
      <dgm:t>
        <a:bodyPr/>
        <a:lstStyle/>
        <a:p>
          <a:endParaRPr lang="pt-PT"/>
        </a:p>
      </dgm:t>
    </dgm:pt>
    <dgm:pt modelId="{8B6A55DA-9B9E-400C-8C1D-F08216F9CBAF}" type="pres">
      <dgm:prSet presAssocID="{35A91F97-C67D-4CEF-A7B4-41B64891E2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F33848B-A3B5-4054-B43B-3207955088E1}" type="pres">
      <dgm:prSet presAssocID="{35A91F97-C67D-4CEF-A7B4-41B64891E256}" presName="tile3" presStyleLbl="node1" presStyleIdx="2" presStyleCnt="4" custScaleX="30142" custScaleY="18081" custLinFactNeighborX="3478" custLinFactNeighborY="-789"/>
      <dgm:spPr/>
      <dgm:t>
        <a:bodyPr/>
        <a:lstStyle/>
        <a:p>
          <a:endParaRPr lang="pt-PT"/>
        </a:p>
      </dgm:t>
    </dgm:pt>
    <dgm:pt modelId="{44EA7A55-76E5-4531-AE22-706E7FFD21BD}" type="pres">
      <dgm:prSet presAssocID="{35A91F97-C67D-4CEF-A7B4-41B64891E2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D12606-CB71-4C2E-BFD0-039631846769}" type="pres">
      <dgm:prSet presAssocID="{35A91F97-C67D-4CEF-A7B4-41B64891E256}" presName="tile4" presStyleLbl="node1" presStyleIdx="3" presStyleCnt="4" custScaleX="160197" custScaleY="42528" custLinFactNeighborX="-112" custLinFactNeighborY="1618"/>
      <dgm:spPr/>
      <dgm:t>
        <a:bodyPr/>
        <a:lstStyle/>
        <a:p>
          <a:endParaRPr lang="pt-PT"/>
        </a:p>
      </dgm:t>
    </dgm:pt>
    <dgm:pt modelId="{DD7057C1-EBC0-4293-AB70-0F4FDF1C75F6}" type="pres">
      <dgm:prSet presAssocID="{35A91F97-C67D-4CEF-A7B4-41B64891E2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48268AD-AEF7-4C8F-A867-40910DED95EC}" type="pres">
      <dgm:prSet presAssocID="{35A91F97-C67D-4CEF-A7B4-41B64891E256}" presName="centerTile" presStyleLbl="fgShp" presStyleIdx="0" presStyleCnt="1" custFlipVert="0" custFlipHor="0" custScaleX="22702" custScaleY="7431" custLinFactX="-45276" custLinFactNeighborX="-100000" custLinFactNeighborY="16135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FE9EA83B-C0A4-4E29-807C-3D8EB90F48F3}" type="presOf" srcId="{7935153D-F71A-475E-A00B-0132395602C4}" destId="{DD7057C1-EBC0-4293-AB70-0F4FDF1C75F6}" srcOrd="1" destOrd="0" presId="urn:microsoft.com/office/officeart/2005/8/layout/matrix1"/>
    <dgm:cxn modelId="{4C73BEE4-041E-47E5-A095-71A0C9FE7E94}" type="presOf" srcId="{BEA1AFC7-718E-419D-9497-C9A963BFFD51}" destId="{3A03AA1D-CA4E-44E6-AF95-42B4A795BC21}" srcOrd="0" destOrd="0" presId="urn:microsoft.com/office/officeart/2005/8/layout/matrix1"/>
    <dgm:cxn modelId="{21732388-45A8-44D5-ADDA-957FE84819B5}" srcId="{C4B9B3C8-2DDE-48B1-8E09-67B585AF7517}" destId="{8DCF3501-7DC3-476D-BD9E-9093835DD34B}" srcOrd="1" destOrd="0" parTransId="{E02999F7-3BCC-4A43-906C-38E0ECB9C6FC}" sibTransId="{A8F23854-533F-4E00-BD16-6B5FDC52DCB8}"/>
    <dgm:cxn modelId="{0D4451D6-BC8D-4D1F-B789-FFCB356C492E}" type="presOf" srcId="{35A91F97-C67D-4CEF-A7B4-41B64891E256}" destId="{EF37120A-6804-49B0-B7C9-71334D94485F}" srcOrd="0" destOrd="0" presId="urn:microsoft.com/office/officeart/2005/8/layout/matrix1"/>
    <dgm:cxn modelId="{E61A986F-CFCB-4025-9BD0-D23F132BFBE6}" srcId="{C4B9B3C8-2DDE-48B1-8E09-67B585AF7517}" destId="{BEA1AFC7-718E-419D-9497-C9A963BFFD51}" srcOrd="0" destOrd="0" parTransId="{A57425ED-0FE5-4F17-BE9D-DAEE21B33AB9}" sibTransId="{8222EEC8-D57D-4389-B9DB-5F888AC0FCDA}"/>
    <dgm:cxn modelId="{B37FCE64-B47C-41CA-B946-21735A375826}" srcId="{35A91F97-C67D-4CEF-A7B4-41B64891E256}" destId="{C4B9B3C8-2DDE-48B1-8E09-67B585AF7517}" srcOrd="0" destOrd="0" parTransId="{54EB5857-D594-4932-B2DE-C4B9CDBBD22A}" sibTransId="{7B376B75-DE78-4F97-8AAE-C86F591EC7AF}"/>
    <dgm:cxn modelId="{25522C9D-7C3C-4FAD-BFE1-F72C88BA917C}" type="presOf" srcId="{8DCF3501-7DC3-476D-BD9E-9093835DD34B}" destId="{8B6A55DA-9B9E-400C-8C1D-F08216F9CBAF}" srcOrd="1" destOrd="0" presId="urn:microsoft.com/office/officeart/2005/8/layout/matrix1"/>
    <dgm:cxn modelId="{64376542-C9B5-4C84-A617-2CB5E5D7EE26}" type="presOf" srcId="{DFA30E5D-C37E-4B2D-8213-418439DD68F2}" destId="{4F33848B-A3B5-4054-B43B-3207955088E1}" srcOrd="0" destOrd="0" presId="urn:microsoft.com/office/officeart/2005/8/layout/matrix1"/>
    <dgm:cxn modelId="{FEE56807-A40C-4388-A2A1-35CCC8B2CA40}" type="presOf" srcId="{8DCF3501-7DC3-476D-BD9E-9093835DD34B}" destId="{B77DEB7C-ED15-44E2-9BB8-DB334E3AE569}" srcOrd="0" destOrd="0" presId="urn:microsoft.com/office/officeart/2005/8/layout/matrix1"/>
    <dgm:cxn modelId="{4440BFAC-8424-43B7-AA1C-C49FB7A31A3A}" type="presOf" srcId="{DFA30E5D-C37E-4B2D-8213-418439DD68F2}" destId="{44EA7A55-76E5-4531-AE22-706E7FFD21BD}" srcOrd="1" destOrd="0" presId="urn:microsoft.com/office/officeart/2005/8/layout/matrix1"/>
    <dgm:cxn modelId="{2C070FF5-ADBD-43B3-994A-C8AAB3E61881}" srcId="{C4B9B3C8-2DDE-48B1-8E09-67B585AF7517}" destId="{7935153D-F71A-475E-A00B-0132395602C4}" srcOrd="3" destOrd="0" parTransId="{73418F24-A47C-45CF-A9A5-1426AD811CB5}" sibTransId="{D3213675-A8FB-4AA1-96CE-B56012EE0ED1}"/>
    <dgm:cxn modelId="{6FAEF23C-0F03-4315-B6C7-FB6E129F1A82}" type="presOf" srcId="{C4B9B3C8-2DDE-48B1-8E09-67B585AF7517}" destId="{948268AD-AEF7-4C8F-A867-40910DED95EC}" srcOrd="0" destOrd="0" presId="urn:microsoft.com/office/officeart/2005/8/layout/matrix1"/>
    <dgm:cxn modelId="{DE70AC9A-F712-4B6F-AF1B-8DE5F7B705EF}" type="presOf" srcId="{BEA1AFC7-718E-419D-9497-C9A963BFFD51}" destId="{90AB1619-D5F6-4863-8104-DBF6E07641D8}" srcOrd="1" destOrd="0" presId="urn:microsoft.com/office/officeart/2005/8/layout/matrix1"/>
    <dgm:cxn modelId="{91F37217-5F32-43CC-BCAE-9947E926D507}" type="presOf" srcId="{7935153D-F71A-475E-A00B-0132395602C4}" destId="{42D12606-CB71-4C2E-BFD0-039631846769}" srcOrd="0" destOrd="0" presId="urn:microsoft.com/office/officeart/2005/8/layout/matrix1"/>
    <dgm:cxn modelId="{213D0CAC-FD07-4EB9-874F-96AAD061571E}" srcId="{C4B9B3C8-2DDE-48B1-8E09-67B585AF7517}" destId="{DFA30E5D-C37E-4B2D-8213-418439DD68F2}" srcOrd="2" destOrd="0" parTransId="{A43296F4-A5E4-4CE7-8ABC-37B1A73B3894}" sibTransId="{24FFD9D6-9AEC-4C58-BE95-AB30CBB02E07}"/>
    <dgm:cxn modelId="{C9EE02CD-490D-4729-910B-064DD8BFAB38}" type="presParOf" srcId="{EF37120A-6804-49B0-B7C9-71334D94485F}" destId="{2B50FDE8-EB7E-432D-8569-B9BEC480ECBE}" srcOrd="0" destOrd="0" presId="urn:microsoft.com/office/officeart/2005/8/layout/matrix1"/>
    <dgm:cxn modelId="{AD44EC96-7670-41AA-8740-DB65B3371475}" type="presParOf" srcId="{2B50FDE8-EB7E-432D-8569-B9BEC480ECBE}" destId="{3A03AA1D-CA4E-44E6-AF95-42B4A795BC21}" srcOrd="0" destOrd="0" presId="urn:microsoft.com/office/officeart/2005/8/layout/matrix1"/>
    <dgm:cxn modelId="{0E785CD2-17FD-406C-9AFA-46C0A1D0761F}" type="presParOf" srcId="{2B50FDE8-EB7E-432D-8569-B9BEC480ECBE}" destId="{90AB1619-D5F6-4863-8104-DBF6E07641D8}" srcOrd="1" destOrd="0" presId="urn:microsoft.com/office/officeart/2005/8/layout/matrix1"/>
    <dgm:cxn modelId="{A4544D6D-341C-41A2-A1FD-32EC28D04B2E}" type="presParOf" srcId="{2B50FDE8-EB7E-432D-8569-B9BEC480ECBE}" destId="{B77DEB7C-ED15-44E2-9BB8-DB334E3AE569}" srcOrd="2" destOrd="0" presId="urn:microsoft.com/office/officeart/2005/8/layout/matrix1"/>
    <dgm:cxn modelId="{A6129426-CE14-438A-B82E-DE242BCEA7B1}" type="presParOf" srcId="{2B50FDE8-EB7E-432D-8569-B9BEC480ECBE}" destId="{8B6A55DA-9B9E-400C-8C1D-F08216F9CBAF}" srcOrd="3" destOrd="0" presId="urn:microsoft.com/office/officeart/2005/8/layout/matrix1"/>
    <dgm:cxn modelId="{0B2C1945-B993-457E-827F-E2B92E5B886B}" type="presParOf" srcId="{2B50FDE8-EB7E-432D-8569-B9BEC480ECBE}" destId="{4F33848B-A3B5-4054-B43B-3207955088E1}" srcOrd="4" destOrd="0" presId="urn:microsoft.com/office/officeart/2005/8/layout/matrix1"/>
    <dgm:cxn modelId="{46A7B317-9194-426F-A6AA-7A64F32A6B66}" type="presParOf" srcId="{2B50FDE8-EB7E-432D-8569-B9BEC480ECBE}" destId="{44EA7A55-76E5-4531-AE22-706E7FFD21BD}" srcOrd="5" destOrd="0" presId="urn:microsoft.com/office/officeart/2005/8/layout/matrix1"/>
    <dgm:cxn modelId="{1E65E461-5444-49E2-9C72-9BE3DDE4784F}" type="presParOf" srcId="{2B50FDE8-EB7E-432D-8569-B9BEC480ECBE}" destId="{42D12606-CB71-4C2E-BFD0-039631846769}" srcOrd="6" destOrd="0" presId="urn:microsoft.com/office/officeart/2005/8/layout/matrix1"/>
    <dgm:cxn modelId="{F9627F37-5795-471A-860B-37DCE337D755}" type="presParOf" srcId="{2B50FDE8-EB7E-432D-8569-B9BEC480ECBE}" destId="{DD7057C1-EBC0-4293-AB70-0F4FDF1C75F6}" srcOrd="7" destOrd="0" presId="urn:microsoft.com/office/officeart/2005/8/layout/matrix1"/>
    <dgm:cxn modelId="{99AF620B-EBE5-408F-BD4E-E9D0D4C9D9E8}" type="presParOf" srcId="{EF37120A-6804-49B0-B7C9-71334D94485F}" destId="{948268AD-AEF7-4C8F-A867-40910DED95EC}" srcOrd="1" destOrd="0" presId="urn:microsoft.com/office/officeart/2005/8/layout/matrix1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072CD1-E92D-4047-AEDC-DE7342C85C61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4460A378-83B8-4A2C-A5D6-D3F59F8F03F0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l"/>
          <a:r>
            <a:rPr lang="pt-PT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Pontos </a:t>
          </a:r>
          <a:r>
            <a:rPr lang="pt-PT" sz="1800" b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 </a:t>
          </a:r>
          <a:r>
            <a:rPr lang="pt-PT" sz="1800" b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Melhorar</a:t>
          </a:r>
          <a:endParaRPr lang="pt-PT" sz="1800" b="1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FC5CF52-4717-4BE6-9865-C3434C6B324A}" type="parTrans" cxnId="{1B633474-EF3C-4510-B0FD-B47A8038EBEA}">
      <dgm:prSet/>
      <dgm:spPr/>
      <dgm:t>
        <a:bodyPr/>
        <a:lstStyle/>
        <a:p>
          <a:endParaRPr lang="pt-PT"/>
        </a:p>
      </dgm:t>
    </dgm:pt>
    <dgm:pt modelId="{0DD49E1E-1237-476D-96C3-D4911A23EAAE}" type="sibTrans" cxnId="{1B633474-EF3C-4510-B0FD-B47A8038EBEA}">
      <dgm:prSet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65109D31-2F9D-4EA4-82A6-82AEE20717B9}" type="pres">
      <dgm:prSet presAssocID="{CB072CD1-E92D-4047-AEDC-DE7342C85C61}" presName="Name0" presStyleCnt="0">
        <dgm:presLayoutVars>
          <dgm:dir/>
          <dgm:resizeHandles val="exact"/>
        </dgm:presLayoutVars>
      </dgm:prSet>
      <dgm:spPr/>
    </dgm:pt>
    <dgm:pt modelId="{4B6126BD-7111-492B-B85B-86964C7D25A4}" type="pres">
      <dgm:prSet presAssocID="{4460A378-83B8-4A2C-A5D6-D3F59F8F03F0}" presName="node" presStyleLbl="node1" presStyleIdx="0" presStyleCnt="1" custFlipHor="1" custScaleX="16923" custScaleY="29075" custLinFactNeighborX="-39663" custLinFactNeighborY="62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CF82E8F-3D61-4964-8155-A69C1E30307B}" type="presOf" srcId="{4460A378-83B8-4A2C-A5D6-D3F59F8F03F0}" destId="{4B6126BD-7111-492B-B85B-86964C7D25A4}" srcOrd="0" destOrd="0" presId="urn:microsoft.com/office/officeart/2005/8/layout/process1"/>
    <dgm:cxn modelId="{1B633474-EF3C-4510-B0FD-B47A8038EBEA}" srcId="{CB072CD1-E92D-4047-AEDC-DE7342C85C61}" destId="{4460A378-83B8-4A2C-A5D6-D3F59F8F03F0}" srcOrd="0" destOrd="0" parTransId="{2FC5CF52-4717-4BE6-9865-C3434C6B324A}" sibTransId="{0DD49E1E-1237-476D-96C3-D4911A23EAAE}"/>
    <dgm:cxn modelId="{A6F3CBD6-7976-484A-8864-1F15BE0E73A2}" type="presOf" srcId="{CB072CD1-E92D-4047-AEDC-DE7342C85C61}" destId="{65109D31-2F9D-4EA4-82A6-82AEE20717B9}" srcOrd="0" destOrd="0" presId="urn:microsoft.com/office/officeart/2005/8/layout/process1"/>
    <dgm:cxn modelId="{66ED3153-5B74-4E15-BA64-76606B3EA3D5}" type="presParOf" srcId="{65109D31-2F9D-4EA4-82A6-82AEE20717B9}" destId="{4B6126BD-7111-492B-B85B-86964C7D25A4}" srcOrd="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70403792-8A5D-402F-A35F-010420452DFB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2FB1F6-CCFE-4D7E-ACF6-2C74EB341D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EA2E6DF-5938-4169-9716-0A4592C0236D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Região</a:t>
          </a:r>
          <a:endParaRPr lang="pt-PT" sz="1800" b="1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1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Realização de inventario de todo o material do PAV antes e depois da campanha ( cadeia de frio, vacinas e comsumiveis);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Elaboração e afixação do croquis;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Uso do dispositivo Kobocollet durante a campanha;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Notificação de todos casos de  MAPI e de casos suspeitos das doenças evitaveis pela vacina;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Reforço de sensibilização na comunidade,</a:t>
          </a:r>
        </a:p>
      </dgm:t>
    </dgm:pt>
    <dgm:pt modelId="{B461292F-405E-494B-AC36-C0022B55510D}" type="sibTrans" cxnId="{3BDBABF0-DC27-46FF-9089-24840D85EF59}">
      <dgm:prSet/>
      <dgm:spPr>
        <a:solidFill>
          <a:schemeClr val="bg1"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pt-PT"/>
        </a:p>
      </dgm:t>
    </dgm:pt>
    <dgm:pt modelId="{D6AEB26E-E54B-45CC-912F-E19F3B583D51}" type="parTrans" cxnId="{3BDBABF0-DC27-46FF-9089-24840D85EF59}">
      <dgm:prSet/>
      <dgm:spPr/>
      <dgm:t>
        <a:bodyPr/>
        <a:lstStyle/>
        <a:p>
          <a:endParaRPr lang="pt-PT"/>
        </a:p>
      </dgm:t>
    </dgm:pt>
    <dgm:pt modelId="{C2B2D17C-DABC-4357-AF18-7A9C89288578}" type="pres">
      <dgm:prSet presAssocID="{4C2FB1F6-CCFE-4D7E-ACF6-2C74EB341D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2782152-4FA2-43D9-990C-F0625CDBBB85}" type="pres">
      <dgm:prSet presAssocID="{4C2FB1F6-CCFE-4D7E-ACF6-2C74EB341D5C}" presName="dummyMaxCanvas" presStyleCnt="0">
        <dgm:presLayoutVars/>
      </dgm:prSet>
      <dgm:spPr/>
    </dgm:pt>
    <dgm:pt modelId="{5C3FC435-E169-4680-8F42-0B9E047C0448}" type="pres">
      <dgm:prSet presAssocID="{4C2FB1F6-CCFE-4D7E-ACF6-2C74EB341D5C}" presName="OneNode_1" presStyleLbl="node1" presStyleIdx="0" presStyleCnt="1" custScaleY="17325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6E2B3F2-BCB1-47F3-83AF-D1DAB84D3379}" type="presOf" srcId="{4EA2E6DF-5938-4169-9716-0A4592C0236D}" destId="{5C3FC435-E169-4680-8F42-0B9E047C0448}" srcOrd="0" destOrd="0" presId="urn:microsoft.com/office/officeart/2005/8/layout/vProcess5"/>
    <dgm:cxn modelId="{3BDBABF0-DC27-46FF-9089-24840D85EF59}" srcId="{4C2FB1F6-CCFE-4D7E-ACF6-2C74EB341D5C}" destId="{4EA2E6DF-5938-4169-9716-0A4592C0236D}" srcOrd="0" destOrd="0" parTransId="{D6AEB26E-E54B-45CC-912F-E19F3B583D51}" sibTransId="{B461292F-405E-494B-AC36-C0022B55510D}"/>
    <dgm:cxn modelId="{E0250CFF-9048-407E-9FD2-B16B133B8173}" type="presOf" srcId="{4C2FB1F6-CCFE-4D7E-ACF6-2C74EB341D5C}" destId="{C2B2D17C-DABC-4357-AF18-7A9C89288578}" srcOrd="0" destOrd="0" presId="urn:microsoft.com/office/officeart/2005/8/layout/vProcess5"/>
    <dgm:cxn modelId="{D6382AC7-92C8-4047-9F3C-3DC0A5AD6EB6}" type="presParOf" srcId="{C2B2D17C-DABC-4357-AF18-7A9C89288578}" destId="{C2782152-4FA2-43D9-990C-F0625CDBBB85}" srcOrd="0" destOrd="0" presId="urn:microsoft.com/office/officeart/2005/8/layout/vProcess5"/>
    <dgm:cxn modelId="{DDCDA17F-FA3C-44C3-B0EE-D731FD1C706D}" type="presParOf" srcId="{C2B2D17C-DABC-4357-AF18-7A9C89288578}" destId="{5C3FC435-E169-4680-8F42-0B9E047C0448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426940-8495-4C3C-804B-8A2E9B29F05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1A01C90-DF85-4DC8-A521-7A0C7FF9514B}" type="pres">
      <dgm:prSet presAssocID="{1D426940-8495-4C3C-804B-8A2E9B29F0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</dgm:ptLst>
  <dgm:cxnLst>
    <dgm:cxn modelId="{D31BE422-E5B1-4F4D-BB81-8A3B45C9F73A}" type="presOf" srcId="{1D426940-8495-4C3C-804B-8A2E9B29F059}" destId="{41A01C90-DF85-4DC8-A521-7A0C7FF9514B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51A9E-E24A-441A-BE93-D5883423D3CE}">
      <dsp:nvSpPr>
        <dsp:cNvPr id="0" name=""/>
        <dsp:cNvSpPr/>
      </dsp:nvSpPr>
      <dsp:spPr>
        <a:xfrm>
          <a:off x="0" y="0"/>
          <a:ext cx="10394496" cy="548640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</a:t>
          </a:r>
          <a:r>
            <a:rPr lang="pt-PT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pt-PT" sz="2000" kern="1200" dirty="0" smtClean="0">
              <a:solidFill>
                <a:schemeClr val="tx1"/>
              </a:solidFill>
            </a:rPr>
            <a:t>tribuição de </a:t>
          </a:r>
          <a:r>
            <a:rPr lang="pt-PT" sz="2000" kern="1200" dirty="0" smtClean="0">
              <a:solidFill>
                <a:schemeClr val="tx1"/>
              </a:solidFill>
            </a:rPr>
            <a:t>logisticas </a:t>
          </a:r>
          <a:r>
            <a:rPr lang="pt-PT" sz="2000" kern="1200" dirty="0" smtClean="0">
              <a:solidFill>
                <a:schemeClr val="tx1"/>
              </a:solidFill>
            </a:rPr>
            <a:t>nas areas sanitarias durante a campanha;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</a:rPr>
            <a:t>- Participação </a:t>
          </a:r>
          <a:r>
            <a:rPr lang="pt-PT" sz="2000" kern="1200" dirty="0" smtClean="0">
              <a:solidFill>
                <a:schemeClr val="tx1"/>
              </a:solidFill>
            </a:rPr>
            <a:t>das Regiões </a:t>
          </a:r>
          <a:r>
            <a:rPr lang="pt-PT" sz="2000" kern="1200" dirty="0" smtClean="0">
              <a:solidFill>
                <a:schemeClr val="tx1"/>
              </a:solidFill>
            </a:rPr>
            <a:t>na elaboração do microplano;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</a:rPr>
            <a:t>- Pagamento de subsidio </a:t>
          </a:r>
          <a:r>
            <a:rPr lang="pt-PT" sz="2000" kern="1200" dirty="0" smtClean="0">
              <a:solidFill>
                <a:schemeClr val="tx1"/>
              </a:solidFill>
            </a:rPr>
            <a:t>2 </a:t>
          </a:r>
          <a:r>
            <a:rPr lang="pt-PT" sz="2000" kern="1200" dirty="0" smtClean="0">
              <a:solidFill>
                <a:schemeClr val="tx1"/>
              </a:solidFill>
            </a:rPr>
            <a:t>dias antes </a:t>
          </a:r>
          <a:r>
            <a:rPr lang="pt-PT" sz="2000" kern="1200" dirty="0" smtClean="0">
              <a:solidFill>
                <a:schemeClr val="tx1"/>
              </a:solidFill>
            </a:rPr>
            <a:t>da </a:t>
          </a:r>
          <a:r>
            <a:rPr lang="pt-PT" sz="2000" kern="1200" dirty="0" smtClean="0">
              <a:solidFill>
                <a:schemeClr val="tx1"/>
              </a:solidFill>
            </a:rPr>
            <a:t>campanha (Equipa Regional,RAS, SOT);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</a:rPr>
            <a:t>- </a:t>
          </a:r>
          <a:r>
            <a:rPr lang="pt-PT" sz="2000" kern="1200" dirty="0" smtClean="0">
              <a:solidFill>
                <a:schemeClr val="tx1"/>
              </a:solidFill>
            </a:rPr>
            <a:t>Aumento de </a:t>
          </a:r>
          <a:r>
            <a:rPr lang="pt-PT" sz="2000" kern="1200" dirty="0" smtClean="0">
              <a:solidFill>
                <a:schemeClr val="tx1"/>
              </a:solidFill>
            </a:rPr>
            <a:t>credito telefónico, pilhas e megafones</a:t>
          </a:r>
          <a:r>
            <a:rPr lang="pt-PT" sz="2000" kern="1200" dirty="0" smtClean="0">
              <a:solidFill>
                <a:schemeClr val="tx1"/>
              </a:solidFill>
            </a:rPr>
            <a:t>;</a:t>
          </a:r>
          <a:endParaRPr lang="pt-PT" sz="20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PT" sz="20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</a:rPr>
            <a:t>- Aumento do numero de dias consagrados a identificação dos alvos nos agregados familiares;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60691" y="160691"/>
        <a:ext cx="10073114" cy="51650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51A9E-E24A-441A-BE93-D5883423D3CE}">
      <dsp:nvSpPr>
        <dsp:cNvPr id="0" name=""/>
        <dsp:cNvSpPr/>
      </dsp:nvSpPr>
      <dsp:spPr>
        <a:xfrm>
          <a:off x="0" y="0"/>
          <a:ext cx="10394496" cy="548640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</a:rPr>
            <a:t>- </a:t>
          </a:r>
          <a:r>
            <a:rPr lang="pt-PT" sz="1800" kern="1200" dirty="0" smtClean="0">
              <a:solidFill>
                <a:schemeClr val="tx1"/>
              </a:solidFill>
            </a:rPr>
            <a:t>Disponibilização de fundo para a pausa dos ASCs, </a:t>
          </a:r>
          <a:r>
            <a:rPr lang="pt-PT" sz="1800" kern="1200" dirty="0" smtClean="0">
              <a:solidFill>
                <a:schemeClr val="tx1"/>
              </a:solidFill>
            </a:rPr>
            <a:t>formadores e SOT;</a:t>
          </a: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- Aumento do numero de equipas de vacinação e supervisores  de proximidade;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- Aumento do numero de viaturas durante a campanha;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 </a:t>
          </a:r>
          <a:endParaRPr lang="pt-PT" sz="18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5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</a:t>
          </a:r>
          <a:endParaRPr lang="pt-PT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60691" y="160691"/>
        <a:ext cx="10073114" cy="516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54E6D-1C01-44ED-B86C-5C3E248BF75D}">
      <dsp:nvSpPr>
        <dsp:cNvPr id="0" name=""/>
        <dsp:cNvSpPr/>
      </dsp:nvSpPr>
      <dsp:spPr>
        <a:xfrm>
          <a:off x="783796" y="137059"/>
          <a:ext cx="9076958" cy="170366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accent5">
                  <a:lumMod val="50000"/>
                </a:schemeClr>
              </a:solidFill>
            </a:rPr>
            <a:t>- </a:t>
          </a:r>
          <a:r>
            <a:rPr lang="pt-PT" sz="1600" kern="1200" dirty="0" smtClean="0">
              <a:solidFill>
                <a:schemeClr val="tx1"/>
              </a:solidFill>
            </a:rPr>
            <a:t>Numero insuficiente de viaturas;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</a:rPr>
            <a:t>- Numeros insuficiente de dias para sensibilização;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</a:rPr>
            <a:t>- Insuciencia do numeros de megafones;</a:t>
          </a:r>
          <a:endParaRPr lang="pt-PT" sz="1600" kern="1200" dirty="0">
            <a:solidFill>
              <a:schemeClr val="tx1"/>
            </a:solidFill>
          </a:endParaRPr>
        </a:p>
      </dsp:txBody>
      <dsp:txXfrm>
        <a:off x="833695" y="186958"/>
        <a:ext cx="7277612" cy="1603868"/>
      </dsp:txXfrm>
    </dsp:sp>
    <dsp:sp modelId="{DED1EA4A-8C94-4A4B-9919-6BD69FC32649}">
      <dsp:nvSpPr>
        <dsp:cNvPr id="0" name=""/>
        <dsp:cNvSpPr/>
      </dsp:nvSpPr>
      <dsp:spPr>
        <a:xfrm>
          <a:off x="808269" y="1980065"/>
          <a:ext cx="10699367" cy="231721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</a:rPr>
            <a:t>- </a:t>
          </a:r>
          <a:r>
            <a:rPr lang="pt-PT" sz="1600" kern="1200" dirty="0" smtClean="0">
              <a:solidFill>
                <a:schemeClr val="tx1"/>
              </a:solidFill>
            </a:rPr>
            <a:t>Insuficiencia de pilhas para megafones;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</a:rPr>
            <a:t>- Falta de tesouras;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</a:rPr>
            <a:t>- Numero insuficiente de supervisores e equipas da vacinação;</a:t>
          </a:r>
          <a:endParaRPr lang="pt-PT" sz="1600" kern="1200" dirty="0">
            <a:solidFill>
              <a:schemeClr val="tx1"/>
            </a:solidFill>
          </a:endParaRPr>
        </a:p>
      </dsp:txBody>
      <dsp:txXfrm>
        <a:off x="876138" y="2047934"/>
        <a:ext cx="8343565" cy="2181475"/>
      </dsp:txXfrm>
    </dsp:sp>
    <dsp:sp modelId="{FA1E512F-FC87-4B7A-8311-AF91B00317F0}">
      <dsp:nvSpPr>
        <dsp:cNvPr id="0" name=""/>
        <dsp:cNvSpPr/>
      </dsp:nvSpPr>
      <dsp:spPr>
        <a:xfrm>
          <a:off x="889888" y="4263075"/>
          <a:ext cx="9572030" cy="182205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</a:rPr>
            <a:t>-</a:t>
          </a:r>
          <a:r>
            <a:rPr lang="pt-PT" sz="1200" kern="1200" dirty="0" smtClean="0">
              <a:solidFill>
                <a:schemeClr val="tx1"/>
              </a:solidFill>
            </a:rPr>
            <a:t> </a:t>
          </a:r>
          <a:r>
            <a:rPr lang="pt-PT" sz="1600" kern="1200" dirty="0" smtClean="0">
              <a:solidFill>
                <a:schemeClr val="tx1"/>
              </a:solidFill>
            </a:rPr>
            <a:t>Não coloboração de  algumas </a:t>
          </a:r>
          <a:r>
            <a:rPr lang="pt-PT" sz="1600" kern="1200" dirty="0" smtClean="0">
              <a:solidFill>
                <a:schemeClr val="tx1"/>
              </a:solidFill>
            </a:rPr>
            <a:t>escolas;</a:t>
          </a:r>
          <a:endParaRPr lang="pt-PT" sz="16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</a:rPr>
            <a:t>- Detenção de alguns meios de transporte (viaturas e motorizadas);</a:t>
          </a:r>
          <a:endParaRPr lang="pt-PT" sz="1200" kern="1200" dirty="0">
            <a:solidFill>
              <a:schemeClr val="tx1"/>
            </a:solidFill>
          </a:endParaRPr>
        </a:p>
      </dsp:txBody>
      <dsp:txXfrm>
        <a:off x="943254" y="4316441"/>
        <a:ext cx="7479150" cy="1715319"/>
      </dsp:txXfrm>
    </dsp:sp>
    <dsp:sp modelId="{81EB8B26-22B8-4D82-9C98-A5ADF00A1458}">
      <dsp:nvSpPr>
        <dsp:cNvPr id="0" name=""/>
        <dsp:cNvSpPr/>
      </dsp:nvSpPr>
      <dsp:spPr>
        <a:xfrm>
          <a:off x="10263542" y="1113203"/>
          <a:ext cx="803218" cy="120839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600" kern="1200"/>
        </a:p>
      </dsp:txBody>
      <dsp:txXfrm>
        <a:off x="10444266" y="1113203"/>
        <a:ext cx="441770" cy="1009596"/>
      </dsp:txXfrm>
    </dsp:sp>
    <dsp:sp modelId="{F37780B2-294D-42EE-ABBD-2815D58BAB8C}">
      <dsp:nvSpPr>
        <dsp:cNvPr id="0" name=""/>
        <dsp:cNvSpPr/>
      </dsp:nvSpPr>
      <dsp:spPr>
        <a:xfrm>
          <a:off x="9987442" y="3566307"/>
          <a:ext cx="869716" cy="1208392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/>
            <a:t> </a:t>
          </a:r>
        </a:p>
      </dsp:txBody>
      <dsp:txXfrm>
        <a:off x="10183128" y="3566307"/>
        <a:ext cx="478344" cy="993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234412" y="1951797"/>
          <a:ext cx="2433714" cy="169132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0" kern="1200" dirty="0">
              <a:solidFill>
                <a:schemeClr val="tx1"/>
              </a:solidFill>
            </a:rPr>
            <a:t>Ameaças</a:t>
          </a:r>
        </a:p>
      </dsp:txBody>
      <dsp:txXfrm>
        <a:off x="283949" y="2001334"/>
        <a:ext cx="2334640" cy="1592251"/>
      </dsp:txXfrm>
    </dsp:sp>
    <dsp:sp modelId="{F7E0BC37-41CF-4FC0-9600-D8169FA3AFB7}">
      <dsp:nvSpPr>
        <dsp:cNvPr id="0" name=""/>
        <dsp:cNvSpPr/>
      </dsp:nvSpPr>
      <dsp:spPr>
        <a:xfrm rot="21505586">
          <a:off x="2670578" y="2243683"/>
          <a:ext cx="1687040" cy="99332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4200" kern="1200">
            <a:solidFill>
              <a:schemeClr val="tx1"/>
            </a:solidFill>
          </a:endParaRPr>
        </a:p>
      </dsp:txBody>
      <dsp:txXfrm>
        <a:off x="2670634" y="2446439"/>
        <a:ext cx="1389043" cy="595994"/>
      </dsp:txXfrm>
    </dsp:sp>
    <dsp:sp modelId="{2600F064-F7FA-4AEA-A23C-FFEA4C0686B1}">
      <dsp:nvSpPr>
        <dsp:cNvPr id="0" name=""/>
        <dsp:cNvSpPr/>
      </dsp:nvSpPr>
      <dsp:spPr>
        <a:xfrm>
          <a:off x="4342438" y="1722507"/>
          <a:ext cx="6644135" cy="180854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Instabilidade Politico Instituicional;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Greve dos tecnicos</a:t>
          </a: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;</a:t>
          </a:r>
          <a:endParaRPr lang="pt-PT" sz="160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395408" y="1775477"/>
        <a:ext cx="6538195" cy="1702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>
          <a:off x="4394" y="3141812"/>
          <a:ext cx="2329181" cy="50771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>
              <a:solidFill>
                <a:schemeClr val="tx1"/>
              </a:solidFill>
            </a:rPr>
            <a:t>Pontos </a:t>
          </a:r>
          <a:r>
            <a:rPr lang="pt-PT" sz="1800" b="1" kern="1200" dirty="0" smtClean="0">
              <a:solidFill>
                <a:schemeClr val="tx1"/>
              </a:solidFill>
            </a:rPr>
            <a:t>Fortes </a:t>
          </a:r>
          <a:r>
            <a:rPr lang="pt-PT" sz="1800" b="0" kern="1200" dirty="0" smtClean="0">
              <a:solidFill>
                <a:schemeClr val="tx1"/>
              </a:solidFill>
            </a:rPr>
            <a:t>.</a:t>
          </a:r>
          <a:endParaRPr lang="pt-PT" sz="1800" b="0" kern="1200" dirty="0">
            <a:solidFill>
              <a:schemeClr val="tx1"/>
            </a:solidFill>
          </a:endParaRPr>
        </a:p>
      </dsp:txBody>
      <dsp:txXfrm>
        <a:off x="19264" y="3156682"/>
        <a:ext cx="2299441" cy="477972"/>
      </dsp:txXfrm>
    </dsp:sp>
    <dsp:sp modelId="{F7E0BC37-41CF-4FC0-9600-D8169FA3AFB7}">
      <dsp:nvSpPr>
        <dsp:cNvPr id="0" name=""/>
        <dsp:cNvSpPr/>
      </dsp:nvSpPr>
      <dsp:spPr>
        <a:xfrm rot="21468529">
          <a:off x="2767780" y="3046118"/>
          <a:ext cx="807466" cy="64016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700" kern="1200">
            <a:solidFill>
              <a:schemeClr val="tx1"/>
            </a:solidFill>
          </a:endParaRPr>
        </a:p>
      </dsp:txBody>
      <dsp:txXfrm>
        <a:off x="2767850" y="3177822"/>
        <a:ext cx="615417" cy="384099"/>
      </dsp:txXfrm>
    </dsp:sp>
    <dsp:sp modelId="{2600F064-F7FA-4AEA-A23C-FFEA4C0686B1}">
      <dsp:nvSpPr>
        <dsp:cNvPr id="0" name=""/>
        <dsp:cNvSpPr/>
      </dsp:nvSpPr>
      <dsp:spPr>
        <a:xfrm>
          <a:off x="3561778" y="897343"/>
          <a:ext cx="8128967" cy="450251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latin typeface="+mn-lt"/>
              <a:cs typeface="Arial" panose="020B0604020202020204" pitchFamily="34" charset="0"/>
            </a:rPr>
            <a:t>- Restituição diaria da atividade da campanha;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rPr>
            <a:t>- </a:t>
          </a: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Pagamento da atividade de formaçao (MAPI,SOT e supervisores) </a:t>
          </a: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assegurado pelo DRS/SAB;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Introdução de dados em tempo real e utilização de dispositivo Kobocollet</a:t>
          </a: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Implentaçao de uma boa qualidade de prestaçao de serviço;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Autorização de utilização dos fundos nas areas sanitarias pela DRS/SAB;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</a:t>
          </a: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Restituição diaria da atividade da campanha</a:t>
          </a:r>
          <a:r>
            <a:rPr lang="pt-PT" sz="16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;</a:t>
          </a:r>
          <a:endParaRPr lang="pt-PT" sz="16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 dirty="0" smtClean="0">
            <a:solidFill>
              <a:schemeClr val="accent5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pt-PT" sz="2400" kern="1200" dirty="0">
            <a:solidFill>
              <a:schemeClr val="accent5">
                <a:lumMod val="50000"/>
              </a:schemeClr>
            </a:solidFill>
          </a:endParaRP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PT" sz="2300" b="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200" kern="1200" dirty="0">
            <a:solidFill>
              <a:schemeClr val="tx1"/>
            </a:solidFill>
          </a:endParaRPr>
        </a:p>
      </dsp:txBody>
      <dsp:txXfrm>
        <a:off x="3693652" y="1029217"/>
        <a:ext cx="7865219" cy="42387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3AA1D-CA4E-44E6-AF95-42B4A795BC21}">
      <dsp:nvSpPr>
        <dsp:cNvPr id="0" name=""/>
        <dsp:cNvSpPr/>
      </dsp:nvSpPr>
      <dsp:spPr>
        <a:xfrm rot="16200000">
          <a:off x="636659" y="1059321"/>
          <a:ext cx="495574" cy="168863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n-lt"/>
              <a:cs typeface="Arial" panose="020B0604020202020204" pitchFamily="34" charset="0"/>
            </a:rPr>
            <a:t>Pontos Fortes:</a:t>
          </a:r>
          <a:endParaRPr lang="pt-PT" sz="1800" b="1" kern="1200" dirty="0">
            <a:latin typeface="+mn-lt"/>
            <a:cs typeface="Arial" panose="020B0604020202020204" pitchFamily="34" charset="0"/>
          </a:endParaRPr>
        </a:p>
      </dsp:txBody>
      <dsp:txXfrm rot="5400000">
        <a:off x="40127" y="1655853"/>
        <a:ext cx="1688639" cy="371680"/>
      </dsp:txXfrm>
    </dsp:sp>
    <dsp:sp modelId="{B77DEB7C-ED15-44E2-9BB8-DB334E3AE569}">
      <dsp:nvSpPr>
        <dsp:cNvPr id="0" name=""/>
        <dsp:cNvSpPr/>
      </dsp:nvSpPr>
      <dsp:spPr>
        <a:xfrm>
          <a:off x="1775664" y="387691"/>
          <a:ext cx="10459469" cy="422484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400" kern="1200" dirty="0" smtClean="0"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+mn-lt"/>
              <a:cs typeface="Arial" panose="020B0604020202020204" pitchFamily="34" charset="0"/>
            </a:rPr>
            <a:t>-</a:t>
          </a:r>
          <a:r>
            <a:rPr lang="pt-PT" sz="2400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pt-PT" sz="1800" kern="1200" dirty="0" smtClean="0">
              <a:latin typeface="+mn-lt"/>
              <a:cs typeface="Arial" panose="020B0604020202020204" pitchFamily="34" charset="0"/>
            </a:rPr>
            <a:t>Lançamento </a:t>
          </a:r>
          <a:r>
            <a:rPr lang="pt-PT" sz="1800" kern="1200" dirty="0" smtClean="0">
              <a:latin typeface="+mn-lt"/>
              <a:cs typeface="Arial" panose="020B0604020202020204" pitchFamily="34" charset="0"/>
            </a:rPr>
            <a:t>Oficial da Campanha, </a:t>
          </a:r>
          <a:r>
            <a:rPr lang="pt-PT" sz="1800" kern="1200" dirty="0" smtClean="0">
              <a:latin typeface="+mn-lt"/>
              <a:cs typeface="Arial" panose="020B0604020202020204" pitchFamily="34" charset="0"/>
            </a:rPr>
            <a:t>presidida </a:t>
          </a:r>
          <a:r>
            <a:rPr lang="pt-PT" sz="1800" kern="1200" dirty="0" smtClean="0">
              <a:latin typeface="+mn-lt"/>
              <a:cs typeface="Arial" panose="020B0604020202020204" pitchFamily="34" charset="0"/>
            </a:rPr>
            <a:t>pelo Ministro da Saude na presença de </a:t>
          </a:r>
          <a:r>
            <a:rPr lang="pt-PT" sz="1800" kern="1200" dirty="0" smtClean="0">
              <a:latin typeface="+mn-lt"/>
              <a:cs typeface="Arial" panose="020B0604020202020204" pitchFamily="34" charset="0"/>
            </a:rPr>
            <a:t>Parceiros,Lideres </a:t>
          </a:r>
          <a:r>
            <a:rPr lang="pt-PT" sz="1800" kern="1200" dirty="0" smtClean="0">
              <a:latin typeface="+mn-lt"/>
              <a:cs typeface="Arial" panose="020B0604020202020204" pitchFamily="34" charset="0"/>
            </a:rPr>
            <a:t>Comunitarios e representante da associação das </a:t>
          </a:r>
          <a:r>
            <a:rPr lang="pt-PT" sz="1800" kern="1200" dirty="0" smtClean="0">
              <a:latin typeface="+mn-lt"/>
              <a:cs typeface="Arial" panose="020B0604020202020204" pitchFamily="34" charset="0"/>
            </a:rPr>
            <a:t>Mulheres;</a:t>
          </a:r>
          <a:endParaRPr lang="pt-PT" sz="1800" kern="1200" dirty="0" smtClean="0"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+mn-lt"/>
              <a:cs typeface="Arial" panose="020B0604020202020204" pitchFamily="34" charset="0"/>
            </a:rPr>
            <a:t>- Advocacia junto das Instituiçoes de Ensino, Associaçao de Mulheres e Lideres </a:t>
          </a:r>
          <a:r>
            <a:rPr lang="pt-PT" sz="1800" kern="1200" dirty="0" smtClean="0">
              <a:latin typeface="+mn-lt"/>
              <a:cs typeface="Arial" panose="020B0604020202020204" pitchFamily="34" charset="0"/>
            </a:rPr>
            <a:t>Comunitarios;</a:t>
          </a:r>
          <a:endParaRPr lang="pt-PT" sz="1800" kern="1200" dirty="0" smtClean="0"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+mn-lt"/>
              <a:cs typeface="Arial" panose="020B0604020202020204" pitchFamily="34" charset="0"/>
            </a:rPr>
            <a:t>- Formação dos atores a todos os niveis;</a:t>
          </a:r>
          <a:endParaRPr lang="pt-PT" sz="2800" kern="1200" dirty="0" smtClean="0"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+mn-lt"/>
              <a:cs typeface="Arial" panose="020B0604020202020204" pitchFamily="34" charset="0"/>
            </a:rPr>
            <a:t>- Disponibilidade atempada</a:t>
          </a:r>
          <a:r>
            <a:rPr lang="pt-PT" sz="1800" kern="1200" dirty="0" smtClean="0">
              <a:latin typeface="+mn-lt"/>
              <a:cs typeface="Arial" panose="020B0604020202020204" pitchFamily="34" charset="0"/>
            </a:rPr>
            <a:t> de vacinas, kits de MAPI, comsumiveis, viaturas, combustivel, credito de comunicação;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+mn-lt"/>
              <a:cs typeface="Arial" panose="020B0604020202020204" pitchFamily="34" charset="0"/>
            </a:rPr>
            <a:t>- Disponibilidade de arcas frigorificas adquiridas pelas estruturas sanitarias;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+mn-lt"/>
              <a:cs typeface="Arial" panose="020B0604020202020204" pitchFamily="34" charset="0"/>
            </a:rPr>
            <a:t>- Engajamento dos atores a todos niveis;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 dirty="0" smtClean="0">
            <a:latin typeface="+mn-lt"/>
            <a:cs typeface="Arial" panose="020B0604020202020204" pitchFamily="34" charset="0"/>
          </a:endParaRPr>
        </a:p>
      </dsp:txBody>
      <dsp:txXfrm>
        <a:off x="1775664" y="387691"/>
        <a:ext cx="10459469" cy="3168636"/>
      </dsp:txXfrm>
    </dsp:sp>
    <dsp:sp modelId="{4F33848B-A3B5-4054-B43B-3207955088E1}">
      <dsp:nvSpPr>
        <dsp:cNvPr id="0" name=""/>
        <dsp:cNvSpPr/>
      </dsp:nvSpPr>
      <dsp:spPr>
        <a:xfrm rot="10800000">
          <a:off x="252213" y="5420316"/>
          <a:ext cx="1881036" cy="60914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n-lt"/>
              <a:cs typeface="Arial" panose="020B0604020202020204" pitchFamily="34" charset="0"/>
            </a:rPr>
            <a:t>Oportunidade</a:t>
          </a:r>
          <a:r>
            <a:rPr lang="pt-PT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pt-PT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2213" y="5572602"/>
        <a:ext cx="1881036" cy="456856"/>
      </dsp:txXfrm>
    </dsp:sp>
    <dsp:sp modelId="{42D12606-CB71-4C2E-BFD0-039631846769}">
      <dsp:nvSpPr>
        <dsp:cNvPr id="0" name=""/>
        <dsp:cNvSpPr/>
      </dsp:nvSpPr>
      <dsp:spPr>
        <a:xfrm rot="5400000">
          <a:off x="6492902" y="807364"/>
          <a:ext cx="1432752" cy="999722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+mn-lt"/>
              <a:cs typeface="Arial" panose="020B0604020202020204" pitchFamily="34" charset="0"/>
            </a:rPr>
            <a:t>- Colaboração da comunidade da Guiné Conacri</a:t>
          </a:r>
          <a:endParaRPr lang="pt-PT" sz="1800" kern="1200" dirty="0" smtClean="0">
            <a:latin typeface="+mn-lt"/>
            <a:cs typeface="Arial" panose="020B0604020202020204" pitchFamily="34" charset="0"/>
          </a:endParaRP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+mn-lt"/>
              <a:cs typeface="Arial" panose="020B0604020202020204" pitchFamily="34" charset="0"/>
            </a:rPr>
            <a:t>- Colaboraçao dos lideres de opiniao e Agentes de Saude  comunitarios;  </a:t>
          </a:r>
          <a:endParaRPr lang="pt-PT" sz="1800" kern="1200" dirty="0">
            <a:latin typeface="+mn-lt"/>
            <a:cs typeface="Arial" panose="020B0604020202020204" pitchFamily="34" charset="0"/>
          </a:endParaRPr>
        </a:p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+mn-lt"/>
              <a:cs typeface="Arial" panose="020B0604020202020204" pitchFamily="34" charset="0"/>
            </a:rPr>
            <a:t>- Apoio tecnico e financeiro dos parceiros (</a:t>
          </a:r>
          <a:r>
            <a:rPr lang="pt-PT" sz="1600" b="1" kern="1200" dirty="0" smtClean="0">
              <a:latin typeface="+mn-lt"/>
              <a:cs typeface="Arial" panose="020B0604020202020204" pitchFamily="34" charset="0"/>
            </a:rPr>
            <a:t>GAVI, OMS, SOLINA, UNICEF, PLAN, B.MUNDIAL</a:t>
          </a:r>
          <a:r>
            <a:rPr lang="pt-PT" sz="1600" kern="1200" dirty="0" smtClean="0">
              <a:latin typeface="+mn-lt"/>
              <a:cs typeface="Arial" panose="020B0604020202020204" pitchFamily="34" charset="0"/>
            </a:rPr>
            <a:t>)</a:t>
          </a:r>
          <a:endParaRPr lang="pt-PT" sz="1600" kern="1200" dirty="0">
            <a:latin typeface="+mn-lt"/>
            <a:cs typeface="Arial" panose="020B0604020202020204" pitchFamily="34" charset="0"/>
          </a:endParaRPr>
        </a:p>
      </dsp:txBody>
      <dsp:txXfrm rot="-5400000">
        <a:off x="2210664" y="5447790"/>
        <a:ext cx="9997229" cy="1074564"/>
      </dsp:txXfrm>
    </dsp:sp>
    <dsp:sp modelId="{948268AD-AEF7-4C8F-A867-40910DED95EC}">
      <dsp:nvSpPr>
        <dsp:cNvPr id="0" name=""/>
        <dsp:cNvSpPr/>
      </dsp:nvSpPr>
      <dsp:spPr>
        <a:xfrm>
          <a:off x="375920" y="3578167"/>
          <a:ext cx="850042" cy="125173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030" y="3584277"/>
        <a:ext cx="837822" cy="112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126BD-7111-492B-B85B-86964C7D25A4}">
      <dsp:nvSpPr>
        <dsp:cNvPr id="0" name=""/>
        <dsp:cNvSpPr/>
      </dsp:nvSpPr>
      <dsp:spPr>
        <a:xfrm flipH="1">
          <a:off x="228660" y="2822752"/>
          <a:ext cx="2063252" cy="212689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Pontos </a:t>
          </a:r>
          <a:r>
            <a:rPr lang="pt-PT" sz="1800" b="1" kern="120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 </a:t>
          </a:r>
          <a:r>
            <a:rPr lang="pt-PT" sz="1800" b="1" kern="120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Melhorar</a:t>
          </a:r>
          <a:endParaRPr lang="pt-PT" sz="1800" b="1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89091" y="2883183"/>
        <a:ext cx="1942390" cy="20060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FC435-E169-4680-8F42-0B9E047C0448}">
      <dsp:nvSpPr>
        <dsp:cNvPr id="0" name=""/>
        <dsp:cNvSpPr/>
      </dsp:nvSpPr>
      <dsp:spPr>
        <a:xfrm>
          <a:off x="0" y="400056"/>
          <a:ext cx="10548258" cy="518249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Região</a:t>
          </a:r>
          <a:endParaRPr lang="pt-PT" sz="1800" b="1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1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Realização de inventario de todo o material do PAV antes e depois da campanha ( cadeia de frio, vacinas e comsumiveis);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Elaboração e afixação do croquis;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Uso do dispositivo Kobocollet durante a campanha;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Notificação de todos casos de  MAPI e de casos suspeitos das doenças evitaveis pela vacina;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Reforço de sensibilização na comunidade,</a:t>
          </a:r>
        </a:p>
      </dsp:txBody>
      <dsp:txXfrm>
        <a:off x="151790" y="551846"/>
        <a:ext cx="10244678" cy="48789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0.32417</cdr:x>
      <cdr:y>0.82629</cdr:y>
    </cdr:from>
    <cdr:to>
      <cdr:x>0.6521</cdr:x>
      <cdr:y>0.9492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xmlns="" id="{5800C707-021D-DE59-8218-B8B0B484CCC6}"/>
            </a:ext>
          </a:extLst>
        </cdr:cNvPr>
        <cdr:cNvSpPr/>
      </cdr:nvSpPr>
      <cdr:spPr>
        <a:xfrm xmlns:a="http://schemas.openxmlformats.org/drawingml/2006/main">
          <a:off x="3819509" y="4733358"/>
          <a:ext cx="3863810" cy="70405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en-US" sz="1200" dirty="0">
              <a:cs typeface="Arial" panose="020B0604020202020204" pitchFamily="34" charset="0"/>
            </a:rPr>
            <a:t>RESUMO REGIÃO</a:t>
          </a:r>
          <a:r>
            <a:rPr lang="en-US" sz="1200" dirty="0" smtClean="0">
              <a:cs typeface="Arial" panose="020B0604020202020204" pitchFamily="34" charset="0"/>
            </a:rPr>
            <a:t>:</a:t>
          </a:r>
          <a:endParaRPr lang="en-US" dirty="0"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en-US" sz="1200" dirty="0" smtClean="0">
              <a:cs typeface="Arial" panose="020B0604020202020204" pitchFamily="34" charset="0"/>
            </a:rPr>
            <a:t>Masculino= </a:t>
          </a:r>
          <a:r>
            <a:rPr lang="en-US" sz="1200" b="1" dirty="0" smtClean="0">
              <a:cs typeface="Arial" panose="020B0604020202020204" pitchFamily="34" charset="0"/>
            </a:rPr>
            <a:t>48%</a:t>
          </a:r>
        </a:p>
        <a:p xmlns:a="http://schemas.openxmlformats.org/drawingml/2006/main">
          <a:pPr algn="l"/>
          <a:r>
            <a:rPr lang="en-US" sz="1200" dirty="0" smtClean="0">
              <a:cs typeface="Arial" panose="020B0604020202020204" pitchFamily="34" charset="0"/>
            </a:rPr>
            <a:t>Feminino =  </a:t>
          </a:r>
          <a:r>
            <a:rPr lang="en-US" sz="1200" b="1" dirty="0" smtClean="0">
              <a:cs typeface="Arial" panose="020B0604020202020204" pitchFamily="34" charset="0"/>
            </a:rPr>
            <a:t>52%</a:t>
          </a:r>
          <a:endParaRPr lang="en-US" sz="1200" b="1" dirty="0"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0.03994</cdr:x>
      <cdr:y>0.83366</cdr:y>
    </cdr:from>
    <cdr:to>
      <cdr:x>0.23905</cdr:x>
      <cdr:y>0.8947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xmlns="" id="{60A79E6B-3220-BB90-4392-2F185B2324F5}"/>
            </a:ext>
          </a:extLst>
        </cdr:cNvPr>
        <cdr:cNvSpPr/>
      </cdr:nvSpPr>
      <cdr:spPr>
        <a:xfrm xmlns:a="http://schemas.openxmlformats.org/drawingml/2006/main">
          <a:off x="470646" y="4775594"/>
          <a:ext cx="2345999" cy="3496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DADO : Cobo </a:t>
          </a:r>
          <a:r>
            <a:rPr kumimoji="0" lang="pt-BR" sz="7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Collet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0.68302</cdr:x>
      <cdr:y>0.82003</cdr:y>
    </cdr:from>
    <cdr:to>
      <cdr:x>0.9572</cdr:x>
      <cdr:y>0.87793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xmlns="" id="{F0E11C9B-1759-0405-9EDC-9296590EF9CF}"/>
            </a:ext>
          </a:extLst>
        </cdr:cNvPr>
        <cdr:cNvSpPr/>
      </cdr:nvSpPr>
      <cdr:spPr>
        <a:xfrm xmlns:a="http://schemas.openxmlformats.org/drawingml/2006/main">
          <a:off x="8047598" y="4697506"/>
          <a:ext cx="3230562" cy="331694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79646"/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t-BR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rPr>
            <a:t>FONTE DE INFORMAÇAO: GESTORES DE DADOS</a:t>
          </a:r>
          <a:endParaRPr kumimoji="0" lang="pt-PT" sz="700" b="1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F3C1-2AD6-41DA-AD6E-1A6CC06FDAAE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E0B4-4CCD-427F-8427-76809F2C773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297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411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323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3389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4012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900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AE0B4-4CCD-427F-8427-76809F2C773E}" type="slidenum">
              <a:rPr lang="pt-PT" smtClean="0"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039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154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40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6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8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2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2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2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36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39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53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31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409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8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78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73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94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48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84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A7DD-158B-4A62-A2F9-25446A118249}" type="datetimeFigureOut">
              <a:rPr lang="pt-PT" smtClean="0"/>
              <a:t>27/12/2024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71A5-5EEE-4B18-8A23-3BE98CB9D42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98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2925" y="1164657"/>
            <a:ext cx="10519085" cy="1629343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Campanha Nacional Integrada de Vacinação Sarampo e Rubéola, Suplementação Vit. “A” e Desparasitação Albendazol.</a:t>
            </a:r>
            <a:br>
              <a:rPr lang="pt-BR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pt-PT" sz="2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3427" y="3611465"/>
            <a:ext cx="9144000" cy="1655762"/>
          </a:xfrm>
        </p:spPr>
        <p:txBody>
          <a:bodyPr>
            <a:noAutofit/>
          </a:bodyPr>
          <a:lstStyle/>
          <a:p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Direção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de Saúde de SAB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Data:27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12/ 2024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9" y="151287"/>
            <a:ext cx="1140051" cy="9144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226" y="151287"/>
            <a:ext cx="110956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>
            <a:extLst>
              <a:ext uri="{FF2B5EF4-FFF2-40B4-BE49-F238E27FC236}">
                <a16:creationId xmlns:a16="http://schemas.microsoft.com/office/drawing/2014/main" xmlns="" id="{60A79E6B-3220-BB90-4392-2F185B2324F5}"/>
              </a:ext>
            </a:extLst>
          </p:cNvPr>
          <p:cNvSpPr/>
          <p:nvPr/>
        </p:nvSpPr>
        <p:spPr>
          <a:xfrm>
            <a:off x="1233999" y="6341364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xmlns="" id="{F0E11C9B-1759-0405-9EDC-9296590EF9CF}"/>
              </a:ext>
            </a:extLst>
          </p:cNvPr>
          <p:cNvSpPr/>
          <p:nvPr/>
        </p:nvSpPr>
        <p:spPr>
          <a:xfrm>
            <a:off x="7437664" y="6341364"/>
            <a:ext cx="3242173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C55D87D1-3C2F-089E-32C0-B1079F8603FE}"/>
              </a:ext>
            </a:extLst>
          </p:cNvPr>
          <p:cNvSpPr/>
          <p:nvPr/>
        </p:nvSpPr>
        <p:spPr>
          <a:xfrm>
            <a:off x="1232807" y="266329"/>
            <a:ext cx="9447030" cy="6747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TABELA:1 Alvos a Vacinar de 6 Meses a 14 Anos Durante a Campanha Nacional Integrada de Vacinaçao Sarampo e Rubéola, Suplementação Vit A e Desparasitaçao com Albendazol 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022050"/>
              </p:ext>
            </p:extLst>
          </p:nvPr>
        </p:nvGraphicFramePr>
        <p:xfrm>
          <a:off x="1233999" y="1180726"/>
          <a:ext cx="9445838" cy="4860352"/>
        </p:xfrm>
        <a:graphic>
          <a:graphicData uri="http://schemas.openxmlformats.org/drawingml/2006/table">
            <a:tbl>
              <a:tblPr/>
              <a:tblGrid>
                <a:gridCol w="1359602"/>
                <a:gridCol w="984908"/>
                <a:gridCol w="1156197"/>
                <a:gridCol w="970634"/>
                <a:gridCol w="974202"/>
                <a:gridCol w="1070551"/>
                <a:gridCol w="1070551"/>
                <a:gridCol w="927812"/>
                <a:gridCol w="931381"/>
              </a:tblGrid>
              <a:tr h="8282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Areas Sanitarias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Pop. Total 2024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meses a 14 anos  41,7%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Nutriçao 659 Meses</a:t>
                      </a:r>
                    </a:p>
                  </a:txBody>
                  <a:tcPr marL="7756" marR="7756" marT="77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SIVE 9 Meses a 14 Anos </a:t>
                      </a:r>
                    </a:p>
                  </a:txBody>
                  <a:tcPr marL="7756" marR="7756" marT="7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8315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6 -11 meses  1,85%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12- 59 MESES  13,3%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9-11 meses 1 %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12- 23 meses  3,3 %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24- 59 meses  10 %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5 - 14 anos 26,7 %</a:t>
                      </a:r>
                    </a:p>
                  </a:txBody>
                  <a:tcPr marL="7756" marR="7756" marT="77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Ajuda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13 368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5574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1 778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1 337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3 569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Antula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43 302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18057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801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5 759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1 429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4 330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11 562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B. Militar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96 034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40046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1 777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12 773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3 169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9 603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25 641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Bandim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58 450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24373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1 081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7 774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1 929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5 845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15 606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Belem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22 296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9297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2 965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736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2 230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5 953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C.M.I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19 333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8062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2 571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638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1 933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5 162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Cuntum 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60 088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25057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1 112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7 992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601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1 983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6 009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16 044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Luanda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32 709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13640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605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4 350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1 079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3 271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8 733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Missira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50 597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21099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936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6 729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1 670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5 060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13 509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Pefine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19 073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7954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2 537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1 907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5 093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Plaque 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38 542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16072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5 126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1 272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3 854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10 291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Quelele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37 537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15653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4 992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1 239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3 754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10 022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64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 Luzia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22 144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9234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410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2 945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731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2 214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5 912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55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Sintra Nema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27 767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11579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3 693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278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916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2 777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7 414</a:t>
                      </a:r>
                    </a:p>
                  </a:txBody>
                  <a:tcPr marL="7756" marR="7756" marT="77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27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Regiao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541 240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225697</a:t>
                      </a:r>
                    </a:p>
                  </a:txBody>
                  <a:tcPr marL="7756" marR="7756" marT="7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10 013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71 984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5411</a:t>
                      </a:r>
                    </a:p>
                  </a:txBody>
                  <a:tcPr marL="7756" marR="7756" marT="77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17 861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54 124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144 511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4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CCD143-6977-0F4A-417E-E1CD1B93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043" y="2446405"/>
            <a:ext cx="10196286" cy="15704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+mn-lt"/>
                <a:cs typeface="Arial" panose="020B0604020202020204" pitchFamily="34" charset="0"/>
              </a:rPr>
              <a:t>Comunicação</a:t>
            </a:r>
            <a:br>
              <a:rPr lang="pt-PT" sz="3200" dirty="0" smtClean="0">
                <a:latin typeface="+mn-lt"/>
                <a:cs typeface="Arial" panose="020B0604020202020204" pitchFamily="34" charset="0"/>
              </a:rPr>
            </a:br>
            <a:r>
              <a:rPr lang="pt-PT" sz="32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pt-PT" sz="3200" dirty="0" smtClean="0">
                <a:latin typeface="+mn-lt"/>
                <a:cs typeface="Arial" panose="020B0604020202020204" pitchFamily="34" charset="0"/>
              </a:rPr>
            </a:br>
            <a:endParaRPr lang="pt-PT" sz="3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>
            <a:extLst>
              <a:ext uri="{FF2B5EF4-FFF2-40B4-BE49-F238E27FC236}">
                <a16:creationId xmlns:a16="http://schemas.microsoft.com/office/drawing/2014/main" xmlns="" id="{60A79E6B-3220-BB90-4392-2F185B2324F5}"/>
              </a:ext>
            </a:extLst>
          </p:cNvPr>
          <p:cNvSpPr/>
          <p:nvPr/>
        </p:nvSpPr>
        <p:spPr>
          <a:xfrm>
            <a:off x="1015820" y="5889211"/>
            <a:ext cx="2112886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0E11C9B-1759-0405-9EDC-9296590EF9CF}"/>
              </a:ext>
            </a:extLst>
          </p:cNvPr>
          <p:cNvSpPr/>
          <p:nvPr/>
        </p:nvSpPr>
        <p:spPr>
          <a:xfrm>
            <a:off x="8397482" y="5825958"/>
            <a:ext cx="2006354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E5CB8289-7CE7-84F4-4AE9-B7DECBE08105}"/>
              </a:ext>
            </a:extLst>
          </p:cNvPr>
          <p:cNvSpPr/>
          <p:nvPr/>
        </p:nvSpPr>
        <p:spPr>
          <a:xfrm>
            <a:off x="3290207" y="5825958"/>
            <a:ext cx="4947557" cy="4008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400" dirty="0" smtClean="0">
                <a:cs typeface="Arial" panose="020B0604020202020204" pitchFamily="34" charset="0"/>
              </a:rPr>
              <a:t>OBS: Dias insuficiente para identificação dos Alvos pelos ASCs;</a:t>
            </a:r>
          </a:p>
          <a:p>
            <a:endParaRPr lang="pt-PT" sz="1400" dirty="0"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245"/>
              </p:ext>
            </p:extLst>
          </p:nvPr>
        </p:nvGraphicFramePr>
        <p:xfrm>
          <a:off x="1162976" y="1186431"/>
          <a:ext cx="9028589" cy="4351342"/>
        </p:xfrm>
        <a:graphic>
          <a:graphicData uri="http://schemas.openxmlformats.org/drawingml/2006/table">
            <a:tbl>
              <a:tblPr/>
              <a:tblGrid>
                <a:gridCol w="1372114"/>
                <a:gridCol w="1166839"/>
                <a:gridCol w="1328898"/>
                <a:gridCol w="1123622"/>
                <a:gridCol w="1296487"/>
                <a:gridCol w="1328898"/>
                <a:gridCol w="1411731"/>
              </a:tblGrid>
              <a:tr h="1070703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Sanitaria </a:t>
                      </a:r>
                    </a:p>
                  </a:txBody>
                  <a:tcPr marL="8566" marR="8566" marT="85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Registado  </a:t>
                      </a:r>
                    </a:p>
                  </a:txBody>
                  <a:tcPr marL="8566" marR="8566" marT="8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Total Vacinados</a:t>
                      </a:r>
                    </a:p>
                  </a:txBody>
                  <a:tcPr marL="8566" marR="8566" marT="8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6-11 meses Registado</a:t>
                      </a:r>
                    </a:p>
                  </a:txBody>
                  <a:tcPr marL="8566" marR="8566" marT="8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12- 23 meses Registado  </a:t>
                      </a:r>
                    </a:p>
                  </a:txBody>
                  <a:tcPr marL="8566" marR="8566" marT="8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24- 59 meses  Registado</a:t>
                      </a:r>
                    </a:p>
                  </a:txBody>
                  <a:tcPr marL="8566" marR="8566" marT="8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5 - 14 anos Registado</a:t>
                      </a:r>
                    </a:p>
                  </a:txBody>
                  <a:tcPr marL="8566" marR="8566" marT="8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4243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11969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19070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1423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2155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7741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24660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39805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2982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4852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14820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16325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1812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6758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6275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8996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1662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3639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6384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1721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6445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19358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4252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7630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13004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4768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20548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3231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4889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1094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11801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17480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1671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2716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12407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13910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1021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10313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83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8883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70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4195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10700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2128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8566" marR="8566" marT="8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Regiao</a:t>
                      </a:r>
                    </a:p>
                  </a:txBody>
                  <a:tcPr marL="8566" marR="8566" marT="85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107226</a:t>
                      </a:r>
                    </a:p>
                  </a:txBody>
                  <a:tcPr marL="8566" marR="8566" marT="85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203595</a:t>
                      </a:r>
                    </a:p>
                  </a:txBody>
                  <a:tcPr marL="8566" marR="8566" marT="85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8722</a:t>
                      </a:r>
                    </a:p>
                  </a:txBody>
                  <a:tcPr marL="8566" marR="8566" marT="85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12400</a:t>
                      </a:r>
                    </a:p>
                  </a:txBody>
                  <a:tcPr marL="8566" marR="8566" marT="85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20121</a:t>
                      </a:r>
                    </a:p>
                  </a:txBody>
                  <a:tcPr marL="8566" marR="8566" marT="85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65983</a:t>
                      </a:r>
                    </a:p>
                  </a:txBody>
                  <a:tcPr marL="8566" marR="8566" marT="85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162976" y="272031"/>
            <a:ext cx="9028589" cy="626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Tabela 2: Alvos Identificados pelos ASCs Dezembro 2024 SAB</a:t>
            </a:r>
            <a:endParaRPr lang="pt-PT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5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06A6F6-99CC-13C6-C231-3F8C7174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76" y="221759"/>
            <a:ext cx="9448801" cy="520197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Tabela: 3 Cobertura Vacinal dos Alvos Esperados e Registados por ASC e por A.S, Dezembro 2024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23E0BF4-306F-D90B-715F-DDF33EB7C500}"/>
              </a:ext>
            </a:extLst>
          </p:cNvPr>
          <p:cNvSpPr/>
          <p:nvPr/>
        </p:nvSpPr>
        <p:spPr>
          <a:xfrm>
            <a:off x="1604682" y="6051948"/>
            <a:ext cx="4356847" cy="3900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400" dirty="0" smtClean="0">
                <a:cs typeface="Arial" panose="020B0604020202020204" pitchFamily="34" charset="0"/>
              </a:rPr>
              <a:t>Obs:  Incoerencia entre dados </a:t>
            </a:r>
            <a:r>
              <a:rPr lang="pt-PT" sz="1400" dirty="0">
                <a:cs typeface="Arial" panose="020B0604020202020204" pitchFamily="34" charset="0"/>
              </a:rPr>
              <a:t>r</a:t>
            </a:r>
            <a:r>
              <a:rPr lang="pt-PT" sz="1400" dirty="0" smtClean="0">
                <a:cs typeface="Arial" panose="020B0604020202020204" pitchFamily="34" charset="0"/>
              </a:rPr>
              <a:t>egistado pelos ASCs e os do </a:t>
            </a:r>
            <a:r>
              <a:rPr lang="pt-PT" sz="1400" b="1" dirty="0" smtClean="0">
                <a:cs typeface="Arial" panose="020B0604020202020204" pitchFamily="34" charset="0"/>
              </a:rPr>
              <a:t>DASHBOARD </a:t>
            </a:r>
            <a:endParaRPr lang="pt-PT" sz="1400" b="1" dirty="0">
              <a:cs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88468"/>
              </p:ext>
            </p:extLst>
          </p:nvPr>
        </p:nvGraphicFramePr>
        <p:xfrm>
          <a:off x="1174376" y="1051043"/>
          <a:ext cx="9448801" cy="4516590"/>
        </p:xfrm>
        <a:graphic>
          <a:graphicData uri="http://schemas.openxmlformats.org/drawingml/2006/table">
            <a:tbl>
              <a:tblPr/>
              <a:tblGrid>
                <a:gridCol w="1658219"/>
                <a:gridCol w="1410138"/>
                <a:gridCol w="1605993"/>
                <a:gridCol w="1566819"/>
                <a:gridCol w="1601639"/>
                <a:gridCol w="1605993"/>
              </a:tblGrid>
              <a:tr h="31241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Sanitaria</a:t>
                      </a: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Pop. Est.</a:t>
                      </a: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Sarampo Rubeola</a:t>
                      </a:r>
                    </a:p>
                  </a:txBody>
                  <a:tcPr marL="8599" marR="8599" marT="85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6234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Vacinados </a:t>
                      </a: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</a:p>
                  </a:txBody>
                  <a:tcPr marL="8599" marR="8599" marT="85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Registado  (ASC)</a:t>
                      </a: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5481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4243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818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17754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19070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11670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39373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39805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23738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23964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16325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9787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167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9142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8996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6151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7926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6384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2940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217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24636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19358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6309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307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13410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13004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7399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20745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20548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5109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402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7819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4889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1945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251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15802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17480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11384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15390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13910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12248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0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9078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8883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801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1109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992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11385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10700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3217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333</a:t>
                      </a:r>
                    </a:p>
                  </a:txBody>
                  <a:tcPr marL="8599" marR="8599" marT="85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8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Regiao</a:t>
                      </a:r>
                    </a:p>
                  </a:txBody>
                  <a:tcPr marL="8599" marR="8599" marT="85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221905</a:t>
                      </a:r>
                    </a:p>
                  </a:txBody>
                  <a:tcPr marL="8599" marR="8599" marT="85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203595</a:t>
                      </a:r>
                    </a:p>
                  </a:txBody>
                  <a:tcPr marL="8599" marR="8599" marT="85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8599" marR="8599" marT="85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103217</a:t>
                      </a:r>
                    </a:p>
                  </a:txBody>
                  <a:tcPr marL="8599" marR="8599" marT="85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197</a:t>
                      </a:r>
                    </a:p>
                  </a:txBody>
                  <a:tcPr marL="8599" marR="8599" marT="85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3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38F16D7-38BC-FF8E-E555-4EFAD31C1753}"/>
              </a:ext>
            </a:extLst>
          </p:cNvPr>
          <p:cNvSpPr/>
          <p:nvPr/>
        </p:nvSpPr>
        <p:spPr>
          <a:xfrm>
            <a:off x="1335740" y="5728447"/>
            <a:ext cx="5734049" cy="10488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1400" b="1" dirty="0">
                <a:cs typeface="Arial" panose="020B0604020202020204" pitchFamily="34" charset="0"/>
              </a:rPr>
              <a:t>Visitas Realizadas por Tipos de </a:t>
            </a:r>
            <a:r>
              <a:rPr lang="pt-PT" sz="1400" b="1" dirty="0" smtClean="0">
                <a:cs typeface="Arial" panose="020B0604020202020204" pitchFamily="34" charset="0"/>
              </a:rPr>
              <a:t>Supervisor</a:t>
            </a:r>
            <a:endParaRPr lang="pt-PT" sz="1400" b="1" dirty="0">
              <a:cs typeface="Arial" panose="020B0604020202020204" pitchFamily="34" charset="0"/>
            </a:endParaRPr>
          </a:p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1- Supervisor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A.S= 440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2- Supervisor Regional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= 139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3- Supervisor Nacional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= 99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Parceiros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73220"/>
              </p:ext>
            </p:extLst>
          </p:nvPr>
        </p:nvGraphicFramePr>
        <p:xfrm>
          <a:off x="1335740" y="326567"/>
          <a:ext cx="8901954" cy="5052107"/>
        </p:xfrm>
        <a:graphic>
          <a:graphicData uri="http://schemas.openxmlformats.org/drawingml/2006/table">
            <a:tbl>
              <a:tblPr/>
              <a:tblGrid>
                <a:gridCol w="1352870"/>
                <a:gridCol w="1150472"/>
                <a:gridCol w="1310260"/>
                <a:gridCol w="1107862"/>
                <a:gridCol w="1278302"/>
                <a:gridCol w="1310260"/>
                <a:gridCol w="1391928"/>
              </a:tblGrid>
              <a:tr h="780895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pt-PT" sz="1600" b="1" i="0" u="none" strike="noStrike" kern="120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Tabela</a:t>
                      </a:r>
                      <a:r>
                        <a:rPr lang="pt-PT" sz="16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:4 Recusa e  Casos de Doenças Imunopreveniveis Notificados em Visitas dos Agregados Familiares por A.S, Dezembro 2024</a:t>
                      </a:r>
                    </a:p>
                  </a:txBody>
                  <a:tcPr marL="7955" marR="7955" marT="7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pt-PT" sz="1600" b="1" i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Zero Dose Identificado </a:t>
                      </a:r>
                    </a:p>
                  </a:txBody>
                  <a:tcPr marL="7955" marR="7955" marT="7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25234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Sanitaria</a:t>
                      </a:r>
                    </a:p>
                  </a:txBody>
                  <a:tcPr marL="7955" marR="7955" marT="7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Recusa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PFA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TNN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SARAMPO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F.AMARELA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7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Regiao</a:t>
                      </a:r>
                    </a:p>
                  </a:txBody>
                  <a:tcPr marL="7955" marR="7955" marT="7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5" marR="7955" marT="7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55" marR="7955" marT="7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55" marR="7955" marT="7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55" marR="7955" marT="79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9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50259" y="233082"/>
            <a:ext cx="9565341" cy="72944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Grafico:1</a:t>
            </a:r>
            <a:r>
              <a:rPr lang="pt-PT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Fonte ou Canais de Informação Sobre a Campanha Nacional Integrada de Vacinaçao Sarampo e Rubéola, Suplementação </a:t>
            </a:r>
            <a:r>
              <a:rPr lang="pt-PT" sz="1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Vit-A</a:t>
            </a:r>
            <a:r>
              <a:rPr lang="pt-PT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Desparasitaçao com Albendazol, Dezembro-2024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531479"/>
              </p:ext>
            </p:extLst>
          </p:nvPr>
        </p:nvGraphicFramePr>
        <p:xfrm>
          <a:off x="950259" y="1192307"/>
          <a:ext cx="9565341" cy="474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ipse 1"/>
          <p:cNvSpPr/>
          <p:nvPr/>
        </p:nvSpPr>
        <p:spPr>
          <a:xfrm>
            <a:off x="1039907" y="5686925"/>
            <a:ext cx="2528046" cy="2477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tx1"/>
                </a:solidFill>
              </a:rPr>
              <a:t>Fonte: </a:t>
            </a:r>
            <a:r>
              <a:rPr lang="pt-PT" sz="1200" b="1" dirty="0" smtClean="0">
                <a:solidFill>
                  <a:schemeClr val="tx1"/>
                </a:solidFill>
              </a:rPr>
              <a:t>DASHBOARD </a:t>
            </a:r>
            <a:endParaRPr lang="pt-PT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9A096-5597-F5B1-F11C-532C5E12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765" y="2294964"/>
            <a:ext cx="8866094" cy="1434353"/>
          </a:xfrm>
          <a:noFill/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Sarampo e Rubéola</a:t>
            </a:r>
            <a:b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>
            <a:extLst>
              <a:ext uri="{FF2B5EF4-FFF2-40B4-BE49-F238E27FC236}">
                <a16:creationId xmlns:a16="http://schemas.microsoft.com/office/drawing/2014/main" xmlns="" id="{F0E11C9B-1759-0405-9EDC-9296590EF9CF}"/>
              </a:ext>
            </a:extLst>
          </p:cNvPr>
          <p:cNvSpPr/>
          <p:nvPr/>
        </p:nvSpPr>
        <p:spPr>
          <a:xfrm>
            <a:off x="7996518" y="5896035"/>
            <a:ext cx="3115075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xmlns="" id="{60A79E6B-3220-BB90-4392-2F185B2324F5}"/>
              </a:ext>
            </a:extLst>
          </p:cNvPr>
          <p:cNvSpPr/>
          <p:nvPr/>
        </p:nvSpPr>
        <p:spPr>
          <a:xfrm>
            <a:off x="764404" y="5886609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7402" y="814850"/>
            <a:ext cx="10318058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PT" sz="1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Tabela:5 Número de Crianças Vacinadas Sarampo e  Rubiola   por Faixa Etária  e Sexo por Area Sanitaria, Dezembro  2024 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39168"/>
              </p:ext>
            </p:extLst>
          </p:nvPr>
        </p:nvGraphicFramePr>
        <p:xfrm>
          <a:off x="694767" y="1530655"/>
          <a:ext cx="10310693" cy="4182466"/>
        </p:xfrm>
        <a:graphic>
          <a:graphicData uri="http://schemas.openxmlformats.org/drawingml/2006/table">
            <a:tbl>
              <a:tblPr/>
              <a:tblGrid>
                <a:gridCol w="1181566"/>
                <a:gridCol w="937104"/>
                <a:gridCol w="939650"/>
                <a:gridCol w="916733"/>
                <a:gridCol w="937104"/>
                <a:gridCol w="998220"/>
                <a:gridCol w="998220"/>
                <a:gridCol w="621341"/>
                <a:gridCol w="651899"/>
                <a:gridCol w="651899"/>
                <a:gridCol w="641712"/>
                <a:gridCol w="835245"/>
              </a:tblGrid>
              <a:tr h="875399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Area Sanitaria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– 11 Meses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– 23 Meses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24- 59 Meses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– 14 Anos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9-Meses a 14 Anos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695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1649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2396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4243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7379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10062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19070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3823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13331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14903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19028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20776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39805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5459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7713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8612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16325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4529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8996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6384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6528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7010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9425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9933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19358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1179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6356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6648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13004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8107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8415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10067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10481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20548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4889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5582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6061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8447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9033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17480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4835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5284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6737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7173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13910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26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3556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4111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4772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8883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1074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1037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1099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3391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3473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5276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5424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10700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506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Regiao</a:t>
                      </a:r>
                    </a:p>
                  </a:txBody>
                  <a:tcPr marL="8106" marR="8106" marT="8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8196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8339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18761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19323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69134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76245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97941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105657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203595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9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97162-EAE6-734B-E25D-DB111DAB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3" y="149225"/>
            <a:ext cx="9583271" cy="5207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Gráfico 2: Cobertura Vacinal, Sarampo Rubeola Por A. Sanitaria, Dezembro -2024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2F5339B-C89F-F3F3-8A72-BC350629922D}"/>
              </a:ext>
            </a:extLst>
          </p:cNvPr>
          <p:cNvSpPr/>
          <p:nvPr/>
        </p:nvSpPr>
        <p:spPr>
          <a:xfrm>
            <a:off x="8212426" y="5902886"/>
            <a:ext cx="2742445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EE2BC74-3D92-2492-0D7C-E1E025A6ED02}"/>
              </a:ext>
            </a:extLst>
          </p:cNvPr>
          <p:cNvSpPr/>
          <p:nvPr/>
        </p:nvSpPr>
        <p:spPr>
          <a:xfrm>
            <a:off x="5010711" y="5918947"/>
            <a:ext cx="2143125" cy="36923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cs typeface="Arial" panose="020B0604020202020204" pitchFamily="34" charset="0"/>
              </a:rPr>
              <a:t>SAB: 92%</a:t>
            </a:r>
            <a:endParaRPr lang="pt-PT" sz="1400" b="1" dirty="0">
              <a:cs typeface="Arial" panose="020B0604020202020204" pitchFamily="34" charset="0"/>
            </a:endParaRP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xmlns="" id="{B4F77FE6-D139-06AF-0C83-BC257CA5B542}"/>
              </a:ext>
            </a:extLst>
          </p:cNvPr>
          <p:cNvSpPr/>
          <p:nvPr/>
        </p:nvSpPr>
        <p:spPr>
          <a:xfrm>
            <a:off x="1434353" y="5891756"/>
            <a:ext cx="2245768" cy="2621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843337"/>
              </p:ext>
            </p:extLst>
          </p:nvPr>
        </p:nvGraphicFramePr>
        <p:xfrm>
          <a:off x="1434353" y="1092013"/>
          <a:ext cx="9583271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3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BFA456-9E1F-6A6D-FE47-C6CF8A46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307975"/>
            <a:ext cx="11291208" cy="60642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Gráfico 3: Proporção  Vicinal Sarampo Rubeola Por Sexo, A. Sanitaria Dezembro -2024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xmlns="" id="{C56B2E13-49B7-1307-8BDE-D9B42B55E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301302"/>
              </p:ext>
            </p:extLst>
          </p:nvPr>
        </p:nvGraphicFramePr>
        <p:xfrm>
          <a:off x="142875" y="914400"/>
          <a:ext cx="11782425" cy="572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226604"/>
              </p:ext>
            </p:extLst>
          </p:nvPr>
        </p:nvGraphicFramePr>
        <p:xfrm>
          <a:off x="259977" y="1421606"/>
          <a:ext cx="11465298" cy="401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68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6419BB-BABB-8AB0-247C-A9448448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69851"/>
            <a:ext cx="5729839" cy="711200"/>
          </a:xfrm>
          <a:noFill/>
        </p:spPr>
        <p:txBody>
          <a:bodyPr>
            <a:normAutofit/>
          </a:bodyPr>
          <a:lstStyle/>
          <a:p>
            <a:r>
              <a:rPr lang="pt-PT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Plano</a:t>
            </a:r>
            <a:r>
              <a:rPr lang="pt-PT" sz="2400" b="1" dirty="0">
                <a:solidFill>
                  <a:schemeClr val="tx1"/>
                </a:solidFill>
              </a:rPr>
              <a:t> </a:t>
            </a:r>
            <a:r>
              <a:rPr lang="pt-PT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de Apresentação</a:t>
            </a:r>
            <a:endParaRPr lang="en-US" sz="2400" b="1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D7C45A83-197D-38F9-80F5-AC42B8E229EA}"/>
              </a:ext>
            </a:extLst>
          </p:cNvPr>
          <p:cNvSpPr/>
          <p:nvPr/>
        </p:nvSpPr>
        <p:spPr>
          <a:xfrm>
            <a:off x="402043" y="940673"/>
            <a:ext cx="1161028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Contexto e 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Justificação; 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Objetivos;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Estratégias utilizada (Fixa, Avançada e Móvel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Comunicação;</a:t>
            </a:r>
            <a:endParaRPr lang="pt-PT" sz="20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pt-PT" sz="200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Resultado Sarampo e Rubéola;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Vigilancia MAPI;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Categorização </a:t>
            </a: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por Região e Áreas Sanitária;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Logística;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Constrangimento;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Pontos fortes;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Oportunidades;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Pontos a melhorar;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Conclusão;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Recomendações.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89" y="458662"/>
            <a:ext cx="8355105" cy="50467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Tabela:6 MAPI N</a:t>
            </a:r>
            <a:r>
              <a:rPr lang="en-US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otificados por A. Sanitaria Dezembro -</a:t>
            </a:r>
            <a:r>
              <a:rPr lang="pt-PT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2024 (I)</a:t>
            </a:r>
            <a:endParaRPr lang="en-US" sz="1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xmlns="" id="{60E1171A-09DA-3722-6E91-C670B6FC04E9}"/>
              </a:ext>
            </a:extLst>
          </p:cNvPr>
          <p:cNvSpPr/>
          <p:nvPr/>
        </p:nvSpPr>
        <p:spPr>
          <a:xfrm>
            <a:off x="1730189" y="6224577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xmlns="" id="{4831265C-CE3E-493C-8BE2-94F99C0B775D}"/>
              </a:ext>
            </a:extLst>
          </p:cNvPr>
          <p:cNvSpPr/>
          <p:nvPr/>
        </p:nvSpPr>
        <p:spPr>
          <a:xfrm>
            <a:off x="6681968" y="6224577"/>
            <a:ext cx="3250926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96944"/>
              </p:ext>
            </p:extLst>
          </p:nvPr>
        </p:nvGraphicFramePr>
        <p:xfrm>
          <a:off x="1730189" y="1334383"/>
          <a:ext cx="8355105" cy="4800542"/>
        </p:xfrm>
        <a:graphic>
          <a:graphicData uri="http://schemas.openxmlformats.org/drawingml/2006/table">
            <a:tbl>
              <a:tblPr/>
              <a:tblGrid>
                <a:gridCol w="1692913"/>
                <a:gridCol w="1342654"/>
                <a:gridCol w="1346303"/>
                <a:gridCol w="1313466"/>
                <a:gridCol w="1313466"/>
                <a:gridCol w="1346303"/>
              </a:tblGrid>
              <a:tr h="57147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Áreas Sanitárias</a:t>
                      </a:r>
                    </a:p>
                  </a:txBody>
                  <a:tcPr marL="8164" marR="8164" marT="81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Sarampo Rubeola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Vit. A Albendazol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 S.R e Vit. A Albend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01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Nao Grave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Grave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Nao Grave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Grave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042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85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75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Regiao</a:t>
                      </a:r>
                    </a:p>
                  </a:txBody>
                  <a:tcPr marL="8164" marR="8164" marT="81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4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CB1EE0-681B-F866-F4FA-7413DC4F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14" y="628354"/>
            <a:ext cx="8909958" cy="52838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Tabela:7 MAPI </a:t>
            </a:r>
            <a:r>
              <a:rPr lang="en-US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Investigado </a:t>
            </a:r>
            <a:r>
              <a:rPr lang="pt-PT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por A. Sanitária, Dezembro -2024 (II)</a:t>
            </a:r>
            <a:endParaRPr lang="en-US" sz="18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xmlns="" id="{60E1171A-09DA-3722-6E91-C670B6FC04E9}"/>
              </a:ext>
            </a:extLst>
          </p:cNvPr>
          <p:cNvSpPr/>
          <p:nvPr/>
        </p:nvSpPr>
        <p:spPr>
          <a:xfrm>
            <a:off x="1524000" y="6241408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xmlns="" id="{4831265C-CE3E-493C-8BE2-94F99C0B775D}"/>
              </a:ext>
            </a:extLst>
          </p:cNvPr>
          <p:cNvSpPr/>
          <p:nvPr/>
        </p:nvSpPr>
        <p:spPr>
          <a:xfrm>
            <a:off x="7542579" y="6298153"/>
            <a:ext cx="2874408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51967"/>
              </p:ext>
            </p:extLst>
          </p:nvPr>
        </p:nvGraphicFramePr>
        <p:xfrm>
          <a:off x="1524000" y="1596228"/>
          <a:ext cx="8892987" cy="4351332"/>
        </p:xfrm>
        <a:graphic>
          <a:graphicData uri="http://schemas.openxmlformats.org/drawingml/2006/table">
            <a:tbl>
              <a:tblPr/>
              <a:tblGrid>
                <a:gridCol w="1801898"/>
                <a:gridCol w="1429091"/>
                <a:gridCol w="1432974"/>
                <a:gridCol w="1398025"/>
                <a:gridCol w="1398025"/>
                <a:gridCol w="1432974"/>
              </a:tblGrid>
              <a:tr h="637225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Area Sanitaria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Sarampo Rubéola</a:t>
                      </a:r>
                    </a:p>
                  </a:txBody>
                  <a:tcPr marL="9103" marR="9103" marT="91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Vit-A e Albendazol</a:t>
                      </a:r>
                    </a:p>
                  </a:txBody>
                  <a:tcPr marL="9103" marR="9103" marT="91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OBITO</a:t>
                      </a:r>
                    </a:p>
                  </a:txBody>
                  <a:tcPr marL="9103" marR="9103" marT="9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9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Grave</a:t>
                      </a:r>
                    </a:p>
                  </a:txBody>
                  <a:tcPr marL="9103" marR="9103" marT="91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Investigado</a:t>
                      </a:r>
                    </a:p>
                  </a:txBody>
                  <a:tcPr marL="9103" marR="9103" marT="91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Grave</a:t>
                      </a:r>
                    </a:p>
                  </a:txBody>
                  <a:tcPr marL="9103" marR="9103" marT="91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Investigado</a:t>
                      </a:r>
                    </a:p>
                  </a:txBody>
                  <a:tcPr marL="9103" marR="9103" marT="91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58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668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9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Regiao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03" marR="9103" marT="91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8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3">
            <a:extLst>
              <a:ext uri="{FF2B5EF4-FFF2-40B4-BE49-F238E27FC236}">
                <a16:creationId xmlns:a16="http://schemas.microsoft.com/office/drawing/2014/main" xmlns="" id="{A0B9F796-8D0C-FBFB-496B-3E45DF7F5003}"/>
              </a:ext>
            </a:extLst>
          </p:cNvPr>
          <p:cNvSpPr/>
          <p:nvPr/>
        </p:nvSpPr>
        <p:spPr>
          <a:xfrm>
            <a:off x="735105" y="6075880"/>
            <a:ext cx="2264541" cy="3120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xmlns="" id="{E00EB050-CC44-724C-B93D-00C4CB5E6099}"/>
              </a:ext>
            </a:extLst>
          </p:cNvPr>
          <p:cNvSpPr/>
          <p:nvPr/>
        </p:nvSpPr>
        <p:spPr>
          <a:xfrm>
            <a:off x="7968972" y="6003070"/>
            <a:ext cx="3039690" cy="3848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5627C99-C581-B1BF-8471-CDE99C7EEC5C}"/>
              </a:ext>
            </a:extLst>
          </p:cNvPr>
          <p:cNvSpPr/>
          <p:nvPr/>
        </p:nvSpPr>
        <p:spPr>
          <a:xfrm>
            <a:off x="3565586" y="5884769"/>
            <a:ext cx="4105225" cy="8208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0-49%=  </a:t>
            </a:r>
            <a:r>
              <a:rPr lang="pt-P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 =  0%</a:t>
            </a:r>
            <a:endParaRPr lang="pt-P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50-79%=  </a:t>
            </a:r>
            <a:r>
              <a:rPr lang="pt-PT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   = 29 %</a:t>
            </a:r>
            <a:endParaRPr lang="pt-PT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80-100% </a:t>
            </a:r>
            <a:r>
              <a:rPr lang="pt-PT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/     =  50 %</a:t>
            </a:r>
            <a:endParaRPr lang="pt-PT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126512"/>
              </p:ext>
            </p:extLst>
          </p:nvPr>
        </p:nvGraphicFramePr>
        <p:xfrm>
          <a:off x="833719" y="624357"/>
          <a:ext cx="10246660" cy="5066188"/>
        </p:xfrm>
        <a:graphic>
          <a:graphicData uri="http://schemas.openxmlformats.org/drawingml/2006/table">
            <a:tbl>
              <a:tblPr firstRow="1" bandRow="1"/>
              <a:tblGrid>
                <a:gridCol w="2599481"/>
                <a:gridCol w="1815157"/>
                <a:gridCol w="2067259"/>
                <a:gridCol w="1747925"/>
                <a:gridCol w="2016838"/>
              </a:tblGrid>
              <a:tr h="8622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pt-PT" sz="1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Tabela:8 Categorização: </a:t>
                      </a:r>
                      <a:r>
                        <a:rPr lang="pt-PT" sz="2000" b="1" i="0" u="none" strike="noStrike" kern="120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Cobertura</a:t>
                      </a:r>
                      <a:r>
                        <a:rPr lang="pt-PT" sz="2000" b="1" i="0" u="none" strike="noStrike" kern="1200" baseline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Vicinal </a:t>
                      </a:r>
                      <a:r>
                        <a:rPr lang="pt-PT" sz="1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Sarampo Rubéola Por A. Sanitaria, Dezembro -2024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02973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Area Sanitaria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0 - 49 %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50 - 79 %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80 - 100 %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 +</a:t>
                      </a:r>
                    </a:p>
                  </a:txBody>
                  <a:tcPr marL="6623" marR="6623" marT="6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Ajuda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Antula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B. Militar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Bandim 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Belem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C.M.I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Cuntum 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Luanda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Missira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Pefine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Plaque 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Quelele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 Luzia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8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Sintra Nema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6623" marR="6623" marT="66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623" marR="6623" marT="66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4729" y="1416424"/>
            <a:ext cx="9968754" cy="287767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PT" sz="3600" dirty="0" smtClean="0">
                <a:latin typeface="+mn-lt"/>
                <a:cs typeface="Arial" panose="020B0604020202020204" pitchFamily="34" charset="0"/>
              </a:rPr>
              <a:t>Nutrição</a:t>
            </a:r>
            <a:endParaRPr lang="pt-PT" sz="36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1541929" y="5887189"/>
            <a:ext cx="2554940" cy="28501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7888289" y="5887189"/>
            <a:ext cx="3138299" cy="28501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31479"/>
              </p:ext>
            </p:extLst>
          </p:nvPr>
        </p:nvGraphicFramePr>
        <p:xfrm>
          <a:off x="1541929" y="595988"/>
          <a:ext cx="9484659" cy="4988456"/>
        </p:xfrm>
        <a:graphic>
          <a:graphicData uri="http://schemas.openxmlformats.org/drawingml/2006/table">
            <a:tbl>
              <a:tblPr/>
              <a:tblGrid>
                <a:gridCol w="1273771"/>
                <a:gridCol w="1010233"/>
                <a:gridCol w="1012977"/>
                <a:gridCol w="988272"/>
                <a:gridCol w="1010233"/>
                <a:gridCol w="1076119"/>
                <a:gridCol w="1070627"/>
                <a:gridCol w="669828"/>
                <a:gridCol w="669828"/>
                <a:gridCol w="702771"/>
              </a:tblGrid>
              <a:tr h="512534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pt-PT" sz="1600" b="1" kern="1200" dirty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Tabela:9</a:t>
                      </a:r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Número de Crianças Suplimentada Vit.A e </a:t>
                      </a:r>
                      <a:r>
                        <a:rPr lang="pt-PT" sz="1600" b="1" kern="1200" dirty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Desparazitaçao</a:t>
                      </a:r>
                      <a:r>
                        <a:rPr lang="pt-PT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com Albendazol por Faixa Etária  e Sexo por A.Sanitaria, Dezembro 2024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7924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ASanitaria</a:t>
                      </a:r>
                    </a:p>
                  </a:txBody>
                  <a:tcPr marL="7798" marR="7798" marT="77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Vit.A 6 – 11 Meses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Vit.A 12 – 59  Meses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Albendazol 12- 59 Meses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6 a 59 meses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4850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</a:t>
                      </a:r>
                    </a:p>
                  </a:txBody>
                  <a:tcPr marL="7798" marR="7798" marT="7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</a:t>
                      </a:r>
                    </a:p>
                  </a:txBody>
                  <a:tcPr marL="7798" marR="7798" marT="7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</a:t>
                      </a:r>
                    </a:p>
                  </a:txBody>
                  <a:tcPr marL="7798" marR="7798" marT="7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</a:t>
                      </a:r>
                    </a:p>
                  </a:txBody>
                  <a:tcPr marL="7798" marR="7798" marT="7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</a:t>
                      </a:r>
                    </a:p>
                  </a:txBody>
                  <a:tcPr marL="7798" marR="7798" marT="7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</a:t>
                      </a:r>
                    </a:p>
                  </a:txBody>
                  <a:tcPr marL="7798" marR="7798" marT="7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</a:t>
                      </a:r>
                    </a:p>
                  </a:txBody>
                  <a:tcPr marL="7798" marR="7798" marT="7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</a:t>
                      </a:r>
                    </a:p>
                  </a:txBody>
                  <a:tcPr marL="7798" marR="7798" marT="7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1 267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2 799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5 326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5 503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5 326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5 503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11 969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2 334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2 366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4 700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1 444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1 444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1 593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3 182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1 765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3 595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1 837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1 837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4 341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1 315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2 967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3 043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6 010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1 774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1 774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1 995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3 944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1 033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1 033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1 171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1 252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2 423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5737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1 806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1 848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1 806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1 967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1 940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3 907</a:t>
                      </a:r>
                    </a:p>
                  </a:txBody>
                  <a:tcPr marL="7798" marR="7798" marT="77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0300"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7798" marR="7798" marT="77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2 713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2 830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27 056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27 460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27 056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27 460</a:t>
                      </a:r>
                    </a:p>
                  </a:txBody>
                  <a:tcPr marL="7798" marR="7798" marT="77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29 769</a:t>
                      </a:r>
                    </a:p>
                  </a:txBody>
                  <a:tcPr marL="7798" marR="7798" marT="7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30 290</a:t>
                      </a:r>
                    </a:p>
                  </a:txBody>
                  <a:tcPr marL="7798" marR="7798" marT="7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60 059</a:t>
                      </a:r>
                    </a:p>
                  </a:txBody>
                  <a:tcPr marL="7798" marR="7798" marT="77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1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318612" y="136526"/>
            <a:ext cx="9168275" cy="696394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Grafico: 4 Proporção das Crianças Suplementação Vit.A e Desparasitaçao com Albendazol  por A</a:t>
            </a:r>
            <a:r>
              <a:rPr lang="pt-PT" sz="1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. Sanitaria</a:t>
            </a:r>
            <a:r>
              <a:rPr lang="pt-PT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, Dezembro- 2024</a:t>
            </a:r>
          </a:p>
        </p:txBody>
      </p:sp>
      <p:sp>
        <p:nvSpPr>
          <p:cNvPr id="4" name="Retângulo 3"/>
          <p:cNvSpPr/>
          <p:nvPr/>
        </p:nvSpPr>
        <p:spPr>
          <a:xfrm>
            <a:off x="9029279" y="864856"/>
            <a:ext cx="1457608" cy="337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 </a:t>
            </a:r>
            <a:r>
              <a:rPr lang="pt-PT" sz="1400" b="1" dirty="0" smtClean="0"/>
              <a:t>SAB= 76%</a:t>
            </a:r>
            <a:endParaRPr lang="pt-PT" sz="1400" b="1" dirty="0"/>
          </a:p>
        </p:txBody>
      </p:sp>
      <p:sp>
        <p:nvSpPr>
          <p:cNvPr id="6" name="Oval 3">
            <a:extLst>
              <a:ext uri="{FF2B5EF4-FFF2-40B4-BE49-F238E27FC236}">
                <a16:creationId xmlns=""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1883121" y="6020500"/>
            <a:ext cx="2345994" cy="25151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=""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7686392" y="6020501"/>
            <a:ext cx="2685774" cy="34408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01278"/>
              </p:ext>
            </p:extLst>
          </p:nvPr>
        </p:nvGraphicFramePr>
        <p:xfrm>
          <a:off x="1351851" y="1303865"/>
          <a:ext cx="9135036" cy="445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23043" y="193232"/>
            <a:ext cx="10592553" cy="55153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Gráfico: 5 Proporção de Crianças Suplementadas Vit. A e Desparasitadas com Albendazol por A.Sanitaria, Dezembro-2024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633822" y="831079"/>
            <a:ext cx="1925052" cy="247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SAB= 76%</a:t>
            </a:r>
            <a:endParaRPr lang="pt-PT" b="1" dirty="0"/>
          </a:p>
        </p:txBody>
      </p:sp>
      <p:sp>
        <p:nvSpPr>
          <p:cNvPr id="6" name="Oval 3">
            <a:extLst>
              <a:ext uri="{FF2B5EF4-FFF2-40B4-BE49-F238E27FC236}">
                <a16:creationId xmlns=""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1602463" y="6345439"/>
            <a:ext cx="2345994" cy="25247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=""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7884113" y="6277736"/>
            <a:ext cx="2823469" cy="32018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492930"/>
              </p:ext>
            </p:extLst>
          </p:nvPr>
        </p:nvGraphicFramePr>
        <p:xfrm>
          <a:off x="1023043" y="1165282"/>
          <a:ext cx="10592553" cy="511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7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06204" cy="793718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Gráfico</a:t>
            </a:r>
            <a:r>
              <a:rPr lang="pt-PT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: 6 Proporção </a:t>
            </a:r>
            <a:r>
              <a:rPr lang="pt-PT" sz="1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de </a:t>
            </a:r>
            <a:r>
              <a:rPr lang="pt-PT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Crianças </a:t>
            </a:r>
            <a:r>
              <a:rPr lang="pt-PT" sz="1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Suplementadas </a:t>
            </a:r>
            <a:r>
              <a:rPr lang="pt-PT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Vit. A e </a:t>
            </a:r>
            <a:r>
              <a:rPr lang="pt-PT" sz="1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Desparasitadas </a:t>
            </a:r>
            <a:r>
              <a:rPr lang="pt-PT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com Albendazol por Sexo nas  A. Sanitária, Dezembro-2024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773761" y="1249865"/>
            <a:ext cx="1529083" cy="2360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b="1" dirty="0" smtClean="0"/>
              <a:t>SAB =76% </a:t>
            </a:r>
            <a:endParaRPr lang="pt-PT" b="1" dirty="0"/>
          </a:p>
        </p:txBody>
      </p:sp>
      <p:sp>
        <p:nvSpPr>
          <p:cNvPr id="6" name="Oval 3">
            <a:extLst>
              <a:ext uri="{FF2B5EF4-FFF2-40B4-BE49-F238E27FC236}">
                <a16:creationId xmlns="" xmlns:a16="http://schemas.microsoft.com/office/drawing/2014/main" id="{A0B9F796-8D0C-FBFB-496B-3E45DF7F5003}"/>
              </a:ext>
            </a:extLst>
          </p:cNvPr>
          <p:cNvSpPr/>
          <p:nvPr/>
        </p:nvSpPr>
        <p:spPr>
          <a:xfrm>
            <a:off x="1857900" y="6291840"/>
            <a:ext cx="2345994" cy="29607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Collect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="" xmlns:a16="http://schemas.microsoft.com/office/drawing/2014/main" id="{E00EB050-CC44-724C-B93D-00C4CB5E6099}"/>
              </a:ext>
            </a:extLst>
          </p:cNvPr>
          <p:cNvSpPr/>
          <p:nvPr/>
        </p:nvSpPr>
        <p:spPr>
          <a:xfrm>
            <a:off x="7846120" y="6211880"/>
            <a:ext cx="3153493" cy="3189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515621"/>
              </p:ext>
            </p:extLst>
          </p:nvPr>
        </p:nvGraphicFramePr>
        <p:xfrm>
          <a:off x="838200" y="1576920"/>
          <a:ext cx="10515600" cy="463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39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5DD335-78FB-4C93-0342-7C70D3330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40" y="1936377"/>
            <a:ext cx="10576560" cy="23577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PT" sz="3200" dirty="0" smtClean="0">
                <a:latin typeface="+mn-lt"/>
                <a:cs typeface="Arial" panose="020B0604020202020204" pitchFamily="34" charset="0"/>
              </a:rPr>
              <a:t>Logística SIVE e Nutrição</a:t>
            </a:r>
            <a:br>
              <a:rPr lang="pt-PT" sz="3200" dirty="0" smtClean="0">
                <a:latin typeface="+mn-lt"/>
                <a:cs typeface="Arial" panose="020B0604020202020204" pitchFamily="34" charset="0"/>
              </a:rPr>
            </a:br>
            <a:r>
              <a:rPr lang="pt-PT" sz="3200" dirty="0">
                <a:latin typeface="+mn-lt"/>
                <a:cs typeface="Arial" panose="020B0604020202020204" pitchFamily="34" charset="0"/>
              </a:rPr>
              <a:t/>
            </a:r>
            <a:br>
              <a:rPr lang="pt-PT" sz="3200" dirty="0">
                <a:latin typeface="+mn-lt"/>
                <a:cs typeface="Arial" panose="020B0604020202020204" pitchFamily="34" charset="0"/>
              </a:rPr>
            </a:br>
            <a:endParaRPr lang="pt-PT" sz="3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>
            <a:extLst>
              <a:ext uri="{FF2B5EF4-FFF2-40B4-BE49-F238E27FC236}">
                <a16:creationId xmlns:a16="http://schemas.microsoft.com/office/drawing/2014/main" xmlns="" id="{880913B4-A385-C1D9-07C1-F59CF373C4E2}"/>
              </a:ext>
            </a:extLst>
          </p:cNvPr>
          <p:cNvSpPr/>
          <p:nvPr/>
        </p:nvSpPr>
        <p:spPr>
          <a:xfrm>
            <a:off x="1473241" y="6390311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xmlns="" id="{D171F8C3-F82F-D4A7-43F8-6AB86AF11324}"/>
              </a:ext>
            </a:extLst>
          </p:cNvPr>
          <p:cNvSpPr/>
          <p:nvPr/>
        </p:nvSpPr>
        <p:spPr>
          <a:xfrm>
            <a:off x="7379614" y="6390311"/>
            <a:ext cx="3062668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42715"/>
              </p:ext>
            </p:extLst>
          </p:nvPr>
        </p:nvGraphicFramePr>
        <p:xfrm>
          <a:off x="1549294" y="238072"/>
          <a:ext cx="8892988" cy="6049197"/>
        </p:xfrm>
        <a:graphic>
          <a:graphicData uri="http://schemas.openxmlformats.org/drawingml/2006/table">
            <a:tbl>
              <a:tblPr/>
              <a:tblGrid>
                <a:gridCol w="2238413"/>
                <a:gridCol w="2183817"/>
                <a:gridCol w="2232345"/>
                <a:gridCol w="2238413"/>
              </a:tblGrid>
              <a:tr h="808895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PT" sz="1800" b="1" u="none" kern="120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Tabela:10 Logistica: Numero de Doses Recebidos, Utilizados e Stock area Sanitaria, Dezembro-2024</a:t>
                      </a:r>
                      <a:endParaRPr lang="pt-PT" sz="1800" b="1" u="none" kern="120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61" marR="7661" marT="7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69632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Area Sanitaria</a:t>
                      </a:r>
                    </a:p>
                  </a:txBody>
                  <a:tcPr marL="7661" marR="7661" marT="76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Vacina</a:t>
                      </a:r>
                    </a:p>
                  </a:txBody>
                  <a:tcPr marL="7661" marR="7661" marT="7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7837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Recebidos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Utilizados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632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19120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39820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16370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10550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6424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2446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19418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8152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13020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20590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13950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1270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93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10733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2037</a:t>
                      </a:r>
                    </a:p>
                  </a:txBody>
                  <a:tcPr marL="7661" marR="7661" marT="7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15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151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15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" y="178314"/>
            <a:ext cx="7374156" cy="819731"/>
          </a:xfrm>
          <a:noFill/>
        </p:spPr>
        <p:txBody>
          <a:bodyPr/>
          <a:lstStyle/>
          <a:p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pt-PT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Contexto e Justificativo </a:t>
            </a:r>
            <a:endParaRPr lang="pt-BR" sz="4000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9276F000-2016-84EF-249B-C53A49C8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4" y="2219563"/>
            <a:ext cx="11137338" cy="332062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cs typeface="Arial" panose="020B0604020202020204" pitchFamily="34" charset="0"/>
              </a:rPr>
              <a:t>A campanha de vacinação contra o sarampo e a rubéola está </a:t>
            </a:r>
            <a:r>
              <a:rPr lang="pt-PT" sz="2400" dirty="0" smtClean="0">
                <a:cs typeface="Arial" panose="020B0604020202020204" pitchFamily="34" charset="0"/>
              </a:rPr>
              <a:t>planificada </a:t>
            </a:r>
            <a:r>
              <a:rPr lang="pt-PT" sz="2400" dirty="0">
                <a:cs typeface="Arial" panose="020B0604020202020204" pitchFamily="34" charset="0"/>
              </a:rPr>
              <a:t>como parte da introdução da vacina combinada contra o sarampo e a rubéola na imunização de rotina. Como mencionado em </a:t>
            </a:r>
            <a:r>
              <a:rPr lang="pt-PT" sz="2400" dirty="0" smtClean="0">
                <a:cs typeface="Arial" panose="020B0604020202020204" pitchFamily="34" charset="0"/>
              </a:rPr>
              <a:t>seções </a:t>
            </a:r>
            <a:r>
              <a:rPr lang="pt-PT" sz="2400" dirty="0">
                <a:cs typeface="Arial" panose="020B0604020202020204" pitchFamily="34" charset="0"/>
              </a:rPr>
              <a:t>anteriores, foi observado um aumento do número de casos de rubéola e o país seguirá as recomendações da OMS para introduzir a vacina combinada contra o sarampo e a rubéola, com o objetivo de controlar e, eventualmente, eliminar a rubéola e a síndrome da rubéola congénita.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457200" algn="l"/>
              </a:tabLst>
            </a:pPr>
            <a:endParaRPr lang="pt-BR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>
            <a:extLst>
              <a:ext uri="{FF2B5EF4-FFF2-40B4-BE49-F238E27FC236}">
                <a16:creationId xmlns:a16="http://schemas.microsoft.com/office/drawing/2014/main" xmlns="" id="{D171F8C3-F82F-D4A7-43F8-6AB86AF11324}"/>
              </a:ext>
            </a:extLst>
          </p:cNvPr>
          <p:cNvSpPr/>
          <p:nvPr/>
        </p:nvSpPr>
        <p:spPr>
          <a:xfrm>
            <a:off x="7386992" y="6366171"/>
            <a:ext cx="2736923" cy="2743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72775"/>
              </p:ext>
            </p:extLst>
          </p:nvPr>
        </p:nvGraphicFramePr>
        <p:xfrm>
          <a:off x="1321801" y="452904"/>
          <a:ext cx="8965399" cy="5641809"/>
        </p:xfrm>
        <a:graphic>
          <a:graphicData uri="http://schemas.openxmlformats.org/drawingml/2006/table">
            <a:tbl>
              <a:tblPr/>
              <a:tblGrid>
                <a:gridCol w="970441"/>
                <a:gridCol w="946772"/>
                <a:gridCol w="967811"/>
                <a:gridCol w="1030929"/>
                <a:gridCol w="1030929"/>
                <a:gridCol w="810016"/>
                <a:gridCol w="673259"/>
                <a:gridCol w="810016"/>
                <a:gridCol w="862613"/>
                <a:gridCol w="862613"/>
              </a:tblGrid>
              <a:tr h="272231">
                <a:tc gridSpan="10"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PT" sz="16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Tabela:11 Logistica: Gestao de Insumos por Regiao  Sanitaria, Dezembro -2024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72231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Area sanitaria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de 0,5 ml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Seringa de 5 ml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Caixa de segurança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3041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Recebido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Utilizados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Recebidos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Utilizados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Recebidos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Utilizados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</a:t>
                      </a:r>
                    </a:p>
                  </a:txBody>
                  <a:tcPr marL="8210" marR="8210" marT="8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598">
                <a:tc gridSpan="10">
                  <a:txBody>
                    <a:bodyPr/>
                    <a:lstStyle/>
                    <a:p>
                      <a:pPr algn="l" fontAlgn="b"/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886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Oval 3">
            <a:extLst>
              <a:ext uri="{FF2B5EF4-FFF2-40B4-BE49-F238E27FC236}">
                <a16:creationId xmlns:a16="http://schemas.microsoft.com/office/drawing/2014/main" xmlns="" id="{880913B4-A385-C1D9-07C1-F59CF373C4E2}"/>
              </a:ext>
            </a:extLst>
          </p:cNvPr>
          <p:cNvSpPr/>
          <p:nvPr/>
        </p:nvSpPr>
        <p:spPr>
          <a:xfrm>
            <a:off x="1321801" y="6366171"/>
            <a:ext cx="2345994" cy="2743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455019"/>
              </p:ext>
            </p:extLst>
          </p:nvPr>
        </p:nvGraphicFramePr>
        <p:xfrm>
          <a:off x="1298121" y="156122"/>
          <a:ext cx="9423666" cy="6017679"/>
        </p:xfrm>
        <a:graphic>
          <a:graphicData uri="http://schemas.openxmlformats.org/drawingml/2006/table">
            <a:tbl>
              <a:tblPr firstRow="1" bandRow="1"/>
              <a:tblGrid>
                <a:gridCol w="5534937"/>
                <a:gridCol w="3888729"/>
              </a:tblGrid>
              <a:tr h="1157382">
                <a:tc gridSpan="2">
                  <a:txBody>
                    <a:bodyPr/>
                    <a:lstStyle/>
                    <a:p>
                      <a:pPr algn="ctr" rtl="0" fontAlgn="ctr"/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59462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Areas Sanitarias</a:t>
                      </a:r>
                    </a:p>
                  </a:txBody>
                  <a:tcPr marL="7999" marR="7999" marT="7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de perda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3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09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6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7999" marR="7999" marT="799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pt-P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1264023" y="563656"/>
            <a:ext cx="9457764" cy="6006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endParaRPr lang="pt-PT" sz="1600" dirty="0" smtClean="0"/>
          </a:p>
          <a:p>
            <a:r>
              <a:rPr lang="pt-PT" sz="1800" dirty="0" smtClean="0"/>
              <a:t>Tabela:12 </a:t>
            </a:r>
            <a:r>
              <a:rPr lang="pt-PT" sz="1800" dirty="0"/>
              <a:t>Taxa de Perda de VASR Por A. Sanitária, Dezembro-2024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39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458" y="318408"/>
            <a:ext cx="10694894" cy="62865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Tabela:13 Cadeia de Frio </a:t>
            </a:r>
            <a:r>
              <a:rPr lang="pt-BR" sz="1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Funcional e </a:t>
            </a:r>
            <a:r>
              <a:rPr lang="pt-BR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Não </a:t>
            </a:r>
            <a:r>
              <a:rPr lang="pt-BR" sz="1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Funcional/ </a:t>
            </a:r>
            <a:r>
              <a:rPr lang="pt-BR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A. Sanitaria Durante a Campanha, Dezembro-2024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8618"/>
              </p:ext>
            </p:extLst>
          </p:nvPr>
        </p:nvGraphicFramePr>
        <p:xfrm>
          <a:off x="883992" y="1033665"/>
          <a:ext cx="9818459" cy="4906275"/>
        </p:xfrm>
        <a:graphic>
          <a:graphicData uri="http://schemas.openxmlformats.org/drawingml/2006/table">
            <a:tbl>
              <a:tblPr/>
              <a:tblGrid>
                <a:gridCol w="3985889"/>
                <a:gridCol w="2063651"/>
                <a:gridCol w="3768919"/>
              </a:tblGrid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Ajuda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Antula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B. Militar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Bandim 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Belem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C.M.I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Cuntum 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t-P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Luanda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Missira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Pefine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Plaque 2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Quelele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 Luzia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Sintra Nema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pt-P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58" marR="9358" marT="93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64318" y="106136"/>
            <a:ext cx="11413675" cy="56333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Tabela: 14 Stock dos Medicamentos (Vit.A 100, 200 e Albendazol 400 mg)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91147"/>
              </p:ext>
            </p:extLst>
          </p:nvPr>
        </p:nvGraphicFramePr>
        <p:xfrm>
          <a:off x="364319" y="806013"/>
          <a:ext cx="11413674" cy="5635608"/>
        </p:xfrm>
        <a:graphic>
          <a:graphicData uri="http://schemas.openxmlformats.org/drawingml/2006/table">
            <a:tbl>
              <a:tblPr/>
              <a:tblGrid>
                <a:gridCol w="903924"/>
                <a:gridCol w="780859"/>
                <a:gridCol w="782978"/>
                <a:gridCol w="763882"/>
                <a:gridCol w="780859"/>
                <a:gridCol w="637542"/>
                <a:gridCol w="808264"/>
                <a:gridCol w="726622"/>
                <a:gridCol w="679397"/>
                <a:gridCol w="653543"/>
                <a:gridCol w="553010"/>
                <a:gridCol w="685800"/>
                <a:gridCol w="661307"/>
                <a:gridCol w="734785"/>
                <a:gridCol w="628650"/>
                <a:gridCol w="632252"/>
              </a:tblGrid>
              <a:tr h="307048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Regiões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VIT.A 100.000 UI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VIT.A 200.000 UI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AIBENDAZOL 400 mg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1591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9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60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477">
                <a:tc gridSpan="16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54 521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Oval 3">
            <a:extLst>
              <a:ext uri="{FF2B5EF4-FFF2-40B4-BE49-F238E27FC236}">
                <a16:creationId xmlns:a16="http://schemas.microsoft.com/office/drawing/2014/main" xmlns="" id="{880913B4-A385-C1D9-07C1-F59CF373C4E2}"/>
              </a:ext>
            </a:extLst>
          </p:cNvPr>
          <p:cNvSpPr/>
          <p:nvPr/>
        </p:nvSpPr>
        <p:spPr>
          <a:xfrm>
            <a:off x="804251" y="6507838"/>
            <a:ext cx="2345994" cy="18541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FONTE DE DADO : Cobo </a:t>
            </a:r>
            <a:r>
              <a:rPr kumimoji="0" lang="pt-BR" sz="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Collet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171F8C3-F82F-D4A7-43F8-6AB86AF11324}"/>
              </a:ext>
            </a:extLst>
          </p:cNvPr>
          <p:cNvSpPr/>
          <p:nvPr/>
        </p:nvSpPr>
        <p:spPr>
          <a:xfrm>
            <a:off x="8548007" y="6523264"/>
            <a:ext cx="2963637" cy="1699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FONTE DE INFORMAÇAO: GESTORES DE DADOS</a:t>
            </a:r>
            <a:endParaRPr kumimoji="0" lang="pt-PT" sz="7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486" y="574524"/>
            <a:ext cx="10254343" cy="55801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Tabela:15 Gestão de Kits Durante a Campanha, Dezembro MAPI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52076"/>
              </p:ext>
            </p:extLst>
          </p:nvPr>
        </p:nvGraphicFramePr>
        <p:xfrm>
          <a:off x="620486" y="1402046"/>
          <a:ext cx="10254342" cy="5145717"/>
        </p:xfrm>
        <a:graphic>
          <a:graphicData uri="http://schemas.openxmlformats.org/drawingml/2006/table">
            <a:tbl>
              <a:tblPr/>
              <a:tblGrid>
                <a:gridCol w="4322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681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363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272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825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Paracetamol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comp 500mg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7608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1111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6497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Latato Ringer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500ml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72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72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Glucose 5%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50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50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Soro Fisiológico 0,9% 500ml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50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49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SRO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421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54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367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Hidrocortisona Injetável 100ml /1g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254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254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Adrenalina 2ml Injetável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50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50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Seringa 5ml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252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242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Seringa 10ml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247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20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227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Cateter 22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68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68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Cateter24</a:t>
                      </a: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18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4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14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359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Adesivo N’12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15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15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2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7879" y="623621"/>
            <a:ext cx="9903278" cy="55801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Tabela:16 Gestão de Kits MAPI Durante a Campanha, Dezembro 2024(Cont)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34300"/>
              </p:ext>
            </p:extLst>
          </p:nvPr>
        </p:nvGraphicFramePr>
        <p:xfrm>
          <a:off x="987879" y="1411461"/>
          <a:ext cx="9903278" cy="4615206"/>
        </p:xfrm>
        <a:graphic>
          <a:graphicData uri="http://schemas.openxmlformats.org/drawingml/2006/table">
            <a:tbl>
              <a:tblPr/>
              <a:tblGrid>
                <a:gridCol w="4174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3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632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681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48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Produtos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Recebido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Utilizado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Stock </a:t>
                      </a:r>
                    </a:p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</a:t>
                      </a:r>
                    </a:p>
                  </a:txBody>
                  <a:tcPr marL="8473" marR="8473" marT="84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Sistema administração de soro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153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152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Luvas N’7,5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146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4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142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Adesivo</a:t>
                      </a:r>
                      <a:r>
                        <a:rPr lang="pt-PT" sz="1600" baseline="0" dirty="0" smtClean="0">
                          <a:latin typeface="+mn-lt"/>
                          <a:cs typeface="Arial" panose="020B0604020202020204" pitchFamily="34" charset="0"/>
                        </a:rPr>
                        <a:t> N’12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Bem u-</a:t>
                      </a:r>
                      <a:r>
                        <a:rPr lang="pt-PT" sz="1600" dirty="0" err="1" smtClean="0">
                          <a:latin typeface="+mn-lt"/>
                          <a:cs typeface="Arial" panose="020B0604020202020204" pitchFamily="34" charset="0"/>
                        </a:rPr>
                        <a:t>ron</a:t>
                      </a:r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t-PT" sz="1600" dirty="0" err="1" smtClean="0">
                          <a:latin typeface="+mn-lt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 500mg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4040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4040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Diazepam injetável 2ml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8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8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Paracetamol 120mg Suspensão Xarope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257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36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221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Dobutamol injetável 100mg/ml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8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7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err="1" smtClean="0">
                          <a:latin typeface="+mn-lt"/>
                          <a:cs typeface="Arial" panose="020B0604020202020204" pitchFamily="34" charset="0"/>
                        </a:rPr>
                        <a:t>Salbutamol</a:t>
                      </a:r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 100mg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22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22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Aparelho de Glicemia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Fita de aparelho de Glicemia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50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50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err="1" smtClean="0">
                          <a:latin typeface="+mn-lt"/>
                          <a:cs typeface="Arial" panose="020B0604020202020204" pitchFamily="34" charset="0"/>
                        </a:rPr>
                        <a:t>Esfigmomanometro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err="1" smtClean="0">
                          <a:latin typeface="+mn-lt"/>
                          <a:cs typeface="Arial" panose="020B0604020202020204" pitchFamily="34" charset="0"/>
                        </a:rPr>
                        <a:t>Estetoscopio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161">
                <a:tc>
                  <a:txBody>
                    <a:bodyPr/>
                    <a:lstStyle/>
                    <a:p>
                      <a:r>
                        <a:rPr lang="pt-PT" sz="1600" dirty="0" err="1" smtClean="0">
                          <a:latin typeface="+mn-lt"/>
                          <a:cs typeface="Arial" panose="020B0604020202020204" pitchFamily="34" charset="0"/>
                        </a:rPr>
                        <a:t>Oximetro</a:t>
                      </a:r>
                      <a:r>
                        <a:rPr lang="pt-PT" sz="1600" dirty="0" smtClean="0">
                          <a:latin typeface="+mn-lt"/>
                          <a:cs typeface="Arial" panose="020B0604020202020204" pitchFamily="34" charset="0"/>
                        </a:rPr>
                        <a:t> de pulso digital</a:t>
                      </a:r>
                      <a:endParaRPr lang="pt-PT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0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+mn-lt"/>
                        </a:rPr>
                        <a:t>1</a:t>
                      </a:r>
                      <a:endParaRPr lang="pt-PT" sz="1400" dirty="0">
                        <a:latin typeface="+mn-lt"/>
                      </a:endParaRPr>
                    </a:p>
                  </a:txBody>
                  <a:tcPr marL="8473" marR="8473" marT="84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32806" y="723101"/>
            <a:ext cx="9119509" cy="528917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Tabela:17 Disponibilidade de Meios de Transportes por A</a:t>
            </a:r>
            <a:r>
              <a:rPr lang="pt-PT" sz="1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. Sanitaria</a:t>
            </a:r>
            <a:r>
              <a:rPr lang="pt-PT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, durante a Campanha Dezembro-2024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50537"/>
              </p:ext>
            </p:extLst>
          </p:nvPr>
        </p:nvGraphicFramePr>
        <p:xfrm>
          <a:off x="1232807" y="1449242"/>
          <a:ext cx="9119508" cy="4877076"/>
        </p:xfrm>
        <a:graphic>
          <a:graphicData uri="http://schemas.openxmlformats.org/drawingml/2006/table">
            <a:tbl>
              <a:tblPr/>
              <a:tblGrid>
                <a:gridCol w="1534803"/>
                <a:gridCol w="1362798"/>
                <a:gridCol w="1220566"/>
                <a:gridCol w="1190796"/>
                <a:gridCol w="1217257"/>
                <a:gridCol w="1296644"/>
                <a:gridCol w="1296644"/>
              </a:tblGrid>
              <a:tr h="334047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Sanitaria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Viaturas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Motorizadas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Botes/Pirogas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6723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Utilizado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Utilizado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Utilizado</a:t>
                      </a:r>
                    </a:p>
                  </a:txBody>
                  <a:tcPr marL="8515" marR="8515" marT="8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DRS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15" marR="8515" marT="85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3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0614" y="895195"/>
            <a:ext cx="8516855" cy="345777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Tabela:18 Combustivel e Lubrificante/ A.Sanitaria Sanitaria-2024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09663"/>
              </p:ext>
            </p:extLst>
          </p:nvPr>
        </p:nvGraphicFramePr>
        <p:xfrm>
          <a:off x="1690615" y="1583867"/>
          <a:ext cx="8516855" cy="4352188"/>
        </p:xfrm>
        <a:graphic>
          <a:graphicData uri="http://schemas.openxmlformats.org/drawingml/2006/table">
            <a:tbl>
              <a:tblPr/>
              <a:tblGrid>
                <a:gridCol w="1110998"/>
                <a:gridCol w="1206774"/>
                <a:gridCol w="1235507"/>
                <a:gridCol w="1254662"/>
                <a:gridCol w="1257056"/>
                <a:gridCol w="1225929"/>
                <a:gridCol w="1225929"/>
              </a:tblGrid>
              <a:tr h="270285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pt-PT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Sanitaria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Gasoleo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Gasolina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Oleo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3939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Disponibilizado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Disponibilizado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Disponibilizado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 Luzia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DRS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395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43" marR="7743" marT="77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9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2806" y="659393"/>
            <a:ext cx="8923565" cy="636327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Tabela:19 Credito de Comunicação/Area Sanitaria-2024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281452"/>
              </p:ext>
            </p:extLst>
          </p:nvPr>
        </p:nvGraphicFramePr>
        <p:xfrm>
          <a:off x="1232807" y="1572530"/>
          <a:ext cx="8923565" cy="4560579"/>
        </p:xfrm>
        <a:graphic>
          <a:graphicData uri="http://schemas.openxmlformats.org/drawingml/2006/table">
            <a:tbl>
              <a:tblPr/>
              <a:tblGrid>
                <a:gridCol w="2070268"/>
                <a:gridCol w="2248739"/>
                <a:gridCol w="2302279"/>
                <a:gridCol w="2302279"/>
              </a:tblGrid>
              <a:tr h="252565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Sanitaria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Orange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MTN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11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Planificado Orange/MTN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Disponibilizado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Disponibilizado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Ajuda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Antula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Militar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Bandim 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Belem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C.M.I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Cuntum 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Luanda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Missira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Pefine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Plaque 2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0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Quelele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11000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4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Santa-Luzia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P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pt-P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P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P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7000</a:t>
                      </a:r>
                      <a:r>
                        <a:rPr lang="pt-P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Sintra Nema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P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pt-P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P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7000</a:t>
                      </a:r>
                      <a:r>
                        <a:rPr lang="pt-P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0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DRS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P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94500</a:t>
                      </a:r>
                      <a:r>
                        <a:rPr lang="pt-P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PT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3000</a:t>
                      </a:r>
                      <a:r>
                        <a:rPr lang="pt-PT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52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Região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111000</a:t>
                      </a: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131000</a:t>
                      </a: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2" y="33331"/>
            <a:ext cx="8793018" cy="549275"/>
          </a:xfrm>
        </p:spPr>
        <p:txBody>
          <a:bodyPr>
            <a:noAutofit/>
          </a:bodyPr>
          <a:lstStyle/>
          <a:p>
            <a:r>
              <a:rPr lang="pt-PT" sz="2000" b="1" dirty="0" smtClean="0">
                <a:latin typeface="+mn-lt"/>
                <a:cs typeface="Arial" panose="020B0604020202020204" pitchFamily="34" charset="0"/>
              </a:rPr>
              <a:t>Constrangimentos </a:t>
            </a:r>
            <a:r>
              <a:rPr lang="pt-PT" sz="2000" b="1" dirty="0">
                <a:latin typeface="+mn-lt"/>
                <a:cs typeface="Arial" panose="020B0604020202020204" pitchFamily="34" charset="0"/>
              </a:rPr>
              <a:t>I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248152"/>
              </p:ext>
            </p:extLst>
          </p:nvPr>
        </p:nvGraphicFramePr>
        <p:xfrm>
          <a:off x="0" y="582606"/>
          <a:ext cx="11920537" cy="619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90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05" y="168540"/>
            <a:ext cx="6949441" cy="584158"/>
          </a:xfrm>
          <a:noFill/>
        </p:spPr>
        <p:txBody>
          <a:bodyPr>
            <a:noAutofit/>
          </a:bodyPr>
          <a:lstStyle/>
          <a:p>
            <a:r>
              <a:rPr lang="pt-PT" sz="2400" b="1" dirty="0">
                <a:latin typeface="+mn-lt"/>
                <a:cs typeface="Arial" panose="020B0604020202020204" pitchFamily="34" charset="0"/>
              </a:rPr>
              <a:t>2. Contexto e Justificação (cont) </a:t>
            </a:r>
            <a:endParaRPr lang="pt-BR" sz="24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00318" y="1155922"/>
            <a:ext cx="11461124" cy="530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270559" y="1715272"/>
            <a:ext cx="10590883" cy="35290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cs typeface="Arial" panose="020B0604020202020204" pitchFamily="34" charset="0"/>
              </a:rPr>
              <a:t>A Guiné-Bissau registou a segunda maior incidência de rubéola a nível mundial nos últimos 12 meses, com 154 novos casos e uma incidência de 71.60 entre Junho e Novembro de 2023, de acordo com os números da OMS. Os casos de rubéola registados são a ponta do icebergue, visto que 50% dos casos são subclínicas (sem sintomas, embora possam ser confirmados através de teste).</a:t>
            </a:r>
          </a:p>
          <a:p>
            <a:pPr marL="342900" indent="-342900" algn="just">
              <a:lnSpc>
                <a:spcPct val="135000"/>
              </a:lnSpc>
              <a:tabLst>
                <a:tab pos="457200" algn="l"/>
              </a:tabLst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965640"/>
              </p:ext>
            </p:extLst>
          </p:nvPr>
        </p:nvGraphicFramePr>
        <p:xfrm>
          <a:off x="266700" y="657225"/>
          <a:ext cx="11402135" cy="548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7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760142"/>
              </p:ext>
            </p:extLst>
          </p:nvPr>
        </p:nvGraphicFramePr>
        <p:xfrm>
          <a:off x="293914" y="367085"/>
          <a:ext cx="11898086" cy="639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6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C70CBCD8-B0F8-8EDC-72E1-462F47600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028391"/>
              </p:ext>
            </p:extLst>
          </p:nvPr>
        </p:nvGraphicFramePr>
        <p:xfrm>
          <a:off x="0" y="104169"/>
          <a:ext cx="12481169" cy="673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8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ADE0B7F3-F186-E7F0-A015-2A5C8CC6B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61021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2743199" y="837753"/>
            <a:ext cx="8626929" cy="5182494"/>
            <a:chOff x="0" y="400056"/>
            <a:chExt cx="10548258" cy="5182494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0" y="400056"/>
              <a:ext cx="10548258" cy="5182494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151790" y="551846"/>
              <a:ext cx="10244678" cy="4878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pt-PT" sz="1800" b="0" kern="12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Disponibilzação de fundo para a pausa dos ASCs, formadores, supervisores e SOT;</a:t>
              </a:r>
            </a:p>
            <a:p>
              <a:pPr marL="285750" lvl="0" indent="-28575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pt-PT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Aumento de numero de equipa de vacinação;</a:t>
              </a:r>
            </a:p>
            <a:p>
              <a:pPr marL="285750" lvl="0" indent="-28575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pt-PT" sz="1800" b="0" kern="12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Aumento de numero de viaturas ;</a:t>
              </a:r>
            </a:p>
            <a:p>
              <a:pPr marL="285750" lvl="0" indent="-28575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pt-PT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Atribuição ou afetação de logisticos nas areas sanitarias;</a:t>
              </a:r>
            </a:p>
            <a:p>
              <a:pPr marL="285750" lvl="0" indent="-28575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pt-PT" sz="1800" b="0" kern="12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Particpação de DRS na elaboração de microplano;</a:t>
              </a:r>
            </a:p>
            <a:p>
              <a:pPr marL="285750" lvl="0" indent="-28575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pt-PT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Aumento de dias de sensibilização;</a:t>
              </a:r>
            </a:p>
            <a:p>
              <a:pPr marL="285750" lvl="0" indent="-28575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pt-PT" sz="1800" b="0" kern="1200" dirty="0" smtClean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Aumento de valor de subsidio desde DRS até aos ASCs;</a:t>
              </a:r>
              <a:endParaRPr lang="pt-PT" sz="1800" b="0" kern="12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8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79" y="107722"/>
            <a:ext cx="10719708" cy="385990"/>
          </a:xfrm>
        </p:spPr>
        <p:txBody>
          <a:bodyPr>
            <a:noAutofit/>
          </a:bodyPr>
          <a:lstStyle/>
          <a:p>
            <a:r>
              <a:rPr lang="pt-PT" sz="2000" b="1" dirty="0">
                <a:latin typeface="+mn-lt"/>
                <a:cs typeface="Arial" panose="020B0604020202020204" pitchFamily="34" charset="0"/>
              </a:rPr>
              <a:t>Recomendações I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933887"/>
              </p:ext>
            </p:extLst>
          </p:nvPr>
        </p:nvGraphicFramePr>
        <p:xfrm>
          <a:off x="930729" y="459014"/>
          <a:ext cx="10548258" cy="598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72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36F275-2D7E-3EAF-65FA-7C764D78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68" y="290738"/>
            <a:ext cx="10141404" cy="533855"/>
          </a:xfrm>
        </p:spPr>
        <p:txBody>
          <a:bodyPr>
            <a:noAutofit/>
          </a:bodyPr>
          <a:lstStyle/>
          <a:p>
            <a:r>
              <a:rPr lang="pt-PT" sz="2000" b="1" dirty="0">
                <a:latin typeface="+mn-lt"/>
                <a:cs typeface="Arial" panose="020B0604020202020204" pitchFamily="34" charset="0"/>
              </a:rPr>
              <a:t>Recomendações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8F83B6E-A2D6-C56A-6BD7-782A98748078}"/>
              </a:ext>
            </a:extLst>
          </p:cNvPr>
          <p:cNvGraphicFramePr/>
          <p:nvPr/>
        </p:nvGraphicFramePr>
        <p:xfrm>
          <a:off x="333375" y="914400"/>
          <a:ext cx="11649075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063914"/>
              </p:ext>
            </p:extLst>
          </p:nvPr>
        </p:nvGraphicFramePr>
        <p:xfrm>
          <a:off x="333375" y="1257300"/>
          <a:ext cx="1039449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/>
          <p:cNvSpPr/>
          <p:nvPr/>
        </p:nvSpPr>
        <p:spPr>
          <a:xfrm>
            <a:off x="718457" y="1310519"/>
            <a:ext cx="257570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PT" b="1" dirty="0">
                <a:latin typeface="+mj-lt"/>
                <a:cs typeface="Arial" panose="020B0604020202020204" pitchFamily="34" charset="0"/>
              </a:rPr>
              <a:t>Nível Central</a:t>
            </a:r>
            <a:r>
              <a:rPr lang="pt-PT" b="1" dirty="0" smtClean="0">
                <a:latin typeface="+mj-lt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pt-PT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374" y="365126"/>
            <a:ext cx="10394497" cy="467632"/>
          </a:xfrm>
        </p:spPr>
        <p:txBody>
          <a:bodyPr>
            <a:noAutofit/>
          </a:bodyPr>
          <a:lstStyle/>
          <a:p>
            <a:r>
              <a:rPr lang="pt-PT" sz="2400" b="1" dirty="0">
                <a:cs typeface="Arial" panose="020B0604020202020204" pitchFamily="34" charset="0"/>
              </a:rPr>
              <a:t>Recomendações (Cont.)</a:t>
            </a:r>
            <a:endParaRPr lang="pt-PT" sz="24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AAFA6B7-06C7-673E-174E-CED5D968B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423435"/>
              </p:ext>
            </p:extLst>
          </p:nvPr>
        </p:nvGraphicFramePr>
        <p:xfrm>
          <a:off x="333375" y="1257300"/>
          <a:ext cx="1039449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05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8B917C2-D0DC-B3CB-D994-89713340C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1" y="663303"/>
            <a:ext cx="11953240" cy="593344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43967980-2A93-1962-5036-F9912C041EAF}"/>
              </a:ext>
            </a:extLst>
          </p:cNvPr>
          <p:cNvSpPr txBox="1">
            <a:spLocks/>
          </p:cNvSpPr>
          <p:nvPr/>
        </p:nvSpPr>
        <p:spPr>
          <a:xfrm>
            <a:off x="157481" y="121920"/>
            <a:ext cx="11953240" cy="67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3200" b="1" dirty="0">
                <a:latin typeface="+mn-lt"/>
                <a:cs typeface="Arial" panose="020B0604020202020204" pitchFamily="34" charset="0"/>
              </a:rPr>
              <a:t>Muito Obrigado – Grato pela vossa Atenção</a:t>
            </a:r>
          </a:p>
        </p:txBody>
      </p:sp>
    </p:spTree>
    <p:extLst>
      <p:ext uri="{BB962C8B-B14F-4D97-AF65-F5344CB8AC3E}">
        <p14:creationId xmlns:p14="http://schemas.microsoft.com/office/powerpoint/2010/main" val="29507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noFill/>
        </p:spPr>
        <p:txBody>
          <a:bodyPr>
            <a:norm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. Objetivos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1270" y="771526"/>
            <a:ext cx="10857379" cy="588530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8000" b="1" dirty="0">
                <a:cs typeface="Arial" panose="020B0604020202020204" pitchFamily="34" charset="0"/>
              </a:rPr>
              <a:t>Geral</a:t>
            </a:r>
          </a:p>
          <a:p>
            <a:pPr algn="just">
              <a:lnSpc>
                <a:spcPct val="150000"/>
              </a:lnSpc>
            </a:pPr>
            <a:r>
              <a:rPr lang="pt-PT" sz="7400" dirty="0">
                <a:cs typeface="Arial" panose="020B0604020202020204" pitchFamily="34" charset="0"/>
              </a:rPr>
              <a:t>O objetivo geral da campanha (e da sua introdução) é contribuir para a eliminação do sarampo, da rubéola e da síndrome da rubéola congénita, reforçando a imunidade das crianças com idades compreendidas entre os 9 meses e os 14 anos, com vista a reduzir a morbilidade e a mortalidade devidas a estas doenças, bem como as deficiências nutricionais e os parasitas intestinais em crianças com menos de 59 meses, através da administração de vitamina A e de mebendazol</a:t>
            </a:r>
            <a:r>
              <a:rPr lang="pt-PT" sz="7400" dirty="0" smtClean="0"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3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8000" b="1" dirty="0" smtClean="0">
                <a:cs typeface="Arial" panose="020B0604020202020204" pitchFamily="34" charset="0"/>
              </a:rPr>
              <a:t>Especifico</a:t>
            </a:r>
            <a:endParaRPr lang="pt-BR" sz="8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100" b="1" dirty="0"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sz="7400" dirty="0">
                <a:cs typeface="Arial" panose="020B0604020202020204" pitchFamily="34" charset="0"/>
              </a:rPr>
              <a:t>Vacinar todas as crianças com idades compreendidas entre os 9 meses e os 14 anos (um total de 896 745 crianças) com uma dose de ESAV, independentemente do seu estado de vacinação, em todas as regiões de saúde;</a:t>
            </a:r>
          </a:p>
          <a:p>
            <a:pPr lvl="0" algn="just">
              <a:lnSpc>
                <a:spcPct val="150000"/>
              </a:lnSpc>
            </a:pPr>
            <a:r>
              <a:rPr lang="pt-PT" sz="7400" dirty="0">
                <a:cs typeface="Arial" panose="020B0604020202020204" pitchFamily="34" charset="0"/>
              </a:rPr>
              <a:t>Fornecer vitamina A </a:t>
            </a:r>
            <a:r>
              <a:rPr lang="pt-PT" sz="7400" dirty="0" err="1">
                <a:cs typeface="Arial" panose="020B0604020202020204" pitchFamily="34" charset="0"/>
              </a:rPr>
              <a:t>a</a:t>
            </a:r>
            <a:r>
              <a:rPr lang="pt-PT" sz="7400" dirty="0">
                <a:cs typeface="Arial" panose="020B0604020202020204" pitchFamily="34" charset="0"/>
              </a:rPr>
              <a:t> todas as crianças com idades compreendidas entre os 6 e os 59 meses (um total de 335 473 crianças);</a:t>
            </a:r>
          </a:p>
          <a:p>
            <a:pPr marL="457200" lvl="1" indent="0" algn="just">
              <a:buNone/>
            </a:pPr>
            <a:endParaRPr lang="pt-BR" sz="3100" dirty="0"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771526"/>
          </a:xfrm>
          <a:noFill/>
        </p:spPr>
        <p:txBody>
          <a:bodyPr>
            <a:normAutofit/>
          </a:bodyPr>
          <a:lstStyle/>
          <a:p>
            <a:r>
              <a:rPr lang="pt-PT" sz="2800" b="1" dirty="0">
                <a:latin typeface="+mn-lt"/>
                <a:cs typeface="Arial" panose="020B0604020202020204" pitchFamily="34" charset="0"/>
              </a:rPr>
              <a:t>2. Objetivos</a:t>
            </a:r>
            <a:endParaRPr lang="pt-BR" sz="28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3340" y="932688"/>
            <a:ext cx="10875309" cy="5620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Especifico (Cont)</a:t>
            </a:r>
            <a:endParaRPr lang="pt-BR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500" b="1" dirty="0"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cs typeface="Arial" panose="020B0604020202020204" pitchFamily="34" charset="0"/>
              </a:rPr>
              <a:t>Desparasitar todas as crianças com idades compreendidas entre os 12 e os 59 meses com mebendazol (total de 286 012 crianças</a:t>
            </a:r>
            <a:r>
              <a:rPr lang="pt-PT" sz="2000" dirty="0" smtClean="0">
                <a:cs typeface="Arial" panose="020B0604020202020204" pitchFamily="34" charset="0"/>
              </a:rPr>
              <a:t>);</a:t>
            </a:r>
            <a:endParaRPr lang="pt-PT" sz="2000" dirty="0"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cs typeface="Arial" panose="020B0604020202020204" pitchFamily="34" charset="0"/>
              </a:rPr>
              <a:t>Durante a campanha, efetuar controlos rápidos de conveniência para identificar as crianças não vacinadas durante a campanha e efetuar vacinações de repescagem quando indicado (critérios indicados na secção seguinte</a:t>
            </a:r>
            <a:r>
              <a:rPr lang="pt-PT" sz="2000" dirty="0" smtClean="0">
                <a:cs typeface="Arial" panose="020B0604020202020204" pitchFamily="34" charset="0"/>
              </a:rPr>
              <a:t>);</a:t>
            </a:r>
            <a:endParaRPr lang="pt-PT" sz="2000" dirty="0"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000" dirty="0">
                <a:cs typeface="Arial" panose="020B0604020202020204" pitchFamily="34" charset="0"/>
              </a:rPr>
              <a:t>Reforçar a vacinação de rotina, identificando as crianças não vacinadas ou insuficientemente vacinadas no âmbito da vacinação de rotina, atualizar o mapa das crianças sem dose e vaciná-las após a campanha durante a semana de aceleração;</a:t>
            </a:r>
          </a:p>
          <a:p>
            <a:pPr marL="457200" lvl="1" indent="0" algn="just">
              <a:buNone/>
            </a:pPr>
            <a:endParaRPr lang="pt-BR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968" y="0"/>
            <a:ext cx="3785773" cy="519953"/>
          </a:xfrm>
          <a:noFill/>
        </p:spPr>
        <p:txBody>
          <a:bodyPr>
            <a:normAutofit fontScale="90000"/>
          </a:bodyPr>
          <a:lstStyle/>
          <a:p>
            <a:r>
              <a:rPr lang="pt-PT" sz="2700" dirty="0">
                <a:latin typeface="+mn-lt"/>
                <a:cs typeface="Arial" panose="020B0604020202020204" pitchFamily="34" charset="0"/>
              </a:rPr>
              <a:t>2</a:t>
            </a:r>
            <a:r>
              <a:rPr lang="pt-PT" sz="2700" b="1" dirty="0">
                <a:latin typeface="+mn-lt"/>
                <a:cs typeface="Arial" panose="020B0604020202020204" pitchFamily="34" charset="0"/>
              </a:rPr>
              <a:t>.</a:t>
            </a:r>
            <a:r>
              <a:rPr lang="pt-PT" sz="36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pt-PT" sz="2700" b="1" dirty="0">
                <a:latin typeface="+mn-lt"/>
                <a:cs typeface="Arial" panose="020B0604020202020204" pitchFamily="34" charset="0"/>
              </a:rPr>
              <a:t>Objetivos</a:t>
            </a:r>
            <a:endParaRPr lang="pt-BR" sz="27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9247" y="519953"/>
            <a:ext cx="11090461" cy="6185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cs typeface="Arial" panose="020B0604020202020204" pitchFamily="34" charset="0"/>
              </a:rPr>
              <a:t>Especifico (Cont)</a:t>
            </a:r>
          </a:p>
          <a:p>
            <a:pPr algn="just">
              <a:lnSpc>
                <a:spcPct val="160000"/>
              </a:lnSpc>
            </a:pPr>
            <a:r>
              <a:rPr lang="pt-PT" sz="2400" dirty="0">
                <a:cs typeface="Arial" panose="020B0604020202020204" pitchFamily="34" charset="0"/>
              </a:rPr>
              <a:t>Reforçar a vigilância epidemiológica, nomeadamente do sarampo e da rubéola </a:t>
            </a:r>
            <a:r>
              <a:rPr lang="pt-PT" sz="2400" dirty="0" smtClean="0">
                <a:cs typeface="Arial" panose="020B0604020202020204" pitchFamily="34" charset="0"/>
              </a:rPr>
              <a:t>;</a:t>
            </a:r>
            <a:endParaRPr lang="pt-PT" sz="2400" dirty="0"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PT" sz="2400" dirty="0">
                <a:cs typeface="Arial" panose="020B0604020202020204" pitchFamily="34" charset="0"/>
              </a:rPr>
              <a:t>Garantir a segurança das injeções e a eliminação de resíduos em 100% das regiões de saúde</a:t>
            </a:r>
            <a:r>
              <a:rPr lang="pt-PT" sz="2400" dirty="0" smtClean="0">
                <a:cs typeface="Arial" panose="020B0604020202020204" pitchFamily="34" charset="0"/>
              </a:rPr>
              <a:t>;</a:t>
            </a:r>
            <a:endParaRPr lang="pt-BR" sz="600" b="1" dirty="0"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2400" dirty="0">
                <a:cs typeface="Arial" panose="020B0604020202020204" pitchFamily="34" charset="0"/>
              </a:rPr>
              <a:t>Assegurar a vigilância, a notificação, a investigação e a gestão dos casos de IBD nas regiões de saúde </a:t>
            </a:r>
            <a:r>
              <a:rPr lang="pt-PT" sz="2400" dirty="0" smtClean="0">
                <a:cs typeface="Arial" panose="020B0604020202020204" pitchFamily="34" charset="0"/>
              </a:rPr>
              <a:t>;</a:t>
            </a:r>
            <a:endParaRPr lang="pt-PT" sz="2400" dirty="0"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2400" dirty="0">
                <a:cs typeface="Arial" panose="020B0604020202020204" pitchFamily="34" charset="0"/>
              </a:rPr>
              <a:t>Informar e sensibilizar para a campanha todos os pais ou tutores de crianças com idades compreendidas entre os 6 meses e os 14 anos</a:t>
            </a:r>
            <a:r>
              <a:rPr lang="pt-PT" sz="2400" dirty="0" smtClean="0">
                <a:cs typeface="Arial" panose="020B0604020202020204" pitchFamily="34" charset="0"/>
              </a:rPr>
              <a:t>;</a:t>
            </a:r>
            <a:endParaRPr lang="pt-PT" sz="2400" dirty="0">
              <a:cs typeface="Arial" panose="020B0604020202020204" pitchFamily="34" charset="0"/>
            </a:endParaRPr>
          </a:p>
          <a:p>
            <a:pPr lvl="0" algn="just">
              <a:lnSpc>
                <a:spcPct val="160000"/>
              </a:lnSpc>
            </a:pPr>
            <a:r>
              <a:rPr lang="pt-PT" sz="2400" dirty="0">
                <a:cs typeface="Arial" panose="020B0604020202020204" pitchFamily="34" charset="0"/>
              </a:rPr>
              <a:t>Avaliar a campanha em termos qualitativos e quantitativos através de um inquérito de cobertura pós-campanha.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pt-BR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6CEF13-8FD2-FBA8-D07B-4118399F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3318"/>
            <a:ext cx="3095625" cy="3873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  <a:cs typeface="Arial" panose="020B0604020202020204" pitchFamily="34" charset="0"/>
              </a:rPr>
              <a:t>Destaques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A31EDC3-F724-2F21-9535-AEAE3F9E727A}"/>
              </a:ext>
            </a:extLst>
          </p:cNvPr>
          <p:cNvSpPr/>
          <p:nvPr/>
        </p:nvSpPr>
        <p:spPr>
          <a:xfrm>
            <a:off x="1628775" y="3343275"/>
            <a:ext cx="45719" cy="45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608C723-392F-2CC1-7DF7-AA32DF15EFCA}"/>
              </a:ext>
            </a:extLst>
          </p:cNvPr>
          <p:cNvSpPr/>
          <p:nvPr/>
        </p:nvSpPr>
        <p:spPr>
          <a:xfrm>
            <a:off x="257571" y="2487051"/>
            <a:ext cx="8185788" cy="26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>
                <a:cs typeface="Arial" panose="020B0604020202020204" pitchFamily="34" charset="0"/>
              </a:rPr>
              <a:t>Coordenadores                    02</a:t>
            </a:r>
          </a:p>
          <a:p>
            <a:r>
              <a:rPr lang="pt-BR" sz="1600" dirty="0">
                <a:cs typeface="Arial" panose="020B0604020202020204" pitchFamily="34" charset="0"/>
              </a:rPr>
              <a:t>Supervisores </a:t>
            </a:r>
            <a:r>
              <a:rPr lang="pt-BR" sz="1600" dirty="0" smtClean="0">
                <a:cs typeface="Arial" panose="020B0604020202020204" pitchFamily="34" charset="0"/>
              </a:rPr>
              <a:t>                        34</a:t>
            </a:r>
            <a:endParaRPr lang="pt-BR" sz="1600" dirty="0">
              <a:cs typeface="Arial" panose="020B0604020202020204" pitchFamily="34" charset="0"/>
            </a:endParaRPr>
          </a:p>
          <a:p>
            <a:r>
              <a:rPr lang="pt-BR" sz="1600" dirty="0">
                <a:cs typeface="Arial" panose="020B0604020202020204" pitchFamily="34" charset="0"/>
              </a:rPr>
              <a:t>Gestores de Dados </a:t>
            </a:r>
            <a:r>
              <a:rPr lang="pt-BR" sz="1600" dirty="0" smtClean="0">
                <a:cs typeface="Arial" panose="020B0604020202020204" pitchFamily="34" charset="0"/>
              </a:rPr>
              <a:t>             02</a:t>
            </a:r>
            <a:endParaRPr lang="pt-BR" sz="1600" dirty="0">
              <a:cs typeface="Arial" panose="020B0604020202020204" pitchFamily="34" charset="0"/>
            </a:endParaRPr>
          </a:p>
          <a:p>
            <a:r>
              <a:rPr lang="pt-BR" sz="1600" dirty="0">
                <a:cs typeface="Arial" panose="020B0604020202020204" pitchFamily="34" charset="0"/>
              </a:rPr>
              <a:t>Pontos Focais  </a:t>
            </a:r>
            <a:r>
              <a:rPr lang="pt-BR" sz="1600" dirty="0" smtClean="0">
                <a:cs typeface="Arial" panose="020B0604020202020204" pitchFamily="34" charset="0"/>
              </a:rPr>
              <a:t>MAPI            15</a:t>
            </a:r>
            <a:endParaRPr lang="pt-BR" sz="1600" dirty="0">
              <a:cs typeface="Arial" panose="020B0604020202020204" pitchFamily="34" charset="0"/>
            </a:endParaRPr>
          </a:p>
          <a:p>
            <a:r>
              <a:rPr lang="pt-BR" sz="1600" dirty="0" smtClean="0">
                <a:cs typeface="Arial" panose="020B0604020202020204" pitchFamily="34" charset="0"/>
              </a:rPr>
              <a:t>Logístico =                             01</a:t>
            </a:r>
            <a:endParaRPr lang="pt-BR" sz="1600" dirty="0">
              <a:cs typeface="Arial" panose="020B0604020202020204" pitchFamily="34" charset="0"/>
            </a:endParaRPr>
          </a:p>
          <a:p>
            <a:r>
              <a:rPr lang="pt-BR" sz="1600" dirty="0" smtClean="0">
                <a:cs typeface="Arial" panose="020B0604020202020204" pitchFamily="34" charset="0"/>
              </a:rPr>
              <a:t>Equipas </a:t>
            </a:r>
            <a:r>
              <a:rPr lang="pt-BR" sz="1600" dirty="0">
                <a:cs typeface="Arial" panose="020B0604020202020204" pitchFamily="34" charset="0"/>
              </a:rPr>
              <a:t>de Vacinação    </a:t>
            </a:r>
            <a:r>
              <a:rPr lang="pt-BR" sz="1600" dirty="0" smtClean="0">
                <a:cs typeface="Arial" panose="020B0604020202020204" pitchFamily="34" charset="0"/>
              </a:rPr>
              <a:t>   126</a:t>
            </a:r>
          </a:p>
          <a:p>
            <a:r>
              <a:rPr lang="pt-BR" sz="1600" dirty="0" smtClean="0">
                <a:cs typeface="Arial" panose="020B0604020202020204" pitchFamily="34" charset="0"/>
              </a:rPr>
              <a:t>Vacinadores                        252</a:t>
            </a:r>
          </a:p>
          <a:p>
            <a:r>
              <a:rPr lang="pt-BR" sz="1600" dirty="0" smtClean="0">
                <a:cs typeface="Arial" panose="020B0604020202020204" pitchFamily="34" charset="0"/>
              </a:rPr>
              <a:t>Mobilizadores                    126</a:t>
            </a:r>
            <a:endParaRPr lang="pt-BR" sz="1600" dirty="0">
              <a:cs typeface="Arial" panose="020B0604020202020204" pitchFamily="34" charset="0"/>
            </a:endParaRPr>
          </a:p>
          <a:p>
            <a:r>
              <a:rPr lang="pt-BR" sz="1600" dirty="0">
                <a:cs typeface="Arial" panose="020B0604020202020204" pitchFamily="34" charset="0"/>
              </a:rPr>
              <a:t>Sensibilizadores               </a:t>
            </a:r>
            <a:r>
              <a:rPr lang="en-US" dirty="0" smtClean="0">
                <a:cs typeface="Arial" panose="020B0604020202020204" pitchFamily="34" charset="0"/>
              </a:rPr>
              <a:t> 518</a:t>
            </a:r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74D4C4C1-76FB-06CE-D3A1-83544CA6C4ED}"/>
              </a:ext>
            </a:extLst>
          </p:cNvPr>
          <p:cNvSpPr/>
          <p:nvPr/>
        </p:nvSpPr>
        <p:spPr>
          <a:xfrm>
            <a:off x="173353" y="565311"/>
            <a:ext cx="11951972" cy="1794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ACDA5EE-6644-3CA4-9D65-F66294DC4F25}"/>
              </a:ext>
            </a:extLst>
          </p:cNvPr>
          <p:cNvSpPr txBox="1">
            <a:spLocks/>
          </p:cNvSpPr>
          <p:nvPr/>
        </p:nvSpPr>
        <p:spPr>
          <a:xfrm>
            <a:off x="318604" y="5128111"/>
            <a:ext cx="11768671" cy="1135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0" lang="pt-P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Estratégias utilizada na campanha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FIXA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                         </a:t>
            </a:r>
            <a:r>
              <a:rPr lang="en-US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AVANÇADA 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                                 </a:t>
            </a:r>
            <a:r>
              <a:rPr lang="en-US" sz="1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MOVEL</a:t>
            </a:r>
            <a:endParaRPr lang="en-US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47800C6-2063-6F95-709F-6C47B2C7311C}"/>
              </a:ext>
            </a:extLst>
          </p:cNvPr>
          <p:cNvSpPr/>
          <p:nvPr/>
        </p:nvSpPr>
        <p:spPr>
          <a:xfrm>
            <a:off x="9092715" y="5791630"/>
            <a:ext cx="466725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E575FDA-E9BC-746C-BF3D-DA5E909B2D2B}"/>
              </a:ext>
            </a:extLst>
          </p:cNvPr>
          <p:cNvSpPr/>
          <p:nvPr/>
        </p:nvSpPr>
        <p:spPr>
          <a:xfrm>
            <a:off x="1198244" y="5786516"/>
            <a:ext cx="476250" cy="419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x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ED42BF4-C25A-2256-338D-510F5887BF9B}"/>
              </a:ext>
            </a:extLst>
          </p:cNvPr>
          <p:cNvSpPr/>
          <p:nvPr/>
        </p:nvSpPr>
        <p:spPr>
          <a:xfrm>
            <a:off x="5048330" y="5786515"/>
            <a:ext cx="476250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Retângulo 10"/>
          <p:cNvSpPr/>
          <p:nvPr/>
        </p:nvSpPr>
        <p:spPr>
          <a:xfrm>
            <a:off x="8443359" y="2510060"/>
            <a:ext cx="3643916" cy="262008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NB:</a:t>
            </a:r>
          </a:p>
          <a:p>
            <a:pPr algn="ctr"/>
            <a:r>
              <a:rPr lang="pt-BR" sz="1600" b="1" dirty="0">
                <a:cs typeface="Arial" panose="020B0604020202020204" pitchFamily="34" charset="0"/>
              </a:rPr>
              <a:t>Ex: Cobertura de alvo registado:</a:t>
            </a:r>
          </a:p>
          <a:p>
            <a:pPr algn="ctr"/>
            <a:r>
              <a:rPr lang="pt-BR" sz="1600" b="1" dirty="0" smtClean="0">
                <a:cs typeface="Arial" panose="020B0604020202020204" pitchFamily="34" charset="0"/>
              </a:rPr>
              <a:t>Registado/Estimado*100</a:t>
            </a:r>
            <a:endParaRPr lang="pt-BR" sz="1600" b="1" dirty="0">
              <a:cs typeface="Arial" panose="020B0604020202020204" pitchFamily="34" charset="0"/>
            </a:endParaRPr>
          </a:p>
          <a:p>
            <a:pPr algn="ctr"/>
            <a:endParaRPr lang="pt-BR" sz="1600" b="1" dirty="0">
              <a:cs typeface="Arial" panose="020B0604020202020204" pitchFamily="34" charset="0"/>
            </a:endParaRPr>
          </a:p>
          <a:p>
            <a:r>
              <a:rPr lang="pt-BR" sz="1600" b="1" dirty="0">
                <a:cs typeface="Arial" panose="020B0604020202020204" pitchFamily="34" charset="0"/>
              </a:rPr>
              <a:t>          Ex: Cobertura vacinal: </a:t>
            </a:r>
          </a:p>
          <a:p>
            <a:pPr algn="ctr"/>
            <a:r>
              <a:rPr lang="pt-BR" sz="1600" b="1" dirty="0">
                <a:cs typeface="Arial" panose="020B0604020202020204" pitchFamily="34" charset="0"/>
              </a:rPr>
              <a:t>     </a:t>
            </a:r>
            <a:r>
              <a:rPr lang="pt-BR" sz="1600" b="1" dirty="0" smtClean="0">
                <a:cs typeface="Arial" panose="020B0604020202020204" pitchFamily="34" charset="0"/>
              </a:rPr>
              <a:t>CV=Vacinado/Registado*100</a:t>
            </a:r>
            <a:endParaRPr lang="pt-BR" sz="1600" b="1" dirty="0">
              <a:cs typeface="Arial" panose="020B06040202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94881E30-3E98-5BBC-6067-2E52039A0921}"/>
              </a:ext>
            </a:extLst>
          </p:cNvPr>
          <p:cNvSpPr/>
          <p:nvPr/>
        </p:nvSpPr>
        <p:spPr>
          <a:xfrm>
            <a:off x="318604" y="626800"/>
            <a:ext cx="5935239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b">
              <a:defRPr/>
            </a:pPr>
            <a:r>
              <a:rPr lang="en-US" dirty="0">
                <a:cs typeface="Arial" panose="020B0604020202020204" pitchFamily="34" charset="0"/>
              </a:rPr>
              <a:t>Alvo Estimado </a:t>
            </a:r>
            <a:r>
              <a:rPr lang="en-US" dirty="0" smtClean="0">
                <a:cs typeface="Arial" panose="020B0604020202020204" pitchFamily="34" charset="0"/>
              </a:rPr>
              <a:t>Sarampo/ Rubeola  =221905 </a:t>
            </a:r>
            <a:endParaRPr 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">
              <a:defRPr/>
            </a:pPr>
            <a:endParaRPr lang="en-US" sz="18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dirty="0">
                <a:cs typeface="Arial" panose="020B0604020202020204" pitchFamily="34" charset="0"/>
              </a:rPr>
              <a:t> Alvo Registado </a:t>
            </a:r>
            <a:r>
              <a:rPr lang="en-US" dirty="0" smtClean="0">
                <a:cs typeface="Arial" panose="020B0604020202020204" pitchFamily="34" charset="0"/>
              </a:rPr>
              <a:t>= 103219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 Vacinados       </a:t>
            </a:r>
            <a:r>
              <a:rPr lang="en-US" dirty="0" smtClean="0">
                <a:cs typeface="Arial" panose="020B0604020202020204" pitchFamily="34" charset="0"/>
              </a:rPr>
              <a:t>= 203599</a:t>
            </a:r>
            <a:endParaRPr lang="pt-PT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5AE277FE-0C64-88BA-2A3A-863648090E5E}"/>
              </a:ext>
            </a:extLst>
          </p:cNvPr>
          <p:cNvSpPr/>
          <p:nvPr/>
        </p:nvSpPr>
        <p:spPr>
          <a:xfrm>
            <a:off x="5148570" y="1083976"/>
            <a:ext cx="932634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46,5 %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DDED139B-3983-257F-3C3D-D97B2335F25C}"/>
              </a:ext>
            </a:extLst>
          </p:cNvPr>
          <p:cNvSpPr/>
          <p:nvPr/>
        </p:nvSpPr>
        <p:spPr>
          <a:xfrm>
            <a:off x="5148570" y="1696463"/>
            <a:ext cx="932634" cy="378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197,2%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xmlns="" id="{795F081A-001A-57EE-8C5D-4DCAB71E513B}"/>
              </a:ext>
            </a:extLst>
          </p:cNvPr>
          <p:cNvCxnSpPr>
            <a:cxnSpLocks/>
          </p:cNvCxnSpPr>
          <p:nvPr/>
        </p:nvCxnSpPr>
        <p:spPr>
          <a:xfrm>
            <a:off x="4200183" y="1292918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xmlns="" id="{66B0C802-9F9A-B094-F4B8-77F35CA1C755}"/>
              </a:ext>
            </a:extLst>
          </p:cNvPr>
          <p:cNvCxnSpPr>
            <a:cxnSpLocks/>
          </p:cNvCxnSpPr>
          <p:nvPr/>
        </p:nvCxnSpPr>
        <p:spPr>
          <a:xfrm>
            <a:off x="4252951" y="1916851"/>
            <a:ext cx="737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568719" y="2510060"/>
            <a:ext cx="3874640" cy="26200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Obs: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Dias insuficiente para identificação dos Alvos pelos ASCs;</a:t>
            </a:r>
          </a:p>
        </p:txBody>
      </p:sp>
      <p:sp>
        <p:nvSpPr>
          <p:cNvPr id="12" name="Retângulo 11"/>
          <p:cNvSpPr/>
          <p:nvPr/>
        </p:nvSpPr>
        <p:spPr>
          <a:xfrm rot="10800000" flipV="1">
            <a:off x="6930189" y="626800"/>
            <a:ext cx="5096050" cy="1682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 smtClean="0">
                <a:cs typeface="Arial" panose="020B0604020202020204" pitchFamily="34" charset="0"/>
              </a:rPr>
              <a:t>Alvo Estimado Vit.A e Albendazol = 81998</a:t>
            </a:r>
          </a:p>
          <a:p>
            <a:endParaRPr lang="pt-PT" dirty="0" smtClean="0">
              <a:cs typeface="Arial" panose="020B0604020202020204" pitchFamily="34" charset="0"/>
            </a:endParaRPr>
          </a:p>
          <a:p>
            <a:r>
              <a:rPr lang="pt-PT" dirty="0" smtClean="0">
                <a:cs typeface="Arial" panose="020B0604020202020204" pitchFamily="34" charset="0"/>
              </a:rPr>
              <a:t>Alvo Registado= 41243</a:t>
            </a:r>
          </a:p>
          <a:p>
            <a:endParaRPr lang="pt-PT" dirty="0" smtClean="0">
              <a:cs typeface="Arial" panose="020B0604020202020204" pitchFamily="34" charset="0"/>
            </a:endParaRPr>
          </a:p>
          <a:p>
            <a:r>
              <a:rPr lang="pt-PT" dirty="0" smtClean="0">
                <a:cs typeface="Arial" panose="020B0604020202020204" pitchFamily="34" charset="0"/>
              </a:rPr>
              <a:t>Suple+Disp. = 60051</a:t>
            </a:r>
            <a:endParaRPr lang="pt-PT" dirty="0">
              <a:cs typeface="Arial" panose="020B0604020202020204" pitchFamily="34" charset="0"/>
            </a:endParaRPr>
          </a:p>
        </p:txBody>
      </p:sp>
      <p:cxnSp>
        <p:nvCxnSpPr>
          <p:cNvPr id="14" name="Conexão reta unidirecional 13"/>
          <p:cNvCxnSpPr/>
          <p:nvPr/>
        </p:nvCxnSpPr>
        <p:spPr>
          <a:xfrm>
            <a:off x="9833321" y="1462567"/>
            <a:ext cx="10732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xão reta unidirecional 17"/>
          <p:cNvCxnSpPr/>
          <p:nvPr/>
        </p:nvCxnSpPr>
        <p:spPr>
          <a:xfrm>
            <a:off x="9672420" y="2063355"/>
            <a:ext cx="1073217" cy="2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1083809" y="1251284"/>
            <a:ext cx="909705" cy="4075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dirty="0" smtClean="0"/>
              <a:t>50,2%</a:t>
            </a:r>
            <a:endParaRPr lang="pt-PT" sz="1600" b="1" dirty="0"/>
          </a:p>
        </p:txBody>
      </p:sp>
      <p:sp>
        <p:nvSpPr>
          <p:cNvPr id="22" name="Retângulo 21"/>
          <p:cNvSpPr/>
          <p:nvPr/>
        </p:nvSpPr>
        <p:spPr>
          <a:xfrm>
            <a:off x="11083810" y="1809090"/>
            <a:ext cx="909704" cy="410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dirty="0" smtClean="0"/>
              <a:t>145,6 %</a:t>
            </a:r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28703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6214" y="211473"/>
            <a:ext cx="10397927" cy="60271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Imagens da Campanha: Lançamento e Durante a Vacinaçao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9" y="1308526"/>
            <a:ext cx="2764053" cy="175195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41" y="1308526"/>
            <a:ext cx="3481514" cy="175195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59" y="1308526"/>
            <a:ext cx="2497231" cy="175195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4" y="3554826"/>
            <a:ext cx="2770773" cy="227703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43" y="3554826"/>
            <a:ext cx="3481514" cy="232186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49" y="3554826"/>
            <a:ext cx="2501962" cy="22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31801</TotalTime>
  <Words>4659</Words>
  <Application>Microsoft Office PowerPoint</Application>
  <PresentationFormat>Widescreen</PresentationFormat>
  <Paragraphs>2434</Paragraphs>
  <Slides>47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54" baseType="lpstr">
      <vt:lpstr>Arial</vt:lpstr>
      <vt:lpstr>Arial Narrow</vt:lpstr>
      <vt:lpstr>Calibri</vt:lpstr>
      <vt:lpstr>Calibri Light</vt:lpstr>
      <vt:lpstr>Times New Roman</vt:lpstr>
      <vt:lpstr>Tema do Office</vt:lpstr>
      <vt:lpstr>4_Custom Design</vt:lpstr>
      <vt:lpstr>Campanha Nacional Integrada de Vacinação Sarampo e Rubéola, Suplementação Vit. “A” e Desparasitação Albendazol. </vt:lpstr>
      <vt:lpstr>Plano de Apresentação</vt:lpstr>
      <vt:lpstr>1. Contexto e Justificativo </vt:lpstr>
      <vt:lpstr>2. Contexto e Justificação (cont) </vt:lpstr>
      <vt:lpstr>2. Objetivos</vt:lpstr>
      <vt:lpstr>2. Objetivos</vt:lpstr>
      <vt:lpstr>2. Objetivos</vt:lpstr>
      <vt:lpstr>Destaques</vt:lpstr>
      <vt:lpstr>Imagens da Campanha: Lançamento e Durante a Vacinaçao</vt:lpstr>
      <vt:lpstr>Apresentação do PowerPoint</vt:lpstr>
      <vt:lpstr>Comunicação  </vt:lpstr>
      <vt:lpstr>Apresentação do PowerPoint</vt:lpstr>
      <vt:lpstr>Tabela: 3 Cobertura Vacinal dos Alvos Esperados e Registados por ASC e por A.S, Dezembro 2024</vt:lpstr>
      <vt:lpstr>Apresentação do PowerPoint</vt:lpstr>
      <vt:lpstr>Grafico:1 Fonte ou Canais de Informação Sobre a Campanha Nacional Integrada de Vacinaçao Sarampo e Rubéola, Suplementação Vit-A e Desparasitaçao com Albendazol, Dezembro-2024</vt:lpstr>
      <vt:lpstr>Resultados Sarampo e Rubéola </vt:lpstr>
      <vt:lpstr>Apresentação do PowerPoint</vt:lpstr>
      <vt:lpstr>Gráfico 2: Cobertura Vacinal, Sarampo Rubeola Por A. Sanitaria, Dezembro -2024</vt:lpstr>
      <vt:lpstr>Gráfico 3: Proporção  Vicinal Sarampo Rubeola Por Sexo, A. Sanitaria Dezembro -2024</vt:lpstr>
      <vt:lpstr>Tabela:6 MAPI Notificados por A. Sanitaria Dezembro -2024 (I)</vt:lpstr>
      <vt:lpstr>Tabela:7 MAPI Investigado por A. Sanitária, Dezembro -2024 (II)</vt:lpstr>
      <vt:lpstr>Apresentação do PowerPoint</vt:lpstr>
      <vt:lpstr>Nutrição</vt:lpstr>
      <vt:lpstr>Apresentação do PowerPoint</vt:lpstr>
      <vt:lpstr>Grafico: 4 Proporção das Crianças Suplementação Vit.A e Desparasitaçao com Albendazol  por A. Sanitaria, Dezembro- 2024</vt:lpstr>
      <vt:lpstr>Gráfico: 5 Proporção de Crianças Suplementadas Vit. A e Desparasitadas com Albendazol por A.Sanitaria, Dezembro-2024 </vt:lpstr>
      <vt:lpstr>Gráfico: 6 Proporção de Crianças Suplementadas Vit. A e Desparasitadas com Albendazol por Sexo nas  A. Sanitária, Dezembro-2024 </vt:lpstr>
      <vt:lpstr>Logística SIVE e Nutrição  </vt:lpstr>
      <vt:lpstr>Apresentação do PowerPoint</vt:lpstr>
      <vt:lpstr>Apresentação do PowerPoint</vt:lpstr>
      <vt:lpstr>Apresentação do PowerPoint</vt:lpstr>
      <vt:lpstr>Tabela:13 Cadeia de Frio Funcional e Não Funcional/ A. Sanitaria Durante a Campanha, Dezembro-2024</vt:lpstr>
      <vt:lpstr>Tabela: 14 Stock dos Medicamentos (Vit.A 100, 200 e Albendazol 400 mg) </vt:lpstr>
      <vt:lpstr>Tabela:15 Gestão de Kits Durante a Campanha, Dezembro MAPI</vt:lpstr>
      <vt:lpstr>Tabela:16 Gestão de Kits MAPI Durante a Campanha, Dezembro 2024(Cont)</vt:lpstr>
      <vt:lpstr>Tabela:17 Disponibilidade de Meios de Transportes por A. Sanitaria, durante a Campanha Dezembro-2024</vt:lpstr>
      <vt:lpstr>Tabela:18 Combustivel e Lubrificante/ A.Sanitaria Sanitaria-2024</vt:lpstr>
      <vt:lpstr>Tabela:19 Credito de Comunicação/Area Sanitaria-2024</vt:lpstr>
      <vt:lpstr>Constrangimentos I</vt:lpstr>
      <vt:lpstr> </vt:lpstr>
      <vt:lpstr>Apresentação do PowerPoint</vt:lpstr>
      <vt:lpstr>Apresentação do PowerPoint</vt:lpstr>
      <vt:lpstr>Apresentação do PowerPoint</vt:lpstr>
      <vt:lpstr>Recomendações I</vt:lpstr>
      <vt:lpstr>Recomendações </vt:lpstr>
      <vt:lpstr>Recomendações (Cont.)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Microsoft</dc:creator>
  <cp:lastModifiedBy>RICHARD E. MENDES TE</cp:lastModifiedBy>
  <cp:revision>999</cp:revision>
  <dcterms:created xsi:type="dcterms:W3CDTF">2023-06-28T16:14:28Z</dcterms:created>
  <dcterms:modified xsi:type="dcterms:W3CDTF">2024-12-27T09:43:55Z</dcterms:modified>
</cp:coreProperties>
</file>