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648" r:id="rId4"/>
    <p:sldMasterId id="2147483742" r:id="rId5"/>
    <p:sldMasterId id="2147483821" r:id="rId6"/>
    <p:sldMasterId id="2147483835" r:id="rId7"/>
  </p:sldMasterIdLst>
  <p:notesMasterIdLst>
    <p:notesMasterId r:id="rId78"/>
  </p:notesMasterIdLst>
  <p:handoutMasterIdLst>
    <p:handoutMasterId r:id="rId79"/>
  </p:handoutMasterIdLst>
  <p:sldIdLst>
    <p:sldId id="388" r:id="rId8"/>
    <p:sldId id="2147481549" r:id="rId9"/>
    <p:sldId id="2147481560" r:id="rId10"/>
    <p:sldId id="2147481551" r:id="rId11"/>
    <p:sldId id="261" r:id="rId12"/>
    <p:sldId id="2147481561" r:id="rId13"/>
    <p:sldId id="2147483641" r:id="rId14"/>
    <p:sldId id="306" r:id="rId15"/>
    <p:sldId id="309" r:id="rId16"/>
    <p:sldId id="307" r:id="rId17"/>
    <p:sldId id="308" r:id="rId18"/>
    <p:sldId id="310" r:id="rId19"/>
    <p:sldId id="269" r:id="rId20"/>
    <p:sldId id="271" r:id="rId21"/>
    <p:sldId id="302" r:id="rId22"/>
    <p:sldId id="2147483643" r:id="rId23"/>
    <p:sldId id="2147483645" r:id="rId24"/>
    <p:sldId id="267" r:id="rId25"/>
    <p:sldId id="270" r:id="rId26"/>
    <p:sldId id="256" r:id="rId27"/>
    <p:sldId id="272" r:id="rId28"/>
    <p:sldId id="273" r:id="rId29"/>
    <p:sldId id="274" r:id="rId30"/>
    <p:sldId id="275" r:id="rId31"/>
    <p:sldId id="276" r:id="rId32"/>
    <p:sldId id="277" r:id="rId33"/>
    <p:sldId id="29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147481562" r:id="rId44"/>
    <p:sldId id="2147483646" r:id="rId45"/>
    <p:sldId id="266" r:id="rId46"/>
    <p:sldId id="262" r:id="rId47"/>
    <p:sldId id="268" r:id="rId48"/>
    <p:sldId id="258" r:id="rId49"/>
    <p:sldId id="298" r:id="rId50"/>
    <p:sldId id="299" r:id="rId51"/>
    <p:sldId id="303" r:id="rId52"/>
    <p:sldId id="304" r:id="rId53"/>
    <p:sldId id="305" r:id="rId54"/>
    <p:sldId id="2147483647" r:id="rId55"/>
    <p:sldId id="264" r:id="rId56"/>
    <p:sldId id="263" r:id="rId57"/>
    <p:sldId id="2147483644" r:id="rId58"/>
    <p:sldId id="265" r:id="rId59"/>
    <p:sldId id="409" r:id="rId60"/>
    <p:sldId id="2147481563" r:id="rId61"/>
    <p:sldId id="257" r:id="rId62"/>
    <p:sldId id="301" r:id="rId63"/>
    <p:sldId id="2147481565" r:id="rId64"/>
    <p:sldId id="2147481558" r:id="rId65"/>
    <p:sldId id="259" r:id="rId66"/>
    <p:sldId id="2147481554" r:id="rId67"/>
    <p:sldId id="260" r:id="rId68"/>
    <p:sldId id="291" r:id="rId69"/>
    <p:sldId id="292" r:id="rId70"/>
    <p:sldId id="293" r:id="rId71"/>
    <p:sldId id="294" r:id="rId72"/>
    <p:sldId id="295" r:id="rId73"/>
    <p:sldId id="296" r:id="rId74"/>
    <p:sldId id="297" r:id="rId75"/>
    <p:sldId id="300" r:id="rId76"/>
    <p:sldId id="342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- 1º dia" id="{5CE05F93-043B-6246-8CDF-5CC29E76C07D}">
          <p14:sldIdLst>
            <p14:sldId id="388"/>
            <p14:sldId id="2147481549"/>
            <p14:sldId id="2147481560"/>
            <p14:sldId id="2147481551"/>
            <p14:sldId id="261"/>
            <p14:sldId id="2147481561"/>
            <p14:sldId id="2147483641"/>
            <p14:sldId id="306"/>
            <p14:sldId id="309"/>
            <p14:sldId id="307"/>
            <p14:sldId id="308"/>
            <p14:sldId id="310"/>
            <p14:sldId id="269"/>
            <p14:sldId id="271"/>
            <p14:sldId id="302"/>
            <p14:sldId id="2147483643"/>
            <p14:sldId id="2147483645"/>
            <p14:sldId id="267"/>
            <p14:sldId id="270"/>
            <p14:sldId id="256"/>
            <p14:sldId id="272"/>
            <p14:sldId id="273"/>
            <p14:sldId id="274"/>
            <p14:sldId id="275"/>
            <p14:sldId id="276"/>
            <p14:sldId id="277"/>
            <p14:sldId id="29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147481562"/>
            <p14:sldId id="2147483646"/>
            <p14:sldId id="266"/>
            <p14:sldId id="262"/>
            <p14:sldId id="268"/>
            <p14:sldId id="258"/>
            <p14:sldId id="298"/>
            <p14:sldId id="299"/>
            <p14:sldId id="303"/>
            <p14:sldId id="304"/>
            <p14:sldId id="305"/>
            <p14:sldId id="2147483647"/>
            <p14:sldId id="264"/>
            <p14:sldId id="263"/>
            <p14:sldId id="2147483644"/>
            <p14:sldId id="265"/>
            <p14:sldId id="409"/>
            <p14:sldId id="2147481563"/>
            <p14:sldId id="257"/>
            <p14:sldId id="301"/>
            <p14:sldId id="2147481565"/>
            <p14:sldId id="2147481558"/>
          </p14:sldIdLst>
        </p14:section>
        <p14:section name="Intro - 2º dia" id="{076177AD-DA95-46A2-8024-8FB41F8E62C0}">
          <p14:sldIdLst>
            <p14:sldId id="259"/>
            <p14:sldId id="2147481554"/>
            <p14:sldId id="260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DB1C12-0915-BA3A-3407-63B089DCF706}" name="Simbarashe Mabaya" initials="SM" userId="S::smabaya@gavi.org::9c0c3ae4-85ed-4137-a00c-0b74edef4d72" providerId="AD"/>
  <p188:author id="{DCBCC934-97B4-00B8-B0B7-684FD8ACA7A9}" name="Emily Kobayashi" initials="EK" userId="S::ekobayashi@gavi.org::e4e519e7-e2ca-4357-bbda-95af611e16c4" providerId="AD"/>
  <p188:author id="{711DF935-3129-DA88-D604-C95D751AB508}" name="Yann Folly" initials="YF" userId="S::yfolly@gavi.org::24d0130f-8799-4530-a778-c830892690f6" providerId="AD"/>
  <p188:author id="{E0997937-AA26-5898-260D-561DF367DAC2}" name="Sara Sá Silva" initials="SS" userId="S::sasilvas@mmglobalhealth.org::574fb33a-3431-496e-9e73-f2944f4a2a90" providerId="AD"/>
  <p188:author id="{971F0D40-3085-E255-A96A-057597249EF7}" name="Amina Ismail" initials="AI" userId="S::aismail@gavi.org::ee98cb50-b360-44d2-a9e8-62b14ce2784d" providerId="AD"/>
  <p188:author id="{BA8F004D-EB51-D704-F75A-F8B173C00244}" name="Micheal Besong" initials="MB" userId="S::mbesong@gavi.org::d0971a68-ef7c-46ef-b2cf-e9e4613389c0" providerId="AD"/>
  <p188:author id="{F07DA85D-9C07-538F-DB7F-7A031EC02539}" name="Naomi Miall (Consultant)" initials="N(" userId="S::nmiall@gavi.org::195affa6-ba9f-4199-95f6-94d23f70f7d1" providerId="AD"/>
  <p188:author id="{66D2C56B-BEA3-83B1-221D-39BE4B7B5A85}" name="Charlene Barina" initials="CB" userId="Charlene Barina" providerId="None"/>
  <p188:author id="{FF1F4D8E-4D39-B471-5D0D-575612934FB7}" name="Marguerite Cornu" initials="MC" userId="S::mcornu@gavi.org::0d8701a5-90f6-4f51-bc6c-e6bf04b0440d" providerId="AD"/>
  <p188:author id="{80FDED8E-31B9-D748-0144-21F3D37383A6}" name="Cindy Chiu De Vazquez" initials="CC" userId="S::cchiudevazquez@gavi.org::f4cda6ca-86ed-4571-b359-2cb2725e9bba" providerId="AD"/>
  <p188:author id="{399753B6-0C79-9D6C-5E88-7408245CF011}" name="Katy Clark" initials="" userId="S::kclark@gavi.org::2b9ef7f8-a931-4ae4-85ed-a253386b7ec7" providerId="AD"/>
  <p188:author id="{21B350C1-C6C7-6C00-7423-062AA1A1F266}" name="Hiroki Yamakawa" initials="HY" userId="S::hyamakawa@gavi.org::2ffd3551-e333-46c9-a0e9-40d7e0e3cbb9" providerId="AD"/>
  <p188:author id="{8E5407EB-DFD1-45A8-99E4-C658ABC77400}" name="Mary Adeoye" initials="" userId="S::madeoye@gavi.org::89cd780c-6d20-4a39-af76-4d034fef1b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F5FF"/>
    <a:srgbClr val="E6E6E6"/>
    <a:srgbClr val="00A1DF"/>
    <a:srgbClr val="F89B1D"/>
    <a:srgbClr val="DB4835"/>
    <a:srgbClr val="F87C56"/>
    <a:srgbClr val="C4F56E"/>
    <a:srgbClr val="002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2E044-AD7D-4FB8-9712-6C05DA314D7E}" v="1387" dt="2025-01-23T09:23:21.343"/>
    <p1510:client id="{7BC3BE3B-3F10-306C-B27B-D9EE743C5CEB}" v="492" dt="2025-01-23T08:57:13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4404" autoAdjust="0"/>
  </p:normalViewPr>
  <p:slideViewPr>
    <p:cSldViewPr snapToGrid="0">
      <p:cViewPr>
        <p:scale>
          <a:sx n="60" d="100"/>
          <a:sy n="60" d="100"/>
        </p:scale>
        <p:origin x="1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microsoft.com/office/2015/10/relationships/revisionInfo" Target="revisionInfo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85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61" Type="http://schemas.openxmlformats.org/officeDocument/2006/relationships/slide" Target="slides/slide54.xml"/><Relationship Id="rId8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AE5B8-1887-744D-B3C4-E3B6006B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A97F-06D7-884B-8B46-968602B43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DCC0-6116-C243-966D-E1A927F58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D543-721A-CF4A-A41A-C589B71FF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2DF4-D578-9E44-A905-1D4F1D9996E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 para editar os estilos do texto principal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49A3-D38C-2F4A-9EF6-13EF087A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7EE3-27B5-E8A4-4F29-975AA964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343EC-390C-83C3-0B14-472D4FD91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D12A2-DC70-36E2-A561-9BD80A36A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 olharmos para a visão de não deixar ninguém para trás e para os objectivos delineados, os sistemas de saúde são fundamentais para tudo isto, e são-no cada vez mais à medida que avançamos para a imunização ao longo da vida. Com mais e novas vacinas fora da infância, a capacidade dos sistemas de saúde para as administrar fora do primeiro ano de vida é cada vez mais </a:t>
            </a:r>
            <a:r>
              <a:rPr lang="en-GB" err="1"/>
              <a:t>importante</a:t>
            </a:r>
            <a:r>
              <a:rPr lang="en-GB"/>
              <a:t>. </a:t>
            </a:r>
          </a:p>
          <a:p>
            <a:pPr marL="171450" indent="-171450">
              <a:buFontTx/>
              <a:buChar char="-"/>
            </a:pPr>
            <a:r>
              <a:rPr lang="en-GB"/>
              <a:t>Os sistemas de saúde são fundamentais para atingir o objetivo da equidade e de alcançar zero doses de crianças. </a:t>
            </a:r>
          </a:p>
          <a:p>
            <a:pPr marL="171450" indent="-171450">
              <a:buFontTx/>
              <a:buChar char="-"/>
            </a:pPr>
            <a:r>
              <a:rPr lang="en-GB"/>
              <a:t>Relativamente à sustentabilidade programática e financeira - a capacidade dos sistemas de saúde para manter o desempenho após a transição do apoio </a:t>
            </a:r>
            <a:r>
              <a:rPr lang="en-GB" err="1"/>
              <a:t>da Gavi </a:t>
            </a:r>
            <a:r>
              <a:rPr lang="en-GB"/>
              <a:t>é uma parte cada vez mais importante do nosso sucesso.</a:t>
            </a:r>
          </a:p>
          <a:p>
            <a:pPr marL="171450" indent="-171450">
              <a:buFontTx/>
              <a:buChar char="-"/>
            </a:pPr>
            <a:r>
              <a:rPr lang="en-GB"/>
              <a:t>Até à data, nunca tivemos uma abordagem transversal sobre o que a Gavi está a tentar alcançar ou sobre a forma como alcançamos ou medimos a forma como estamos a concretizar essa aspiração.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171450" indent="-171450">
              <a:buFontTx/>
              <a:buChar char="-"/>
            </a:pPr>
            <a:endParaRPr lang="en-GB"/>
          </a:p>
          <a:p>
            <a:endParaRPr lang="en-GB"/>
          </a:p>
          <a:p>
            <a:r>
              <a:rPr lang="en-GB"/>
              <a:t>Há uma série de factores que tornam a versão 6.0 diferente</a:t>
            </a:r>
          </a:p>
          <a:p>
            <a:r>
              <a:rPr lang="en-GB"/>
              <a:t>Nos sistemas de saúde - analisar a sustentabilidade programática - não apenas as vacinas, mas também</a:t>
            </a:r>
          </a:p>
          <a:p>
            <a:r>
              <a:rPr lang="en-GB"/>
              <a:t>Análise aprofundada do ciclo de vida - imunização durante a infância - nova pressão sobre os sistemas de saúde e reforço de uma gama mais vasta de objectivos</a:t>
            </a:r>
          </a:p>
          <a:p>
            <a:r>
              <a:rPr lang="en-GB"/>
              <a:t>A estratégia dos sistemas de saúde analisa de ponta a ponta todos os diferentes aspectos dos sistemas de saúde. Não apenas as subvenções HSS, mas a forma como pensamos em todas as nossas alavancas e ferramentas de financiamento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72BE-0FB7-A3EA-0C6A-89E8D0482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78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47;g2af4abddcb4_0_7:notes">
            <a:extLst>
              <a:ext uri="{FF2B5EF4-FFF2-40B4-BE49-F238E27FC236}">
                <a16:creationId xmlns:a16="http://schemas.microsoft.com/office/drawing/2014/main" id="{8CE2D2E6-12E6-63C5-1933-02824D5B3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3" name="Google Shape;148;g2af4abddcb4_0_7:notes">
            <a:extLst>
              <a:ext uri="{FF2B5EF4-FFF2-40B4-BE49-F238E27FC236}">
                <a16:creationId xmlns:a16="http://schemas.microsoft.com/office/drawing/2014/main" id="{DC2C5D82-C362-7E30-40D9-6683E68ED7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65;g3258378f286_1_294:notes">
            <a:extLst>
              <a:ext uri="{FF2B5EF4-FFF2-40B4-BE49-F238E27FC236}">
                <a16:creationId xmlns:a16="http://schemas.microsoft.com/office/drawing/2014/main" id="{F416241A-12B4-ADB7-5236-AC5331A63B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Google Shape;166;g3258378f286_1_294:notes">
            <a:extLst>
              <a:ext uri="{FF2B5EF4-FFF2-40B4-BE49-F238E27FC236}">
                <a16:creationId xmlns:a16="http://schemas.microsoft.com/office/drawing/2014/main" id="{8217C692-228E-889E-74B8-9CD5027DECC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71;g3258378f286_1_312:notes">
            <a:extLst>
              <a:ext uri="{FF2B5EF4-FFF2-40B4-BE49-F238E27FC236}">
                <a16:creationId xmlns:a16="http://schemas.microsoft.com/office/drawing/2014/main" id="{FC472805-7321-DCE8-9C32-F0BD9F69DEC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Google Shape;172;g3258378f286_1_312:notes">
            <a:extLst>
              <a:ext uri="{FF2B5EF4-FFF2-40B4-BE49-F238E27FC236}">
                <a16:creationId xmlns:a16="http://schemas.microsoft.com/office/drawing/2014/main" id="{FE1F3C78-32BC-F2F6-3399-4CB85C620E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77;g327f9a8e48d_0_2:notes">
            <a:extLst>
              <a:ext uri="{FF2B5EF4-FFF2-40B4-BE49-F238E27FC236}">
                <a16:creationId xmlns:a16="http://schemas.microsoft.com/office/drawing/2014/main" id="{EDCDD253-36F6-5D12-6E98-2154800083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7" name="Google Shape;178;g327f9a8e48d_0_2:notes">
            <a:extLst>
              <a:ext uri="{FF2B5EF4-FFF2-40B4-BE49-F238E27FC236}">
                <a16:creationId xmlns:a16="http://schemas.microsoft.com/office/drawing/2014/main" id="{096D9FE8-73DF-B757-5A32-234B6856B7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3;g3258378f286_1_346:notes">
            <a:extLst>
              <a:ext uri="{FF2B5EF4-FFF2-40B4-BE49-F238E27FC236}">
                <a16:creationId xmlns:a16="http://schemas.microsoft.com/office/drawing/2014/main" id="{FF6F1359-C9E2-E58A-A6C4-D3850AE791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5" name="Google Shape;184;g3258378f286_1_346:notes">
            <a:extLst>
              <a:ext uri="{FF2B5EF4-FFF2-40B4-BE49-F238E27FC236}">
                <a16:creationId xmlns:a16="http://schemas.microsoft.com/office/drawing/2014/main" id="{A1FC9B86-8204-9074-62BF-028620A7E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89;g3258378f286_1_319:notes">
            <a:extLst>
              <a:ext uri="{FF2B5EF4-FFF2-40B4-BE49-F238E27FC236}">
                <a16:creationId xmlns:a16="http://schemas.microsoft.com/office/drawing/2014/main" id="{FC87A339-BD97-7627-7741-6ACD56C465B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3" name="Google Shape;190;g3258378f286_1_319:notes">
            <a:extLst>
              <a:ext uri="{FF2B5EF4-FFF2-40B4-BE49-F238E27FC236}">
                <a16:creationId xmlns:a16="http://schemas.microsoft.com/office/drawing/2014/main" id="{E0566680-434C-4EEF-21B3-2A4942BE57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95;g2af4abddcb4_0_25:notes">
            <a:extLst>
              <a:ext uri="{FF2B5EF4-FFF2-40B4-BE49-F238E27FC236}">
                <a16:creationId xmlns:a16="http://schemas.microsoft.com/office/drawing/2014/main" id="{D8CCBF7E-1A4E-5779-DF62-1B95529CF4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531" name="Google Shape;196;g2af4abddcb4_0_25:notes">
            <a:extLst>
              <a:ext uri="{FF2B5EF4-FFF2-40B4-BE49-F238E27FC236}">
                <a16:creationId xmlns:a16="http://schemas.microsoft.com/office/drawing/2014/main" id="{5D8FE340-7411-7A04-CEDB-E0F9042584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01;g3258378f286_1_335:notes">
            <a:extLst>
              <a:ext uri="{FF2B5EF4-FFF2-40B4-BE49-F238E27FC236}">
                <a16:creationId xmlns:a16="http://schemas.microsoft.com/office/drawing/2014/main" id="{97D24531-02EC-1F55-E185-A668C7BD8B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202;g3258378f286_1_335:notes">
            <a:extLst>
              <a:ext uri="{FF2B5EF4-FFF2-40B4-BE49-F238E27FC236}">
                <a16:creationId xmlns:a16="http://schemas.microsoft.com/office/drawing/2014/main" id="{CB3F3681-9ED2-01A2-30FE-1449E4E2E1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 SRI é de natureza holística e tem material que pode ser utilizado para pedidos de financiamento; ainda precisa de ser trabalhado antes de poder ser financiado diretamente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Os critérios de revisão da Gavi fazem emergir certas áreas da NEI que poderiam ser reforçadas para facilitar tanto os pedidos de financiamento como a utilização da NEI como instrumento de orientação para o trabalho de imunização: a atualização da NEI para satisfazer muitos dos critérios de revisão da Gavi seria útil em geral, e não apenas para fins da Gavi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 Agenda de Lusaka compromete-se a que os planos nacionais e os financiadores trabalhem para se alinharem através de uma abordagem de plano/orçamento/estratégia orientada para o país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Existe um risco de divergência de trabalho se o trabalho sobre uma candidatura holística para Gavi (o principal financiador do país para a imunização) não estiver alinhado com o trabalho no 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Encontrar abordagens para colmatar estas necessidades (maturidade dos NIS, Agenda de Lusaka, necessidades de garantia dos financiadores) será um cenário comum para os países que já concluíram os seus NIS e estão a procurar financiamento para a Gavi 6.0; os prós e contras das opções no próximo diapositivo registam este facto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2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Nota: 3b poderia existir na medida em que o conteúdo é extraído e utilizado em modelos 5.0, mas há outros factores em jogo aqui: mudanças 6.0 ainda não reflectidas em modelos 5.0, e ainda não existem modelos 6.0 (o que traria atrasos)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 olharmos para a visão de não deixar ninguém para trás e para os objectivos delineados, os sistemas de saúde são fundamentais para tudo isto, e são-no cada vez mais à medida que avançamos para a imunização ao longo da vida. Com mais e novas vacinas fora da infância, a capacidade dos sistemas de saúde para as administrar fora do primeiro ano de vida é cada vez mais </a:t>
            </a:r>
            <a:r>
              <a:rPr lang="en-GB" err="1"/>
              <a:t>importante</a:t>
            </a:r>
            <a:r>
              <a:rPr lang="en-GB"/>
              <a:t>. </a:t>
            </a:r>
          </a:p>
          <a:p>
            <a:pPr marL="171450" indent="-171450">
              <a:buFontTx/>
              <a:buChar char="-"/>
            </a:pPr>
            <a:r>
              <a:rPr lang="en-GB"/>
              <a:t>Os sistemas de saúde são fundamentais para atingir o objetivo da equidade e de alcançar zero doses de crianças. </a:t>
            </a:r>
          </a:p>
          <a:p>
            <a:pPr marL="171450" indent="-171450">
              <a:buFontTx/>
              <a:buChar char="-"/>
            </a:pPr>
            <a:r>
              <a:rPr lang="en-GB"/>
              <a:t>Relativamente à sustentabilidade programática e financeira - a capacidade dos sistemas de saúde para manter o desempenho após a transição do apoio </a:t>
            </a:r>
            <a:r>
              <a:rPr lang="en-GB" err="1"/>
              <a:t>da Gavi </a:t>
            </a:r>
            <a:r>
              <a:rPr lang="en-GB"/>
              <a:t>é uma parte cada vez mais importante do nosso sucesso.</a:t>
            </a:r>
          </a:p>
          <a:p>
            <a:pPr marL="171450" indent="-171450">
              <a:buFontTx/>
              <a:buChar char="-"/>
            </a:pPr>
            <a:r>
              <a:rPr lang="en-GB"/>
              <a:t>Até à data, nunca tivemos uma abordagem transversal sobre o que a Gavi está a tentar alcançar ou sobre a forma como alcançamos ou medimos a forma como estamos a concretizar essa aspiração.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171450" indent="-171450">
              <a:buFontTx/>
              <a:buChar char="-"/>
            </a:pPr>
            <a:endParaRPr lang="en-GB"/>
          </a:p>
          <a:p>
            <a:endParaRPr lang="en-GB"/>
          </a:p>
          <a:p>
            <a:r>
              <a:rPr lang="en-GB"/>
              <a:t>Há uma série de factores que tornam a versão 6.0 diferente</a:t>
            </a:r>
          </a:p>
          <a:p>
            <a:r>
              <a:rPr lang="en-GB"/>
              <a:t>Nos sistemas de saúde - analisar a sustentabilidade programática - não apenas as vacinas, mas também</a:t>
            </a:r>
          </a:p>
          <a:p>
            <a:r>
              <a:rPr lang="en-GB"/>
              <a:t>Análise aprofundada do ciclo de vida - imunização durante a infância - nova pressão sobre os sistemas de saúde e reforço de uma gama mais vasta de objectivos</a:t>
            </a:r>
          </a:p>
          <a:p>
            <a:r>
              <a:rPr lang="en-GB"/>
              <a:t>A estratégia dos sistemas de saúde analisa de ponta a ponta todos os diferentes aspectos dos sistemas de saúde. Não apenas as subvenções HSS, mas a forma como pensamos em todas as nossas alavancas e ferramentas de financiamento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847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Uma oportunidade </a:t>
            </a:r>
            <a:r>
              <a:rPr lang="en-GB"/>
              <a:t>empolgante de contribuir para o futuro processo de candidatura e de dispor de conhecimentos especializados para a fase 6.0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2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013A-1668-5B4E-E144-04B091244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EF83A4-CDAC-BF73-676B-BD933CE3D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6C627-C515-25A9-2510-09CBFAA0D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 olharmos para a visão de não deixar ninguém para trás e para os objectivos delineados, os sistemas de saúde são fundamentais para tudo isto, e são-no cada vez mais à medida que avançamos para a imunização ao longo da vida. Com mais e novas vacinas fora da infância, a capacidade dos sistemas de saúde para as administrar fora do primeiro ano de vida é cada vez mais </a:t>
            </a:r>
            <a:r>
              <a:rPr lang="en-GB" err="1"/>
              <a:t>importante</a:t>
            </a:r>
            <a:r>
              <a:rPr lang="en-GB"/>
              <a:t>. </a:t>
            </a:r>
          </a:p>
          <a:p>
            <a:pPr marL="171450" indent="-171450">
              <a:buFontTx/>
              <a:buChar char="-"/>
            </a:pPr>
            <a:r>
              <a:rPr lang="en-GB"/>
              <a:t>Os sistemas de saúde são fundamentais para atingir o objetivo da equidade e de alcançar zero doses de crianças. </a:t>
            </a:r>
          </a:p>
          <a:p>
            <a:pPr marL="171450" indent="-171450">
              <a:buFontTx/>
              <a:buChar char="-"/>
            </a:pPr>
            <a:r>
              <a:rPr lang="en-GB"/>
              <a:t>Relativamente à sustentabilidade programática e financeira - a capacidade dos sistemas de saúde para manter o desempenho após a transição do apoio </a:t>
            </a:r>
            <a:r>
              <a:rPr lang="en-GB" err="1"/>
              <a:t>da Gavi </a:t>
            </a:r>
            <a:r>
              <a:rPr lang="en-GB"/>
              <a:t>é uma parte cada vez mais importante do nosso sucesso.</a:t>
            </a:r>
          </a:p>
          <a:p>
            <a:pPr marL="171450" indent="-171450">
              <a:buFontTx/>
              <a:buChar char="-"/>
            </a:pPr>
            <a:r>
              <a:rPr lang="en-GB"/>
              <a:t>Até à data, nunca tivemos uma abordagem transversal sobre o que a Gavi está a tentar alcançar ou sobre a forma como alcançamos ou medimos a forma como estamos a concretizar essa aspiração.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171450" indent="-171450">
              <a:buFontTx/>
              <a:buChar char="-"/>
            </a:pPr>
            <a:endParaRPr lang="en-GB"/>
          </a:p>
          <a:p>
            <a:endParaRPr lang="en-GB"/>
          </a:p>
          <a:p>
            <a:r>
              <a:rPr lang="en-GB"/>
              <a:t>Há uma série de factores que tornam a versão 6.0 diferente</a:t>
            </a:r>
          </a:p>
          <a:p>
            <a:r>
              <a:rPr lang="en-GB"/>
              <a:t>Nos sistemas de saúde - analisar a sustentabilidade programática - não apenas as vacinas, mas também</a:t>
            </a:r>
          </a:p>
          <a:p>
            <a:r>
              <a:rPr lang="en-GB"/>
              <a:t>Análise aprofundada do ciclo de vida - imunização durante a infância - nova pressão sobre os sistemas de saúde e reforço de uma gama mais vasta de objectivos</a:t>
            </a:r>
          </a:p>
          <a:p>
            <a:r>
              <a:rPr lang="en-GB"/>
              <a:t>A estratégia dos sistemas de saúde analisa de ponta a ponta todos os diferentes aspectos dos sistemas de saúde. Não apenas as subvenções HSS, mas a forma como pensamos em todas as nossas alavancas e ferramentas de financiamento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4751-D626-D4ED-CD72-D7F90213A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7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35157-55B4-6820-7BBE-C37F9EA8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2DBCD-CED5-907F-5F9F-DF46DEF78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A6663-8E87-C6B3-9D9A-56450ECBB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 olharmos para a visão de não deixar ninguém para trás e para os objectivos delineados, os sistemas de saúde são fundamentais para tudo isto, e são-no cada vez mais à medida que avançamos para a imunização ao longo da vida. Com mais e novas vacinas fora da infância, a capacidade dos sistemas de saúde para as administrar fora do primeiro ano de vida é cada vez mais </a:t>
            </a:r>
            <a:r>
              <a:rPr lang="en-GB" err="1"/>
              <a:t>importante</a:t>
            </a:r>
            <a:r>
              <a:rPr lang="en-GB"/>
              <a:t>. </a:t>
            </a:r>
          </a:p>
          <a:p>
            <a:pPr marL="171450" indent="-171450">
              <a:buFontTx/>
              <a:buChar char="-"/>
            </a:pPr>
            <a:r>
              <a:rPr lang="en-GB"/>
              <a:t>Os sistemas de saúde são fundamentais para atingir o objetivo da equidade e de alcançar zero doses de crianças. </a:t>
            </a:r>
          </a:p>
          <a:p>
            <a:pPr marL="171450" indent="-171450">
              <a:buFontTx/>
              <a:buChar char="-"/>
            </a:pPr>
            <a:r>
              <a:rPr lang="en-GB"/>
              <a:t>Relativamente à sustentabilidade programática e financeira - a capacidade dos sistemas de saúde para manter o desempenho após a transição do apoio </a:t>
            </a:r>
            <a:r>
              <a:rPr lang="en-GB" err="1"/>
              <a:t>da Gavi </a:t>
            </a:r>
            <a:r>
              <a:rPr lang="en-GB"/>
              <a:t>é uma parte cada vez mais importante do nosso sucesso.</a:t>
            </a:r>
          </a:p>
          <a:p>
            <a:pPr marL="171450" indent="-171450">
              <a:buFontTx/>
              <a:buChar char="-"/>
            </a:pPr>
            <a:r>
              <a:rPr lang="en-GB"/>
              <a:t>Até à data, nunca tivemos uma abordagem transversal sobre o que a Gavi está a tentar alcançar ou sobre a forma como alcançamos ou medimos a forma como estamos a concretizar essa aspiração.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171450" indent="-171450">
              <a:buFontTx/>
              <a:buChar char="-"/>
            </a:pPr>
            <a:endParaRPr lang="en-GB"/>
          </a:p>
          <a:p>
            <a:endParaRPr lang="en-GB"/>
          </a:p>
          <a:p>
            <a:r>
              <a:rPr lang="en-GB"/>
              <a:t>Há uma série de factores que tornam a versão 6.0 diferente</a:t>
            </a:r>
          </a:p>
          <a:p>
            <a:r>
              <a:rPr lang="en-GB"/>
              <a:t>Nos sistemas de saúde - analisar a sustentabilidade programática - não apenas as vacinas, mas também</a:t>
            </a:r>
          </a:p>
          <a:p>
            <a:r>
              <a:rPr lang="en-GB"/>
              <a:t>Análise aprofundada do ciclo de vida - imunização durante a infância - nova pressão sobre os sistemas de saúde e reforço de uma gama mais vasta de objectivos</a:t>
            </a:r>
          </a:p>
          <a:p>
            <a:r>
              <a:rPr lang="en-GB"/>
              <a:t>A estratégia dos sistemas de saúde analisa de ponta a ponta todos os diferentes aspectos dos sistemas de saúde. Não apenas as subvenções HSS, mas a forma como pensamos em todas as nossas alavancas e ferramentas de financiamento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780D-9173-8D0D-895F-22F07851F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2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3B58-6F52-0766-74F2-0DB5594A3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C651A-82F1-DB65-744A-9F4FAD9C3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86519-F939-E48F-0797-7F45F9C98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 olharmos para a visão de não deixar ninguém para trás e para os objectivos delineados, os sistemas de saúde são fundamentais para tudo isto, e são-no cada vez mais à medida que avançamos para a imunização ao longo da vida. Com mais e novas vacinas fora da infância, a capacidade dos sistemas de saúde para as administrar fora do primeiro ano de vida é cada vez mais </a:t>
            </a:r>
            <a:r>
              <a:rPr lang="en-GB" err="1"/>
              <a:t>importante</a:t>
            </a:r>
            <a:r>
              <a:rPr lang="en-GB"/>
              <a:t>. </a:t>
            </a:r>
          </a:p>
          <a:p>
            <a:pPr marL="171450" indent="-171450">
              <a:buFontTx/>
              <a:buChar char="-"/>
            </a:pPr>
            <a:r>
              <a:rPr lang="en-GB"/>
              <a:t>Os sistemas de saúde são fundamentais para atingir o objetivo da equidade e de alcançar zero doses de crianças. </a:t>
            </a:r>
          </a:p>
          <a:p>
            <a:pPr marL="171450" indent="-171450">
              <a:buFontTx/>
              <a:buChar char="-"/>
            </a:pPr>
            <a:r>
              <a:rPr lang="en-GB"/>
              <a:t>Relativamente à sustentabilidade programática e financeira - a capacidade dos sistemas de saúde para manter o desempenho após a transição do apoio </a:t>
            </a:r>
            <a:r>
              <a:rPr lang="en-GB" err="1"/>
              <a:t>da Gavi </a:t>
            </a:r>
            <a:r>
              <a:rPr lang="en-GB"/>
              <a:t>é uma parte cada vez mais importante do nosso sucesso.</a:t>
            </a:r>
          </a:p>
          <a:p>
            <a:pPr marL="171450" indent="-171450">
              <a:buFontTx/>
              <a:buChar char="-"/>
            </a:pPr>
            <a:r>
              <a:rPr lang="en-GB"/>
              <a:t>Até à data, nunca tivemos uma abordagem transversal sobre o que a Gavi está a tentar alcançar ou sobre a forma como alcançamos ou medimos a forma como estamos a concretizar essa aspiração.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171450" indent="-171450">
              <a:buFontTx/>
              <a:buChar char="-"/>
            </a:pPr>
            <a:endParaRPr lang="en-GB"/>
          </a:p>
          <a:p>
            <a:endParaRPr lang="en-GB"/>
          </a:p>
          <a:p>
            <a:r>
              <a:rPr lang="en-GB"/>
              <a:t>Há uma série de factores que tornam a versão 6.0 diferente</a:t>
            </a:r>
          </a:p>
          <a:p>
            <a:r>
              <a:rPr lang="en-GB"/>
              <a:t>Nos sistemas de saúde - analisar a sustentabilidade programática - não apenas as vacinas, mas também</a:t>
            </a:r>
          </a:p>
          <a:p>
            <a:r>
              <a:rPr lang="en-GB"/>
              <a:t>Análise aprofundada do ciclo de vida - imunização durante a infância - nova pressão sobre os sistemas de saúde e reforço de uma gama mais vasta de objectivos</a:t>
            </a:r>
          </a:p>
          <a:p>
            <a:r>
              <a:rPr lang="en-GB"/>
              <a:t>A estratégia dos sistemas de saúde analisa de ponta a ponta todos os diferentes aspectos dos sistemas de saúde. Não apenas as subvenções HSS, mas a forma como pensamos em todas as nossas alavancas e ferramentas de financiamento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3D407-D2DB-9ADD-7184-D374DE04D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15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alavancas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propomos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emergência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imprevisíveis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apenas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coisas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Gavi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alinhado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necessidades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definam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estabeleçam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compromissos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base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priorizado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objectivos-chave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específicos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através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pequenas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subvenções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visibilidade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disponível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canalizar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premente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ajustar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abordagens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custos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para a Gavi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compreender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alavancas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traduzir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efetuar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múltiplas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preencher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múltiplos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formulários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candidatura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tirar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melhor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sinergias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graças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volumes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melhoram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capacidade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planeamento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execução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integrados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exemplo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reduzem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risco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duplicação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actividades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diferentes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subvenções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AutoNum type="alphaLcPeriod"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4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9A522-35B6-6077-CD9B-009DFEE2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D0A55-FCAD-3068-090E-0AC36F848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DA383-DE6E-A0CD-2FEB-A91A2CCE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alavancas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propomos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emergência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imprevisíveis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apenas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coisas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Gavi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alinhado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necessidades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definam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estabeleçam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compromissos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base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priorizado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objectivos-chave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específicos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através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pequenas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subvenções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visibilidade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disponível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canalizar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premente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ajustar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abordagens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custos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para a Gavi para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compreender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alavancas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traduzir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efetuar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múltiplas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preencher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múltiplos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formulários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candidatura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países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tirar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melhor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partido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sinergias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graças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maiores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volumes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melhoram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capacidade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planeamento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execução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integrados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exemplo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reduzem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risco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duplicação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actividades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diferentes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subvenções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AutoNum type="alphaLcPeriod"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56A80-C09A-4B08-8195-090DC8C66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7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9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39;g3258378f286_1_104:notes">
            <a:extLst>
              <a:ext uri="{FF2B5EF4-FFF2-40B4-BE49-F238E27FC236}">
                <a16:creationId xmlns:a16="http://schemas.microsoft.com/office/drawing/2014/main" id="{2825D0F7-7836-0F14-C5E8-3E68B05661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8195" name="Google Shape;140;g3258378f286_1_104:notes">
            <a:extLst>
              <a:ext uri="{FF2B5EF4-FFF2-40B4-BE49-F238E27FC236}">
                <a16:creationId xmlns:a16="http://schemas.microsoft.com/office/drawing/2014/main" id="{E2F999E4-218E-F4E1-F6DD-C48F383C18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3300" tIns="46650" rIns="93300" bIns="46650"/>
          <a:lstStyle/>
          <a:p>
            <a:pPr marL="0" indent="0" eaLnBrk="1" hangingPunct="1">
              <a:buSzPts val="1100"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Google Shape;141;g3258378f286_1_104:notes">
            <a:extLst>
              <a:ext uri="{FF2B5EF4-FFF2-40B4-BE49-F238E27FC236}">
                <a16:creationId xmlns:a16="http://schemas.microsoft.com/office/drawing/2014/main" id="{50C80734-A6E7-B7A5-2D1E-CAA63764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8843963"/>
            <a:ext cx="3041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0" tIns="46650" rIns="93300" bIns="4665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"/>
              <a:buFont typeface="Times New Roman" panose="02020603050405020304" pitchFamily="18" charset="0"/>
              <a:buNone/>
              <a:tabLst/>
              <a:defRPr/>
            </a:pPr>
            <a:fld id="{47F80D7D-96F9-4070-A0D7-01629971C5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00"/>
                <a:buFont typeface="Times New Roman" panose="02020603050405020304" pitchFamily="18" charset="0"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sv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29.svg"/><Relationship Id="rId5" Type="http://schemas.openxmlformats.org/officeDocument/2006/relationships/image" Target="../media/image26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20394"/>
            <a:ext cx="7964947" cy="234609"/>
          </a:xfrm>
        </p:spPr>
        <p:txBody>
          <a:bodyPr>
            <a:normAutofit/>
          </a:bodyPr>
          <a:lstStyle>
            <a:lvl1pPr>
              <a:defRPr sz="16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605179"/>
            <a:ext cx="11154344" cy="192903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302341"/>
            <a:ext cx="5832475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10367425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</p:spTree>
    <p:extLst>
      <p:ext uri="{BB962C8B-B14F-4D97-AF65-F5344CB8AC3E}">
        <p14:creationId xmlns:p14="http://schemas.microsoft.com/office/powerpoint/2010/main" val="40791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43EB15E-A314-36FE-8F19-4C79176CF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2264571 w 6096001"/>
              <a:gd name="connsiteY0" fmla="*/ 1883188 h 6858000"/>
              <a:gd name="connsiteX1" fmla="*/ 2167943 w 6096001"/>
              <a:gd name="connsiteY1" fmla="*/ 3625805 h 6858000"/>
              <a:gd name="connsiteX2" fmla="*/ 2578239 w 6096001"/>
              <a:gd name="connsiteY2" fmla="*/ 3754069 h 6858000"/>
              <a:gd name="connsiteX3" fmla="*/ 3056918 w 6096001"/>
              <a:gd name="connsiteY3" fmla="*/ 3625805 h 6858000"/>
              <a:gd name="connsiteX4" fmla="*/ 3638171 w 6096001"/>
              <a:gd name="connsiteY4" fmla="*/ 4124117 h 6858000"/>
              <a:gd name="connsiteX5" fmla="*/ 3047999 w 6096001"/>
              <a:gd name="connsiteY5" fmla="*/ 4644543 h 6858000"/>
              <a:gd name="connsiteX6" fmla="*/ 2222946 w 6096001"/>
              <a:gd name="connsiteY6" fmla="*/ 4342313 h 6858000"/>
              <a:gd name="connsiteX7" fmla="*/ 1933063 w 6096001"/>
              <a:gd name="connsiteY7" fmla="*/ 4822933 h 6858000"/>
              <a:gd name="connsiteX8" fmla="*/ 3058405 w 6096001"/>
              <a:gd name="connsiteY8" fmla="*/ 5175290 h 6858000"/>
              <a:gd name="connsiteX9" fmla="*/ 4229830 w 6096001"/>
              <a:gd name="connsiteY9" fmla="*/ 4110849 h 6858000"/>
              <a:gd name="connsiteX10" fmla="*/ 3178818 w 6096001"/>
              <a:gd name="connsiteY10" fmla="*/ 3114225 h 6858000"/>
              <a:gd name="connsiteX11" fmla="*/ 2689733 w 6096001"/>
              <a:gd name="connsiteY11" fmla="*/ 3214477 h 6858000"/>
              <a:gd name="connsiteX12" fmla="*/ 2744736 w 6096001"/>
              <a:gd name="connsiteY12" fmla="*/ 2409511 h 6858000"/>
              <a:gd name="connsiteX13" fmla="*/ 4026169 w 6096001"/>
              <a:gd name="connsiteY13" fmla="*/ 2409511 h 6858000"/>
              <a:gd name="connsiteX14" fmla="*/ 4026169 w 6096001"/>
              <a:gd name="connsiteY14" fmla="*/ 1883188 h 6858000"/>
              <a:gd name="connsiteX15" fmla="*/ 0 w 6096001"/>
              <a:gd name="connsiteY15" fmla="*/ 0 h 6858000"/>
              <a:gd name="connsiteX16" fmla="*/ 5214397 w 6096001"/>
              <a:gd name="connsiteY16" fmla="*/ 0 h 6858000"/>
              <a:gd name="connsiteX17" fmla="*/ 6096001 w 6096001"/>
              <a:gd name="connsiteY17" fmla="*/ 881604 h 6858000"/>
              <a:gd name="connsiteX18" fmla="*/ 6096001 w 6096001"/>
              <a:gd name="connsiteY18" fmla="*/ 6858000 h 6858000"/>
              <a:gd name="connsiteX19" fmla="*/ 0 w 60960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1" h="6858000">
                <a:moveTo>
                  <a:pt x="2264571" y="1883188"/>
                </a:moveTo>
                <a:lnTo>
                  <a:pt x="2167943" y="3625805"/>
                </a:lnTo>
                <a:lnTo>
                  <a:pt x="2578239" y="3754069"/>
                </a:lnTo>
                <a:cubicBezTo>
                  <a:pt x="2706085" y="3671508"/>
                  <a:pt x="2863663" y="3625805"/>
                  <a:pt x="3056918" y="3625805"/>
                </a:cubicBezTo>
                <a:cubicBezTo>
                  <a:pt x="3412211" y="3625805"/>
                  <a:pt x="3638171" y="3814515"/>
                  <a:pt x="3638171" y="4124117"/>
                </a:cubicBezTo>
                <a:cubicBezTo>
                  <a:pt x="3638171" y="4433719"/>
                  <a:pt x="3412211" y="4644543"/>
                  <a:pt x="3047999" y="4644543"/>
                </a:cubicBezTo>
                <a:cubicBezTo>
                  <a:pt x="2720951" y="4644543"/>
                  <a:pt x="2435527" y="4511857"/>
                  <a:pt x="2222946" y="4342313"/>
                </a:cubicBezTo>
                <a:lnTo>
                  <a:pt x="1933063" y="4822933"/>
                </a:lnTo>
                <a:cubicBezTo>
                  <a:pt x="2173889" y="5024912"/>
                  <a:pt x="2542561" y="5175290"/>
                  <a:pt x="3058405" y="5175290"/>
                </a:cubicBezTo>
                <a:cubicBezTo>
                  <a:pt x="3755611" y="5175290"/>
                  <a:pt x="4229830" y="4728578"/>
                  <a:pt x="4229830" y="4110849"/>
                </a:cubicBezTo>
                <a:cubicBezTo>
                  <a:pt x="4229830" y="3493119"/>
                  <a:pt x="3801695" y="3114225"/>
                  <a:pt x="3178818" y="3114225"/>
                </a:cubicBezTo>
                <a:cubicBezTo>
                  <a:pt x="3007861" y="3114225"/>
                  <a:pt x="2810146" y="3155505"/>
                  <a:pt x="2689733" y="3214477"/>
                </a:cubicBezTo>
                <a:lnTo>
                  <a:pt x="2744736" y="2409511"/>
                </a:lnTo>
                <a:lnTo>
                  <a:pt x="4026169" y="2409511"/>
                </a:lnTo>
                <a:lnTo>
                  <a:pt x="4026169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44E4F9BB-131C-DA11-8330-1278532DD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6A6169B-562B-8F66-2B5C-19489101B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173899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044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0471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9870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541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84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53807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560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7034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6339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BA5AB5-3C92-5003-411D-080017FB62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7268 w 6096001"/>
              <a:gd name="connsiteY0" fmla="*/ 3517274 h 6858000"/>
              <a:gd name="connsiteX1" fmla="*/ 3608256 w 6096001"/>
              <a:gd name="connsiteY1" fmla="*/ 4024085 h 6858000"/>
              <a:gd name="connsiteX2" fmla="*/ 3609649 w 6096001"/>
              <a:gd name="connsiteY2" fmla="*/ 4025458 h 6858000"/>
              <a:gd name="connsiteX3" fmla="*/ 3064725 w 6096001"/>
              <a:gd name="connsiteY3" fmla="*/ 4548751 h 6858000"/>
              <a:gd name="connsiteX4" fmla="*/ 2503076 w 6096001"/>
              <a:gd name="connsiteY4" fmla="*/ 3973266 h 6858000"/>
              <a:gd name="connsiteX5" fmla="*/ 3077268 w 6096001"/>
              <a:gd name="connsiteY5" fmla="*/ 3517274 h 6858000"/>
              <a:gd name="connsiteX6" fmla="*/ 3834030 w 6096001"/>
              <a:gd name="connsiteY6" fmla="*/ 1925421 h 6858000"/>
              <a:gd name="connsiteX7" fmla="*/ 1945608 w 6096001"/>
              <a:gd name="connsiteY7" fmla="*/ 3731535 h 6858000"/>
              <a:gd name="connsiteX8" fmla="*/ 3085630 w 6096001"/>
              <a:gd name="connsiteY8" fmla="*/ 5025345 h 6858000"/>
              <a:gd name="connsiteX9" fmla="*/ 4148999 w 6096001"/>
              <a:gd name="connsiteY9" fmla="*/ 4015844 h 6858000"/>
              <a:gd name="connsiteX10" fmla="*/ 4150393 w 6096001"/>
              <a:gd name="connsiteY10" fmla="*/ 4015844 h 6858000"/>
              <a:gd name="connsiteX11" fmla="*/ 3195730 w 6096001"/>
              <a:gd name="connsiteY11" fmla="*/ 3083257 h 6858000"/>
              <a:gd name="connsiteX12" fmla="*/ 2525374 w 6096001"/>
              <a:gd name="connsiteY12" fmla="*/ 3338723 h 6858000"/>
              <a:gd name="connsiteX13" fmla="*/ 3946917 w 6096001"/>
              <a:gd name="connsiteY13" fmla="*/ 2402015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7268" y="3517274"/>
                </a:moveTo>
                <a:cubicBezTo>
                  <a:pt x="3396418" y="3517274"/>
                  <a:pt x="3608256" y="3704066"/>
                  <a:pt x="3608256" y="4024085"/>
                </a:cubicBezTo>
                <a:lnTo>
                  <a:pt x="3609649" y="4025458"/>
                </a:lnTo>
                <a:cubicBezTo>
                  <a:pt x="3609649" y="4352344"/>
                  <a:pt x="3379694" y="4548751"/>
                  <a:pt x="3064725" y="4548751"/>
                </a:cubicBezTo>
                <a:cubicBezTo>
                  <a:pt x="2727457" y="4548751"/>
                  <a:pt x="2503076" y="4293285"/>
                  <a:pt x="2503076" y="3973266"/>
                </a:cubicBezTo>
                <a:cubicBezTo>
                  <a:pt x="2503076" y="3691705"/>
                  <a:pt x="2779022" y="3517274"/>
                  <a:pt x="3077268" y="3517274"/>
                </a:cubicBezTo>
                <a:close/>
                <a:moveTo>
                  <a:pt x="3834030" y="1925421"/>
                </a:moveTo>
                <a:cubicBezTo>
                  <a:pt x="2503076" y="1967999"/>
                  <a:pt x="1945608" y="2776973"/>
                  <a:pt x="1945608" y="3731535"/>
                </a:cubicBezTo>
                <a:cubicBezTo>
                  <a:pt x="1945608" y="4574847"/>
                  <a:pt x="2416668" y="5025345"/>
                  <a:pt x="3085630" y="5025345"/>
                </a:cubicBezTo>
                <a:cubicBezTo>
                  <a:pt x="3700238" y="5025345"/>
                  <a:pt x="4148999" y="4616051"/>
                  <a:pt x="4148999" y="4015844"/>
                </a:cubicBezTo>
                <a:lnTo>
                  <a:pt x="4150393" y="4015844"/>
                </a:lnTo>
                <a:cubicBezTo>
                  <a:pt x="4150393" y="3432119"/>
                  <a:pt x="3730899" y="3083257"/>
                  <a:pt x="3195730" y="3083257"/>
                </a:cubicBezTo>
                <a:cubicBezTo>
                  <a:pt x="2897484" y="3083257"/>
                  <a:pt x="2654986" y="3210990"/>
                  <a:pt x="2525374" y="3338723"/>
                </a:cubicBezTo>
                <a:cubicBezTo>
                  <a:pt x="2710732" y="2700059"/>
                  <a:pt x="3160888" y="2436352"/>
                  <a:pt x="3946917" y="24020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BB44742-AE3F-8E84-7834-7B05B9090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7B5AA4FE-F153-D70D-DFCB-AA26BFD8A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5340034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89392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85294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4879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4801808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103817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2482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761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717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9297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59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1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21E2CB-391E-E74E-90AE-4B5A47140739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82B885-0103-7D42-AE00-61FB2FE0C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22951 w 6096001"/>
              <a:gd name="connsiteY0" fmla="*/ 1876235 h 6858000"/>
              <a:gd name="connsiteX1" fmla="*/ 2208500 w 6096001"/>
              <a:gd name="connsiteY1" fmla="*/ 2461578 h 6858000"/>
              <a:gd name="connsiteX2" fmla="*/ 2208500 w 6096001"/>
              <a:gd name="connsiteY2" fmla="*/ 2993835 h 6858000"/>
              <a:gd name="connsiteX3" fmla="*/ 2859036 w 6096001"/>
              <a:gd name="connsiteY3" fmla="*/ 2643188 h 6858000"/>
              <a:gd name="connsiteX4" fmla="*/ 2859036 w 6096001"/>
              <a:gd name="connsiteY4" fmla="*/ 4981766 h 6858000"/>
              <a:gd name="connsiteX5" fmla="*/ 3371270 w 6096001"/>
              <a:gd name="connsiteY5" fmla="*/ 4981766 h 6858000"/>
              <a:gd name="connsiteX6" fmla="*/ 3371270 w 6096001"/>
              <a:gd name="connsiteY6" fmla="*/ 1876235 h 6858000"/>
              <a:gd name="connsiteX7" fmla="*/ 0 w 6096001"/>
              <a:gd name="connsiteY7" fmla="*/ 0 h 6858000"/>
              <a:gd name="connsiteX8" fmla="*/ 5214397 w 6096001"/>
              <a:gd name="connsiteY8" fmla="*/ 0 h 6858000"/>
              <a:gd name="connsiteX9" fmla="*/ 6096001 w 6096001"/>
              <a:gd name="connsiteY9" fmla="*/ 881604 h 6858000"/>
              <a:gd name="connsiteX10" fmla="*/ 6096001 w 6096001"/>
              <a:gd name="connsiteY10" fmla="*/ 6858000 h 6858000"/>
              <a:gd name="connsiteX11" fmla="*/ 0 w 609600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6858000">
                <a:moveTo>
                  <a:pt x="3022951" y="1876235"/>
                </a:moveTo>
                <a:cubicBezTo>
                  <a:pt x="2752748" y="2187766"/>
                  <a:pt x="2482545" y="2379155"/>
                  <a:pt x="2208500" y="2461578"/>
                </a:cubicBezTo>
                <a:lnTo>
                  <a:pt x="2208500" y="2993835"/>
                </a:lnTo>
                <a:cubicBezTo>
                  <a:pt x="2426199" y="2942146"/>
                  <a:pt x="2640057" y="2824798"/>
                  <a:pt x="2859036" y="2643188"/>
                </a:cubicBezTo>
                <a:lnTo>
                  <a:pt x="2859036" y="4981766"/>
                </a:lnTo>
                <a:lnTo>
                  <a:pt x="3371270" y="4981766"/>
                </a:lnTo>
                <a:lnTo>
                  <a:pt x="3371270" y="1876235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C50268-B292-A44F-BED3-2C5DBBD2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F9D1ECA4-2E76-AFCB-1752-45EC49E12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10A6CFC-9DAE-801C-CBAB-81E6DC1F9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792743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46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760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86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12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347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3845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1271636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109490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13362073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r-FR" err="1"/>
              <a:t>Reach</a:t>
            </a:r>
            <a:r>
              <a:rPr lang="fr-FR"/>
              <a:t> </a:t>
            </a:r>
            <a:r>
              <a:rPr lang="fr-FR" err="1"/>
              <a:t>every</a:t>
            </a:r>
            <a:r>
              <a:rPr lang="fr-FR"/>
              <a:t> </a:t>
            </a:r>
            <a:r>
              <a:rPr lang="fr-FR" err="1"/>
              <a:t>child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97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2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8B3FAE-10BA-7845-921A-76D948055D40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AEB3A9-DC85-414C-A1EF-308330C0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5EFCE5-1951-3242-A232-F252911C4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8800 w 6096001"/>
              <a:gd name="connsiteY0" fmla="*/ 1892300 h 6858000"/>
              <a:gd name="connsiteX1" fmla="*/ 2003079 w 6096001"/>
              <a:gd name="connsiteY1" fmla="*/ 2443193 h 6858000"/>
              <a:gd name="connsiteX2" fmla="*/ 2435905 w 6096001"/>
              <a:gd name="connsiteY2" fmla="*/ 2746603 h 6858000"/>
              <a:gd name="connsiteX3" fmla="*/ 3026635 w 6096001"/>
              <a:gd name="connsiteY3" fmla="*/ 2408238 h 6858000"/>
              <a:gd name="connsiteX4" fmla="*/ 3472150 w 6096001"/>
              <a:gd name="connsiteY4" fmla="*/ 2777364 h 6858000"/>
              <a:gd name="connsiteX5" fmla="*/ 2825026 w 6096001"/>
              <a:gd name="connsiteY5" fmla="*/ 3514218 h 6858000"/>
              <a:gd name="connsiteX6" fmla="*/ 1986161 w 6096001"/>
              <a:gd name="connsiteY6" fmla="*/ 4857893 h 6858000"/>
              <a:gd name="connsiteX7" fmla="*/ 1986161 w 6096001"/>
              <a:gd name="connsiteY7" fmla="*/ 5014492 h 6858000"/>
              <a:gd name="connsiteX8" fmla="*/ 4102356 w 6096001"/>
              <a:gd name="connsiteY8" fmla="*/ 5014492 h 6858000"/>
              <a:gd name="connsiteX9" fmla="*/ 4102356 w 6096001"/>
              <a:gd name="connsiteY9" fmla="*/ 4515333 h 6858000"/>
              <a:gd name="connsiteX10" fmla="*/ 2614957 w 6096001"/>
              <a:gd name="connsiteY10" fmla="*/ 4515333 h 6858000"/>
              <a:gd name="connsiteX11" fmla="*/ 3301557 w 6096001"/>
              <a:gd name="connsiteY11" fmla="*/ 3809239 h 6858000"/>
              <a:gd name="connsiteX12" fmla="*/ 4053011 w 6096001"/>
              <a:gd name="connsiteY12" fmla="*/ 2750798 h 6858000"/>
              <a:gd name="connsiteX13" fmla="*/ 3078800 w 6096001"/>
              <a:gd name="connsiteY13" fmla="*/ 1892300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8800" y="1892300"/>
                </a:moveTo>
                <a:cubicBezTo>
                  <a:pt x="2571252" y="1892300"/>
                  <a:pt x="2235706" y="2082456"/>
                  <a:pt x="2003079" y="2443193"/>
                </a:cubicBezTo>
                <a:lnTo>
                  <a:pt x="2435905" y="2746603"/>
                </a:lnTo>
                <a:cubicBezTo>
                  <a:pt x="2576891" y="2529882"/>
                  <a:pt x="2768632" y="2408238"/>
                  <a:pt x="3026635" y="2408238"/>
                </a:cubicBezTo>
                <a:cubicBezTo>
                  <a:pt x="3318476" y="2408238"/>
                  <a:pt x="3472150" y="2556447"/>
                  <a:pt x="3472150" y="2777364"/>
                </a:cubicBezTo>
                <a:cubicBezTo>
                  <a:pt x="3472150" y="3020651"/>
                  <a:pt x="3301557" y="3198224"/>
                  <a:pt x="2825026" y="3514218"/>
                </a:cubicBezTo>
                <a:cubicBezTo>
                  <a:pt x="2231476" y="3916901"/>
                  <a:pt x="1986161" y="4315389"/>
                  <a:pt x="1986161" y="4857893"/>
                </a:cubicBezTo>
                <a:lnTo>
                  <a:pt x="1986161" y="5014492"/>
                </a:lnTo>
                <a:lnTo>
                  <a:pt x="4102356" y="5014492"/>
                </a:lnTo>
                <a:lnTo>
                  <a:pt x="4102356" y="4515333"/>
                </a:lnTo>
                <a:lnTo>
                  <a:pt x="2614957" y="4515333"/>
                </a:lnTo>
                <a:cubicBezTo>
                  <a:pt x="2645974" y="4346150"/>
                  <a:pt x="2891289" y="4081889"/>
                  <a:pt x="3301557" y="3809239"/>
                </a:cubicBezTo>
                <a:cubicBezTo>
                  <a:pt x="3834483" y="3456891"/>
                  <a:pt x="4053011" y="3175852"/>
                  <a:pt x="4053011" y="2750798"/>
                </a:cubicBezTo>
                <a:cubicBezTo>
                  <a:pt x="4053011" y="2255833"/>
                  <a:pt x="3646972" y="1892300"/>
                  <a:pt x="3078800" y="1892300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6A0666E-A97D-1003-AAE7-6FAEBACEB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098A54B8-9E40-BE44-A31D-00E6FC191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7144911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73658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3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6D7151-EE44-6D41-A861-17BC5B8F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115819 w 6096001"/>
              <a:gd name="connsiteY0" fmla="*/ 1901215 h 6858000"/>
              <a:gd name="connsiteX1" fmla="*/ 2096475 w 6096001"/>
              <a:gd name="connsiteY1" fmla="*/ 2469051 h 6858000"/>
              <a:gd name="connsiteX2" fmla="*/ 2517092 w 6096001"/>
              <a:gd name="connsiteY2" fmla="*/ 2737003 h 6858000"/>
              <a:gd name="connsiteX3" fmla="*/ 3061016 w 6096001"/>
              <a:gd name="connsiteY3" fmla="*/ 2401022 h 6858000"/>
              <a:gd name="connsiteX4" fmla="*/ 3455600 w 6096001"/>
              <a:gd name="connsiteY4" fmla="*/ 2732838 h 6858000"/>
              <a:gd name="connsiteX5" fmla="*/ 2725345 w 6096001"/>
              <a:gd name="connsiteY5" fmla="*/ 3202101 h 6858000"/>
              <a:gd name="connsiteX6" fmla="*/ 2725345 w 6096001"/>
              <a:gd name="connsiteY6" fmla="*/ 3663034 h 6858000"/>
              <a:gd name="connsiteX7" fmla="*/ 3570688 w 6096001"/>
              <a:gd name="connsiteY7" fmla="*/ 4110083 h 6858000"/>
              <a:gd name="connsiteX8" fmla="*/ 3044575 w 6096001"/>
              <a:gd name="connsiteY8" fmla="*/ 4544637 h 6858000"/>
              <a:gd name="connsiteX9" fmla="*/ 2300618 w 6096001"/>
              <a:gd name="connsiteY9" fmla="*/ 4273909 h 6858000"/>
              <a:gd name="connsiteX10" fmla="*/ 1977278 w 6096001"/>
              <a:gd name="connsiteY10" fmla="*/ 4712628 h 6858000"/>
              <a:gd name="connsiteX11" fmla="*/ 1978648 w 6096001"/>
              <a:gd name="connsiteY11" fmla="*/ 4711240 h 6858000"/>
              <a:gd name="connsiteX12" fmla="*/ 3048685 w 6096001"/>
              <a:gd name="connsiteY12" fmla="*/ 5043056 h 6858000"/>
              <a:gd name="connsiteX13" fmla="*/ 4118722 w 6096001"/>
              <a:gd name="connsiteY13" fmla="*/ 4126744 h 6858000"/>
              <a:gd name="connsiteX14" fmla="*/ 3455600 w 6096001"/>
              <a:gd name="connsiteY14" fmla="*/ 3360373 h 6858000"/>
              <a:gd name="connsiteX15" fmla="*/ 3999524 w 6096001"/>
              <a:gd name="connsiteY15" fmla="*/ 2628712 h 6858000"/>
              <a:gd name="connsiteX16" fmla="*/ 3115819 w 6096001"/>
              <a:gd name="connsiteY16" fmla="*/ 1901215 h 6858000"/>
              <a:gd name="connsiteX17" fmla="*/ 0 w 6096001"/>
              <a:gd name="connsiteY17" fmla="*/ 0 h 6858000"/>
              <a:gd name="connsiteX18" fmla="*/ 5214397 w 6096001"/>
              <a:gd name="connsiteY18" fmla="*/ 0 h 6858000"/>
              <a:gd name="connsiteX19" fmla="*/ 6096001 w 6096001"/>
              <a:gd name="connsiteY19" fmla="*/ 881604 h 6858000"/>
              <a:gd name="connsiteX20" fmla="*/ 6096001 w 6096001"/>
              <a:gd name="connsiteY20" fmla="*/ 6858000 h 6858000"/>
              <a:gd name="connsiteX21" fmla="*/ 0 w 6096001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1" h="6858000">
                <a:moveTo>
                  <a:pt x="3115819" y="1901215"/>
                </a:moveTo>
                <a:cubicBezTo>
                  <a:pt x="2614368" y="1901215"/>
                  <a:pt x="2278697" y="2128905"/>
                  <a:pt x="2096475" y="2469051"/>
                </a:cubicBezTo>
                <a:lnTo>
                  <a:pt x="2517092" y="2737003"/>
                </a:lnTo>
                <a:cubicBezTo>
                  <a:pt x="2602037" y="2581508"/>
                  <a:pt x="2780148" y="2401022"/>
                  <a:pt x="3061016" y="2401022"/>
                </a:cubicBezTo>
                <a:cubicBezTo>
                  <a:pt x="3302151" y="2401022"/>
                  <a:pt x="3455600" y="2534304"/>
                  <a:pt x="3455600" y="2732838"/>
                </a:cubicBezTo>
                <a:cubicBezTo>
                  <a:pt x="3455600" y="2964693"/>
                  <a:pt x="3285710" y="3197936"/>
                  <a:pt x="2725345" y="3202101"/>
                </a:cubicBezTo>
                <a:lnTo>
                  <a:pt x="2725345" y="3663034"/>
                </a:lnTo>
                <a:cubicBezTo>
                  <a:pt x="3303521" y="3663034"/>
                  <a:pt x="3570688" y="3825471"/>
                  <a:pt x="3570688" y="4110083"/>
                </a:cubicBezTo>
                <a:cubicBezTo>
                  <a:pt x="3570688" y="4372481"/>
                  <a:pt x="3384356" y="4544637"/>
                  <a:pt x="3044575" y="4544637"/>
                </a:cubicBezTo>
                <a:cubicBezTo>
                  <a:pt x="2737676" y="4544637"/>
                  <a:pt x="2504761" y="4433570"/>
                  <a:pt x="2300618" y="4273909"/>
                </a:cubicBezTo>
                <a:lnTo>
                  <a:pt x="1977278" y="4712628"/>
                </a:lnTo>
                <a:lnTo>
                  <a:pt x="1978648" y="4711240"/>
                </a:lnTo>
                <a:cubicBezTo>
                  <a:pt x="2271846" y="4926434"/>
                  <a:pt x="2581486" y="5043056"/>
                  <a:pt x="3048685" y="5043056"/>
                </a:cubicBezTo>
                <a:cubicBezTo>
                  <a:pt x="3698106" y="5043056"/>
                  <a:pt x="4118722" y="4659870"/>
                  <a:pt x="4118722" y="4126744"/>
                </a:cubicBezTo>
                <a:cubicBezTo>
                  <a:pt x="4118722" y="3708850"/>
                  <a:pt x="3863886" y="3468665"/>
                  <a:pt x="3455600" y="3360373"/>
                </a:cubicBezTo>
                <a:cubicBezTo>
                  <a:pt x="3791271" y="3239587"/>
                  <a:pt x="3999524" y="2999402"/>
                  <a:pt x="3999524" y="2628712"/>
                </a:cubicBezTo>
                <a:cubicBezTo>
                  <a:pt x="3999524" y="2206653"/>
                  <a:pt x="3617271" y="1901215"/>
                  <a:pt x="3115819" y="19012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5C2FE18-7101-835D-ADE0-E6D02E757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E4418E5A-E58F-0B96-77BA-27495CF8E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58131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4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6FEC1B-CB13-FBEB-0D56-B30A0523DF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218999 w 6096001"/>
              <a:gd name="connsiteY0" fmla="*/ 2668987 h 6858000"/>
              <a:gd name="connsiteX1" fmla="*/ 3218999 w 6096001"/>
              <a:gd name="connsiteY1" fmla="*/ 3752595 h 6858000"/>
              <a:gd name="connsiteX2" fmla="*/ 2442001 w 6096001"/>
              <a:gd name="connsiteY2" fmla="*/ 3752595 h 6858000"/>
              <a:gd name="connsiteX3" fmla="*/ 3218999 w 6096001"/>
              <a:gd name="connsiteY3" fmla="*/ 1883188 h 6858000"/>
              <a:gd name="connsiteX4" fmla="*/ 1820976 w 6096001"/>
              <a:gd name="connsiteY4" fmla="*/ 3839578 h 6858000"/>
              <a:gd name="connsiteX5" fmla="*/ 1820976 w 6096001"/>
              <a:gd name="connsiteY5" fmla="*/ 4242061 h 6858000"/>
              <a:gd name="connsiteX6" fmla="*/ 3218999 w 6096001"/>
              <a:gd name="connsiteY6" fmla="*/ 4242061 h 6858000"/>
              <a:gd name="connsiteX7" fmla="*/ 3218999 w 6096001"/>
              <a:gd name="connsiteY7" fmla="*/ 5164970 h 6858000"/>
              <a:gd name="connsiteX8" fmla="*/ 3791372 w 6096001"/>
              <a:gd name="connsiteY8" fmla="*/ 5164970 h 6858000"/>
              <a:gd name="connsiteX9" fmla="*/ 3791372 w 6096001"/>
              <a:gd name="connsiteY9" fmla="*/ 4242061 h 6858000"/>
              <a:gd name="connsiteX10" fmla="*/ 4275028 w 6096001"/>
              <a:gd name="connsiteY10" fmla="*/ 4242061 h 6858000"/>
              <a:gd name="connsiteX11" fmla="*/ 4275028 w 6096001"/>
              <a:gd name="connsiteY11" fmla="*/ 3752595 h 6858000"/>
              <a:gd name="connsiteX12" fmla="*/ 3791372 w 6096001"/>
              <a:gd name="connsiteY12" fmla="*/ 3752595 h 6858000"/>
              <a:gd name="connsiteX13" fmla="*/ 3791372 w 6096001"/>
              <a:gd name="connsiteY13" fmla="*/ 1883188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218999" y="2668987"/>
                </a:moveTo>
                <a:lnTo>
                  <a:pt x="3218999" y="3752595"/>
                </a:lnTo>
                <a:lnTo>
                  <a:pt x="2442001" y="3752595"/>
                </a:lnTo>
                <a:close/>
                <a:moveTo>
                  <a:pt x="3218999" y="1883188"/>
                </a:moveTo>
                <a:lnTo>
                  <a:pt x="1820976" y="3839578"/>
                </a:lnTo>
                <a:lnTo>
                  <a:pt x="1820976" y="4242061"/>
                </a:lnTo>
                <a:lnTo>
                  <a:pt x="3218999" y="4242061"/>
                </a:lnTo>
                <a:lnTo>
                  <a:pt x="3218999" y="5164970"/>
                </a:lnTo>
                <a:lnTo>
                  <a:pt x="3791372" y="5164970"/>
                </a:lnTo>
                <a:lnTo>
                  <a:pt x="3791372" y="4242061"/>
                </a:lnTo>
                <a:lnTo>
                  <a:pt x="4275028" y="4242061"/>
                </a:lnTo>
                <a:lnTo>
                  <a:pt x="4275028" y="3752595"/>
                </a:lnTo>
                <a:lnTo>
                  <a:pt x="3791372" y="3752595"/>
                </a:lnTo>
                <a:lnTo>
                  <a:pt x="3791372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85E723E-9B95-DE16-D2D8-EB21AE8AD0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92B6EC2E-829A-8421-4DF9-E5CDC6DA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97254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5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5DBAFD-23F0-1A0E-5FDF-8321772FC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2264571 w 6096001"/>
              <a:gd name="connsiteY0" fmla="*/ 1883188 h 6858000"/>
              <a:gd name="connsiteX1" fmla="*/ 2167943 w 6096001"/>
              <a:gd name="connsiteY1" fmla="*/ 3625805 h 6858000"/>
              <a:gd name="connsiteX2" fmla="*/ 2578239 w 6096001"/>
              <a:gd name="connsiteY2" fmla="*/ 3754069 h 6858000"/>
              <a:gd name="connsiteX3" fmla="*/ 3056918 w 6096001"/>
              <a:gd name="connsiteY3" fmla="*/ 3625805 h 6858000"/>
              <a:gd name="connsiteX4" fmla="*/ 3638171 w 6096001"/>
              <a:gd name="connsiteY4" fmla="*/ 4124117 h 6858000"/>
              <a:gd name="connsiteX5" fmla="*/ 3047999 w 6096001"/>
              <a:gd name="connsiteY5" fmla="*/ 4644543 h 6858000"/>
              <a:gd name="connsiteX6" fmla="*/ 2222946 w 6096001"/>
              <a:gd name="connsiteY6" fmla="*/ 4342313 h 6858000"/>
              <a:gd name="connsiteX7" fmla="*/ 1933063 w 6096001"/>
              <a:gd name="connsiteY7" fmla="*/ 4822933 h 6858000"/>
              <a:gd name="connsiteX8" fmla="*/ 3058405 w 6096001"/>
              <a:gd name="connsiteY8" fmla="*/ 5175290 h 6858000"/>
              <a:gd name="connsiteX9" fmla="*/ 4229830 w 6096001"/>
              <a:gd name="connsiteY9" fmla="*/ 4110849 h 6858000"/>
              <a:gd name="connsiteX10" fmla="*/ 3178818 w 6096001"/>
              <a:gd name="connsiteY10" fmla="*/ 3114225 h 6858000"/>
              <a:gd name="connsiteX11" fmla="*/ 2689733 w 6096001"/>
              <a:gd name="connsiteY11" fmla="*/ 3214477 h 6858000"/>
              <a:gd name="connsiteX12" fmla="*/ 2744736 w 6096001"/>
              <a:gd name="connsiteY12" fmla="*/ 2409511 h 6858000"/>
              <a:gd name="connsiteX13" fmla="*/ 4026169 w 6096001"/>
              <a:gd name="connsiteY13" fmla="*/ 2409511 h 6858000"/>
              <a:gd name="connsiteX14" fmla="*/ 4026169 w 6096001"/>
              <a:gd name="connsiteY14" fmla="*/ 1883188 h 6858000"/>
              <a:gd name="connsiteX15" fmla="*/ 0 w 6096001"/>
              <a:gd name="connsiteY15" fmla="*/ 0 h 6858000"/>
              <a:gd name="connsiteX16" fmla="*/ 5214397 w 6096001"/>
              <a:gd name="connsiteY16" fmla="*/ 0 h 6858000"/>
              <a:gd name="connsiteX17" fmla="*/ 6096001 w 6096001"/>
              <a:gd name="connsiteY17" fmla="*/ 881604 h 6858000"/>
              <a:gd name="connsiteX18" fmla="*/ 6096001 w 6096001"/>
              <a:gd name="connsiteY18" fmla="*/ 6858000 h 6858000"/>
              <a:gd name="connsiteX19" fmla="*/ 0 w 60960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1" h="6858000">
                <a:moveTo>
                  <a:pt x="2264571" y="1883188"/>
                </a:moveTo>
                <a:lnTo>
                  <a:pt x="2167943" y="3625805"/>
                </a:lnTo>
                <a:lnTo>
                  <a:pt x="2578239" y="3754069"/>
                </a:lnTo>
                <a:cubicBezTo>
                  <a:pt x="2706085" y="3671508"/>
                  <a:pt x="2863663" y="3625805"/>
                  <a:pt x="3056918" y="3625805"/>
                </a:cubicBezTo>
                <a:cubicBezTo>
                  <a:pt x="3412211" y="3625805"/>
                  <a:pt x="3638171" y="3814515"/>
                  <a:pt x="3638171" y="4124117"/>
                </a:cubicBezTo>
                <a:cubicBezTo>
                  <a:pt x="3638171" y="4433719"/>
                  <a:pt x="3412211" y="4644543"/>
                  <a:pt x="3047999" y="4644543"/>
                </a:cubicBezTo>
                <a:cubicBezTo>
                  <a:pt x="2720951" y="4644543"/>
                  <a:pt x="2435527" y="4511857"/>
                  <a:pt x="2222946" y="4342313"/>
                </a:cubicBezTo>
                <a:lnTo>
                  <a:pt x="1933063" y="4822933"/>
                </a:lnTo>
                <a:cubicBezTo>
                  <a:pt x="2173889" y="5024912"/>
                  <a:pt x="2542561" y="5175290"/>
                  <a:pt x="3058405" y="5175290"/>
                </a:cubicBezTo>
                <a:cubicBezTo>
                  <a:pt x="3755611" y="5175290"/>
                  <a:pt x="4229830" y="4728578"/>
                  <a:pt x="4229830" y="4110849"/>
                </a:cubicBezTo>
                <a:cubicBezTo>
                  <a:pt x="4229830" y="3493119"/>
                  <a:pt x="3801695" y="3114225"/>
                  <a:pt x="3178818" y="3114225"/>
                </a:cubicBezTo>
                <a:cubicBezTo>
                  <a:pt x="3007861" y="3114225"/>
                  <a:pt x="2810146" y="3155505"/>
                  <a:pt x="2689733" y="3214477"/>
                </a:cubicBezTo>
                <a:lnTo>
                  <a:pt x="2744736" y="2409511"/>
                </a:lnTo>
                <a:lnTo>
                  <a:pt x="4026169" y="2409511"/>
                </a:lnTo>
                <a:lnTo>
                  <a:pt x="4026169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40CB19B9-B076-F72F-4871-28E7733860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A7A9F534-6D07-AD6C-9EA8-9F5BCBDDD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30455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6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F971249-5979-2368-F1C4-62CA7A3E8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077268 w 6096001"/>
              <a:gd name="connsiteY0" fmla="*/ 3517274 h 6858000"/>
              <a:gd name="connsiteX1" fmla="*/ 3608256 w 6096001"/>
              <a:gd name="connsiteY1" fmla="*/ 4024085 h 6858000"/>
              <a:gd name="connsiteX2" fmla="*/ 3609649 w 6096001"/>
              <a:gd name="connsiteY2" fmla="*/ 4025458 h 6858000"/>
              <a:gd name="connsiteX3" fmla="*/ 3064725 w 6096001"/>
              <a:gd name="connsiteY3" fmla="*/ 4548751 h 6858000"/>
              <a:gd name="connsiteX4" fmla="*/ 2503076 w 6096001"/>
              <a:gd name="connsiteY4" fmla="*/ 3973266 h 6858000"/>
              <a:gd name="connsiteX5" fmla="*/ 3077268 w 6096001"/>
              <a:gd name="connsiteY5" fmla="*/ 3517274 h 6858000"/>
              <a:gd name="connsiteX6" fmla="*/ 3834030 w 6096001"/>
              <a:gd name="connsiteY6" fmla="*/ 1925421 h 6858000"/>
              <a:gd name="connsiteX7" fmla="*/ 1945608 w 6096001"/>
              <a:gd name="connsiteY7" fmla="*/ 3731535 h 6858000"/>
              <a:gd name="connsiteX8" fmla="*/ 3085630 w 6096001"/>
              <a:gd name="connsiteY8" fmla="*/ 5025345 h 6858000"/>
              <a:gd name="connsiteX9" fmla="*/ 4148999 w 6096001"/>
              <a:gd name="connsiteY9" fmla="*/ 4015844 h 6858000"/>
              <a:gd name="connsiteX10" fmla="*/ 4150393 w 6096001"/>
              <a:gd name="connsiteY10" fmla="*/ 4015844 h 6858000"/>
              <a:gd name="connsiteX11" fmla="*/ 3195730 w 6096001"/>
              <a:gd name="connsiteY11" fmla="*/ 3083257 h 6858000"/>
              <a:gd name="connsiteX12" fmla="*/ 2525374 w 6096001"/>
              <a:gd name="connsiteY12" fmla="*/ 3338723 h 6858000"/>
              <a:gd name="connsiteX13" fmla="*/ 3946917 w 6096001"/>
              <a:gd name="connsiteY13" fmla="*/ 2402015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7268" y="3517274"/>
                </a:moveTo>
                <a:cubicBezTo>
                  <a:pt x="3396418" y="3517274"/>
                  <a:pt x="3608256" y="3704066"/>
                  <a:pt x="3608256" y="4024085"/>
                </a:cubicBezTo>
                <a:lnTo>
                  <a:pt x="3609649" y="4025458"/>
                </a:lnTo>
                <a:cubicBezTo>
                  <a:pt x="3609649" y="4352344"/>
                  <a:pt x="3379694" y="4548751"/>
                  <a:pt x="3064725" y="4548751"/>
                </a:cubicBezTo>
                <a:cubicBezTo>
                  <a:pt x="2727457" y="4548751"/>
                  <a:pt x="2503076" y="4293285"/>
                  <a:pt x="2503076" y="3973266"/>
                </a:cubicBezTo>
                <a:cubicBezTo>
                  <a:pt x="2503076" y="3691705"/>
                  <a:pt x="2779022" y="3517274"/>
                  <a:pt x="3077268" y="3517274"/>
                </a:cubicBezTo>
                <a:close/>
                <a:moveTo>
                  <a:pt x="3834030" y="1925421"/>
                </a:moveTo>
                <a:cubicBezTo>
                  <a:pt x="2503076" y="1967999"/>
                  <a:pt x="1945608" y="2776973"/>
                  <a:pt x="1945608" y="3731535"/>
                </a:cubicBezTo>
                <a:cubicBezTo>
                  <a:pt x="1945608" y="4574847"/>
                  <a:pt x="2416668" y="5025345"/>
                  <a:pt x="3085630" y="5025345"/>
                </a:cubicBezTo>
                <a:cubicBezTo>
                  <a:pt x="3700238" y="5025345"/>
                  <a:pt x="4148999" y="4616051"/>
                  <a:pt x="4148999" y="4015844"/>
                </a:cubicBezTo>
                <a:lnTo>
                  <a:pt x="4150393" y="4015844"/>
                </a:lnTo>
                <a:cubicBezTo>
                  <a:pt x="4150393" y="3432119"/>
                  <a:pt x="3730899" y="3083257"/>
                  <a:pt x="3195730" y="3083257"/>
                </a:cubicBezTo>
                <a:cubicBezTo>
                  <a:pt x="2897484" y="3083257"/>
                  <a:pt x="2654986" y="3210990"/>
                  <a:pt x="2525374" y="3338723"/>
                </a:cubicBezTo>
                <a:cubicBezTo>
                  <a:pt x="2710732" y="2700059"/>
                  <a:pt x="3160888" y="2436352"/>
                  <a:pt x="3946917" y="24020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0F01191-6B5C-8711-84AB-0C200ABE5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CC808A73-1645-699E-2C12-C2D15CC52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82825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19" y="2936557"/>
            <a:ext cx="11154344" cy="984885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875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106" y="2169758"/>
            <a:ext cx="4692628" cy="251848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C7CBD7-5355-7F4D-BEF2-28CEADC3C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4768C2A-8E3C-DC4A-8FF7-DCBDDC643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prstGeom prst="round1Rect">
            <a:avLst>
              <a:gd name="adj" fmla="val 14462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4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98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8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5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1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xt Only)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185432"/>
            <a:ext cx="6966786" cy="234609"/>
          </a:xfrm>
        </p:spPr>
        <p:txBody>
          <a:bodyPr>
            <a:normAutofit/>
          </a:bodyPr>
          <a:lstStyle>
            <a:lvl1pPr>
              <a:defRPr sz="1600" spc="3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66552"/>
            <a:ext cx="11154344" cy="192903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2830A3C-7ED1-2741-8ED4-600D60D8D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5103637" cy="29389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62001-1C91-5E41-8B60-B760F9679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41777"/>
            <a:ext cx="2115580" cy="133191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908197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3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086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8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2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07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022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68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30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7427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3242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6436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20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3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128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18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6093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07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671289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19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6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CF2AFF-6382-CC47-A9B2-6962575BD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prstGeom prst="round1Rect">
            <a:avLst>
              <a:gd name="adj" fmla="val 14462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061CA4A-3267-0A05-192C-5D4306FFB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1A9FCAB2-BA25-DBAB-7A6E-265C86348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274018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99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4791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74404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62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906245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243404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36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11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285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9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82B885-0103-7D42-AE00-61FB2FE0C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22951 w 6096001"/>
              <a:gd name="connsiteY0" fmla="*/ 1876235 h 6858000"/>
              <a:gd name="connsiteX1" fmla="*/ 2208500 w 6096001"/>
              <a:gd name="connsiteY1" fmla="*/ 2461578 h 6858000"/>
              <a:gd name="connsiteX2" fmla="*/ 2208500 w 6096001"/>
              <a:gd name="connsiteY2" fmla="*/ 2993835 h 6858000"/>
              <a:gd name="connsiteX3" fmla="*/ 2859036 w 6096001"/>
              <a:gd name="connsiteY3" fmla="*/ 2643188 h 6858000"/>
              <a:gd name="connsiteX4" fmla="*/ 2859036 w 6096001"/>
              <a:gd name="connsiteY4" fmla="*/ 4981766 h 6858000"/>
              <a:gd name="connsiteX5" fmla="*/ 3371270 w 6096001"/>
              <a:gd name="connsiteY5" fmla="*/ 4981766 h 6858000"/>
              <a:gd name="connsiteX6" fmla="*/ 3371270 w 6096001"/>
              <a:gd name="connsiteY6" fmla="*/ 1876235 h 6858000"/>
              <a:gd name="connsiteX7" fmla="*/ 0 w 6096001"/>
              <a:gd name="connsiteY7" fmla="*/ 0 h 6858000"/>
              <a:gd name="connsiteX8" fmla="*/ 5214397 w 6096001"/>
              <a:gd name="connsiteY8" fmla="*/ 0 h 6858000"/>
              <a:gd name="connsiteX9" fmla="*/ 6096001 w 6096001"/>
              <a:gd name="connsiteY9" fmla="*/ 881604 h 6858000"/>
              <a:gd name="connsiteX10" fmla="*/ 6096001 w 6096001"/>
              <a:gd name="connsiteY10" fmla="*/ 6858000 h 6858000"/>
              <a:gd name="connsiteX11" fmla="*/ 0 w 609600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6858000">
                <a:moveTo>
                  <a:pt x="3022951" y="1876235"/>
                </a:moveTo>
                <a:cubicBezTo>
                  <a:pt x="2752748" y="2187766"/>
                  <a:pt x="2482545" y="2379155"/>
                  <a:pt x="2208500" y="2461578"/>
                </a:cubicBezTo>
                <a:lnTo>
                  <a:pt x="2208500" y="2993835"/>
                </a:lnTo>
                <a:cubicBezTo>
                  <a:pt x="2426199" y="2942146"/>
                  <a:pt x="2640057" y="2824798"/>
                  <a:pt x="2859036" y="2643188"/>
                </a:cubicBezTo>
                <a:lnTo>
                  <a:pt x="2859036" y="4981766"/>
                </a:lnTo>
                <a:lnTo>
                  <a:pt x="3371270" y="4981766"/>
                </a:lnTo>
                <a:lnTo>
                  <a:pt x="3371270" y="1876235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86D095-697A-1E47-8E9F-EB12D0E9F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14918A3-C773-18F8-ADDE-EC691CAF1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B0C1A345-F393-A646-D204-1844335C5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818756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927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1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57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6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Source: https://www.gavi.org/fr/actualites/librarie-de-documents/directives-de-gavi-pour-le-financement-du-soutien-aux-vaccins </a:t>
            </a:r>
            <a:endParaRPr lang="en-GB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5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96CCD3">
            <a:alpha val="53333"/>
          </a:srgbClr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14">
            <a:extLst>
              <a:ext uri="{FF2B5EF4-FFF2-40B4-BE49-F238E27FC236}">
                <a16:creationId xmlns:a16="http://schemas.microsoft.com/office/drawing/2014/main" id="{9601E91B-1758-BBE8-72A6-A0B4AFC788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82734" y="0"/>
            <a:ext cx="4593167" cy="6553200"/>
          </a:xfrm>
          <a:prstGeom prst="rtTriangle">
            <a:avLst/>
          </a:prstGeom>
          <a:solidFill>
            <a:srgbClr val="00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91433" rIns="91433" bIns="9143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67"/>
          </a:p>
        </p:txBody>
      </p:sp>
      <p:sp>
        <p:nvSpPr>
          <p:cNvPr id="3" name="Google Shape;58;p14">
            <a:extLst>
              <a:ext uri="{FF2B5EF4-FFF2-40B4-BE49-F238E27FC236}">
                <a16:creationId xmlns:a16="http://schemas.microsoft.com/office/drawing/2014/main" id="{DC83031D-F034-5746-7A13-FCE12743D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900" y="0"/>
            <a:ext cx="1811867" cy="6553200"/>
          </a:xfrm>
          <a:prstGeom prst="rect">
            <a:avLst/>
          </a:prstGeom>
          <a:solidFill>
            <a:srgbClr val="00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91433" rIns="91433" bIns="9143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67"/>
          </a:p>
        </p:txBody>
      </p:sp>
      <p:pic>
        <p:nvPicPr>
          <p:cNvPr id="4" name="Google Shape;59;p14">
            <a:extLst>
              <a:ext uri="{FF2B5EF4-FFF2-40B4-BE49-F238E27FC236}">
                <a16:creationId xmlns:a16="http://schemas.microsoft.com/office/drawing/2014/main" id="{B21AE4AB-838A-C8E7-691B-35942E3ED3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3"/>
          <a:stretch>
            <a:fillRect/>
          </a:stretch>
        </p:blipFill>
        <p:spPr bwMode="auto">
          <a:xfrm>
            <a:off x="10416118" y="592667"/>
            <a:ext cx="1771649" cy="314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60;p14">
            <a:extLst>
              <a:ext uri="{FF2B5EF4-FFF2-40B4-BE49-F238E27FC236}">
                <a16:creationId xmlns:a16="http://schemas.microsoft.com/office/drawing/2014/main" id="{BC760B3F-2899-0F93-1583-FFA7254A61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5100" y="880534"/>
            <a:ext cx="0" cy="4527551"/>
          </a:xfrm>
          <a:prstGeom prst="straightConnector1">
            <a:avLst/>
          </a:prstGeom>
          <a:noFill/>
          <a:ln w="63500">
            <a:solidFill>
              <a:srgbClr val="F5333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61;p14">
            <a:extLst>
              <a:ext uri="{FF2B5EF4-FFF2-40B4-BE49-F238E27FC236}">
                <a16:creationId xmlns:a16="http://schemas.microsoft.com/office/drawing/2014/main" id="{90B5CC06-D4C8-3013-D769-B2C8A5CB11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2" t="46901" r="47218" b="46860"/>
          <a:stretch>
            <a:fillRect/>
          </a:stretch>
        </p:blipFill>
        <p:spPr bwMode="auto">
          <a:xfrm>
            <a:off x="1940984" y="4724401"/>
            <a:ext cx="1032933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941725" y="880275"/>
            <a:ext cx="6098800" cy="1595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55F"/>
              </a:buClr>
              <a:buSzPts val="2300"/>
              <a:buFont typeface="Calibri"/>
              <a:buNone/>
              <a:defRPr sz="4000">
                <a:solidFill>
                  <a:srgbClr val="0F455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941725" y="2737175"/>
            <a:ext cx="4846400" cy="1204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F455F"/>
              </a:buClr>
              <a:buSzPts val="1600"/>
              <a:buFont typeface="Gill Sans"/>
              <a:buNone/>
              <a:defRPr sz="2800">
                <a:solidFill>
                  <a:srgbClr val="0F45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337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15">
            <a:extLst>
              <a:ext uri="{FF2B5EF4-FFF2-40B4-BE49-F238E27FC236}">
                <a16:creationId xmlns:a16="http://schemas.microsoft.com/office/drawing/2014/main" id="{E6319BBA-3BCC-99F5-6374-FCA33DC5A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52033"/>
          </a:xfrm>
          <a:prstGeom prst="rect">
            <a:avLst/>
          </a:prstGeom>
          <a:solidFill>
            <a:srgbClr val="00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91433" rIns="91433" bIns="9143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67">
              <a:solidFill>
                <a:srgbClr val="49ACC5"/>
              </a:solidFill>
            </a:endParaRPr>
          </a:p>
        </p:txBody>
      </p:sp>
      <p:pic>
        <p:nvPicPr>
          <p:cNvPr id="3" name="Google Shape;66;p15">
            <a:extLst>
              <a:ext uri="{FF2B5EF4-FFF2-40B4-BE49-F238E27FC236}">
                <a16:creationId xmlns:a16="http://schemas.microsoft.com/office/drawing/2014/main" id="{8033C160-57FB-77D4-C280-0C255F0B06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2" t="46901" r="47218" b="46860"/>
          <a:stretch>
            <a:fillRect/>
          </a:stretch>
        </p:blipFill>
        <p:spPr bwMode="auto">
          <a:xfrm>
            <a:off x="11226800" y="275167"/>
            <a:ext cx="71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2233" y="1747800"/>
            <a:ext cx="11148800" cy="45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  <a:defRPr sz="1867"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979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  <a:defRPr sz="1867"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979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»"/>
              <a:defRPr sz="1867"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979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3979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3979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3979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17475" y="394251"/>
            <a:ext cx="10576400" cy="105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18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A0B6B4A8-BF0C-3B68-17AF-4C17E44D0C00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219B671-AF47-BC5B-9A1D-AA9480B461F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025B7847-17B5-5F3A-261D-124BA23DBBE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A742A-30D9-487E-9E94-5FB502F7A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308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D7344FA5-44BA-74AF-9404-C2F2BEBDCE37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7ACC2B86-5572-664C-586B-4303325C0184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F86787D6-5725-23CC-9DF1-D085C9BF0EF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35CDD-C1AB-4B5D-AA32-65AB80F9A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5EFCE5-1951-3242-A232-F252911C4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8800 w 6096001"/>
              <a:gd name="connsiteY0" fmla="*/ 1892300 h 6858000"/>
              <a:gd name="connsiteX1" fmla="*/ 2003079 w 6096001"/>
              <a:gd name="connsiteY1" fmla="*/ 2443193 h 6858000"/>
              <a:gd name="connsiteX2" fmla="*/ 2435905 w 6096001"/>
              <a:gd name="connsiteY2" fmla="*/ 2746603 h 6858000"/>
              <a:gd name="connsiteX3" fmla="*/ 3026635 w 6096001"/>
              <a:gd name="connsiteY3" fmla="*/ 2408238 h 6858000"/>
              <a:gd name="connsiteX4" fmla="*/ 3472150 w 6096001"/>
              <a:gd name="connsiteY4" fmla="*/ 2777364 h 6858000"/>
              <a:gd name="connsiteX5" fmla="*/ 2825026 w 6096001"/>
              <a:gd name="connsiteY5" fmla="*/ 3514218 h 6858000"/>
              <a:gd name="connsiteX6" fmla="*/ 1986161 w 6096001"/>
              <a:gd name="connsiteY6" fmla="*/ 4857893 h 6858000"/>
              <a:gd name="connsiteX7" fmla="*/ 1986161 w 6096001"/>
              <a:gd name="connsiteY7" fmla="*/ 5014492 h 6858000"/>
              <a:gd name="connsiteX8" fmla="*/ 4102356 w 6096001"/>
              <a:gd name="connsiteY8" fmla="*/ 5014492 h 6858000"/>
              <a:gd name="connsiteX9" fmla="*/ 4102356 w 6096001"/>
              <a:gd name="connsiteY9" fmla="*/ 4515333 h 6858000"/>
              <a:gd name="connsiteX10" fmla="*/ 2614957 w 6096001"/>
              <a:gd name="connsiteY10" fmla="*/ 4515333 h 6858000"/>
              <a:gd name="connsiteX11" fmla="*/ 3301557 w 6096001"/>
              <a:gd name="connsiteY11" fmla="*/ 3809239 h 6858000"/>
              <a:gd name="connsiteX12" fmla="*/ 4053011 w 6096001"/>
              <a:gd name="connsiteY12" fmla="*/ 2750798 h 6858000"/>
              <a:gd name="connsiteX13" fmla="*/ 3078800 w 6096001"/>
              <a:gd name="connsiteY13" fmla="*/ 1892300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8800" y="1892300"/>
                </a:moveTo>
                <a:cubicBezTo>
                  <a:pt x="2571252" y="1892300"/>
                  <a:pt x="2235706" y="2082456"/>
                  <a:pt x="2003079" y="2443193"/>
                </a:cubicBezTo>
                <a:lnTo>
                  <a:pt x="2435905" y="2746603"/>
                </a:lnTo>
                <a:cubicBezTo>
                  <a:pt x="2576891" y="2529882"/>
                  <a:pt x="2768632" y="2408238"/>
                  <a:pt x="3026635" y="2408238"/>
                </a:cubicBezTo>
                <a:cubicBezTo>
                  <a:pt x="3318476" y="2408238"/>
                  <a:pt x="3472150" y="2556447"/>
                  <a:pt x="3472150" y="2777364"/>
                </a:cubicBezTo>
                <a:cubicBezTo>
                  <a:pt x="3472150" y="3020651"/>
                  <a:pt x="3301557" y="3198224"/>
                  <a:pt x="2825026" y="3514218"/>
                </a:cubicBezTo>
                <a:cubicBezTo>
                  <a:pt x="2231476" y="3916901"/>
                  <a:pt x="1986161" y="4315389"/>
                  <a:pt x="1986161" y="4857893"/>
                </a:cubicBezTo>
                <a:lnTo>
                  <a:pt x="1986161" y="5014492"/>
                </a:lnTo>
                <a:lnTo>
                  <a:pt x="4102356" y="5014492"/>
                </a:lnTo>
                <a:lnTo>
                  <a:pt x="4102356" y="4515333"/>
                </a:lnTo>
                <a:lnTo>
                  <a:pt x="2614957" y="4515333"/>
                </a:lnTo>
                <a:cubicBezTo>
                  <a:pt x="2645974" y="4346150"/>
                  <a:pt x="2891289" y="4081889"/>
                  <a:pt x="3301557" y="3809239"/>
                </a:cubicBezTo>
                <a:cubicBezTo>
                  <a:pt x="3834483" y="3456891"/>
                  <a:pt x="4053011" y="3175852"/>
                  <a:pt x="4053011" y="2750798"/>
                </a:cubicBezTo>
                <a:cubicBezTo>
                  <a:pt x="4053011" y="2255833"/>
                  <a:pt x="3646972" y="1892300"/>
                  <a:pt x="3078800" y="1892300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A70D9B68-451F-F24D-9AD8-10CAC4552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D887088-580E-3280-834E-11FE0CAB12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9D3AEDA3-676C-74F6-E9E7-0A9358720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3895929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6A6791BB-FA4F-546C-F11D-8522E741B75B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9739AC2B-BCA5-722E-989B-DA20CF6F52AF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E35306A-C378-5AE4-DEE0-F7DD44827BB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C2FEA-FEC7-4BEB-9276-68AE3D2FF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62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2052A499-5B89-A6E1-06A4-B2EF3D90AFD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5853EB9D-66B2-7AD8-0B85-2A523F3E9E1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8C43038A-0303-4C1D-915D-458FE22C5D6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2D1A2-3BDB-4997-88B1-E6F8BCA20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99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2B8DCD51-52EE-5965-9AC1-25ACC50D665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42E8A747-C6D5-3D26-BAE0-CC93EC58F7F1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D9D8F74-2870-BABC-2035-DBA461855E45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E3581-9281-4BAB-9F83-CE5CF9EAC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88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7CE9CE17-84B8-1401-4958-E24384A5563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4B883734-1F32-AA9B-9DA5-117BD2E4139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0CB94CAD-4C02-197D-761B-95918B1D325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89211-AA57-4CB6-8470-FCDE2CB58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563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54C51A2B-4050-B957-AB04-429BCF9ACBD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42E0655-AF15-EEDD-0FB4-D481E82B44DB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AA2AE5E6-969E-E384-E983-B2676C7343D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5DB48-747D-4C05-B216-BE54F4DEF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370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A7905B7B-E518-5F54-95A6-522EA0940F3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68F4F97-54FD-5E96-3353-126A523983A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C4429C9F-AD86-ECF6-F806-CBE21266563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55F4-ACD2-45D0-AC4A-27C8BD750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17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F2743881-7EAF-F979-F379-B7243CF9FFCC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C612DDBF-67C8-C306-31C5-63A4A138C3BD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4A4CCC4B-A44B-EE07-36BE-D57176C294F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30C22-7C16-49A4-B4CD-A9DE02A6A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812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4A517F18-0D48-549E-D6C4-1C436D5A6FD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CBEFA5F0-AD99-A40D-447C-31B0BDF072F1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75C72311-091D-23AA-316F-E9ABFD5BACD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E78C1-0F5C-4EDF-ABAC-F2EA94043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2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ECCE909F-3FB8-2593-A0BC-B4CB84D08A8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CD4636A1-9CA7-955B-C32B-71B80833FEA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2CB680E0-BBD2-6D9B-CE98-B16AF503E80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F1285-C5C8-491B-BA99-0D6FFD22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625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6D7151-EE44-6D41-A861-17BC5B8F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115819 w 6096001"/>
              <a:gd name="connsiteY0" fmla="*/ 1901215 h 6858000"/>
              <a:gd name="connsiteX1" fmla="*/ 2096475 w 6096001"/>
              <a:gd name="connsiteY1" fmla="*/ 2469051 h 6858000"/>
              <a:gd name="connsiteX2" fmla="*/ 2517092 w 6096001"/>
              <a:gd name="connsiteY2" fmla="*/ 2737003 h 6858000"/>
              <a:gd name="connsiteX3" fmla="*/ 3061016 w 6096001"/>
              <a:gd name="connsiteY3" fmla="*/ 2401022 h 6858000"/>
              <a:gd name="connsiteX4" fmla="*/ 3455600 w 6096001"/>
              <a:gd name="connsiteY4" fmla="*/ 2732838 h 6858000"/>
              <a:gd name="connsiteX5" fmla="*/ 2725345 w 6096001"/>
              <a:gd name="connsiteY5" fmla="*/ 3202101 h 6858000"/>
              <a:gd name="connsiteX6" fmla="*/ 2725345 w 6096001"/>
              <a:gd name="connsiteY6" fmla="*/ 3663034 h 6858000"/>
              <a:gd name="connsiteX7" fmla="*/ 3570688 w 6096001"/>
              <a:gd name="connsiteY7" fmla="*/ 4110083 h 6858000"/>
              <a:gd name="connsiteX8" fmla="*/ 3044575 w 6096001"/>
              <a:gd name="connsiteY8" fmla="*/ 4544637 h 6858000"/>
              <a:gd name="connsiteX9" fmla="*/ 2300618 w 6096001"/>
              <a:gd name="connsiteY9" fmla="*/ 4273909 h 6858000"/>
              <a:gd name="connsiteX10" fmla="*/ 1977278 w 6096001"/>
              <a:gd name="connsiteY10" fmla="*/ 4712628 h 6858000"/>
              <a:gd name="connsiteX11" fmla="*/ 1978648 w 6096001"/>
              <a:gd name="connsiteY11" fmla="*/ 4711240 h 6858000"/>
              <a:gd name="connsiteX12" fmla="*/ 3048685 w 6096001"/>
              <a:gd name="connsiteY12" fmla="*/ 5043056 h 6858000"/>
              <a:gd name="connsiteX13" fmla="*/ 4118722 w 6096001"/>
              <a:gd name="connsiteY13" fmla="*/ 4126744 h 6858000"/>
              <a:gd name="connsiteX14" fmla="*/ 3455600 w 6096001"/>
              <a:gd name="connsiteY14" fmla="*/ 3360373 h 6858000"/>
              <a:gd name="connsiteX15" fmla="*/ 3999524 w 6096001"/>
              <a:gd name="connsiteY15" fmla="*/ 2628712 h 6858000"/>
              <a:gd name="connsiteX16" fmla="*/ 3115819 w 6096001"/>
              <a:gd name="connsiteY16" fmla="*/ 1901215 h 6858000"/>
              <a:gd name="connsiteX17" fmla="*/ 0 w 6096001"/>
              <a:gd name="connsiteY17" fmla="*/ 0 h 6858000"/>
              <a:gd name="connsiteX18" fmla="*/ 5214397 w 6096001"/>
              <a:gd name="connsiteY18" fmla="*/ 0 h 6858000"/>
              <a:gd name="connsiteX19" fmla="*/ 6096001 w 6096001"/>
              <a:gd name="connsiteY19" fmla="*/ 881604 h 6858000"/>
              <a:gd name="connsiteX20" fmla="*/ 6096001 w 6096001"/>
              <a:gd name="connsiteY20" fmla="*/ 6858000 h 6858000"/>
              <a:gd name="connsiteX21" fmla="*/ 0 w 6096001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1" h="6858000">
                <a:moveTo>
                  <a:pt x="3115819" y="1901215"/>
                </a:moveTo>
                <a:cubicBezTo>
                  <a:pt x="2614368" y="1901215"/>
                  <a:pt x="2278697" y="2128905"/>
                  <a:pt x="2096475" y="2469051"/>
                </a:cubicBezTo>
                <a:lnTo>
                  <a:pt x="2517092" y="2737003"/>
                </a:lnTo>
                <a:cubicBezTo>
                  <a:pt x="2602037" y="2581508"/>
                  <a:pt x="2780148" y="2401022"/>
                  <a:pt x="3061016" y="2401022"/>
                </a:cubicBezTo>
                <a:cubicBezTo>
                  <a:pt x="3302151" y="2401022"/>
                  <a:pt x="3455600" y="2534304"/>
                  <a:pt x="3455600" y="2732838"/>
                </a:cubicBezTo>
                <a:cubicBezTo>
                  <a:pt x="3455600" y="2964693"/>
                  <a:pt x="3285710" y="3197936"/>
                  <a:pt x="2725345" y="3202101"/>
                </a:cubicBezTo>
                <a:lnTo>
                  <a:pt x="2725345" y="3663034"/>
                </a:lnTo>
                <a:cubicBezTo>
                  <a:pt x="3303521" y="3663034"/>
                  <a:pt x="3570688" y="3825471"/>
                  <a:pt x="3570688" y="4110083"/>
                </a:cubicBezTo>
                <a:cubicBezTo>
                  <a:pt x="3570688" y="4372481"/>
                  <a:pt x="3384356" y="4544637"/>
                  <a:pt x="3044575" y="4544637"/>
                </a:cubicBezTo>
                <a:cubicBezTo>
                  <a:pt x="2737676" y="4544637"/>
                  <a:pt x="2504761" y="4433570"/>
                  <a:pt x="2300618" y="4273909"/>
                </a:cubicBezTo>
                <a:lnTo>
                  <a:pt x="1977278" y="4712628"/>
                </a:lnTo>
                <a:lnTo>
                  <a:pt x="1978648" y="4711240"/>
                </a:lnTo>
                <a:cubicBezTo>
                  <a:pt x="2271846" y="4926434"/>
                  <a:pt x="2581486" y="5043056"/>
                  <a:pt x="3048685" y="5043056"/>
                </a:cubicBezTo>
                <a:cubicBezTo>
                  <a:pt x="3698106" y="5043056"/>
                  <a:pt x="4118722" y="4659870"/>
                  <a:pt x="4118722" y="4126744"/>
                </a:cubicBezTo>
                <a:cubicBezTo>
                  <a:pt x="4118722" y="3708850"/>
                  <a:pt x="3863886" y="3468665"/>
                  <a:pt x="3455600" y="3360373"/>
                </a:cubicBezTo>
                <a:cubicBezTo>
                  <a:pt x="3791271" y="3239587"/>
                  <a:pt x="3999524" y="2999402"/>
                  <a:pt x="3999524" y="2628712"/>
                </a:cubicBezTo>
                <a:cubicBezTo>
                  <a:pt x="3999524" y="2206653"/>
                  <a:pt x="3617271" y="1901215"/>
                  <a:pt x="3115819" y="19012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2461434-5D17-DC5F-DC1A-E69D4E2BBC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63FD04FF-C6D3-AE64-9C91-6E3CEBDB6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771972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4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5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68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01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288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65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518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0938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5423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45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AEA1B93-DB0B-33C4-6C50-8FD2474CA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218999 w 6096001"/>
              <a:gd name="connsiteY0" fmla="*/ 2668987 h 6858000"/>
              <a:gd name="connsiteX1" fmla="*/ 3218999 w 6096001"/>
              <a:gd name="connsiteY1" fmla="*/ 3752595 h 6858000"/>
              <a:gd name="connsiteX2" fmla="*/ 2442001 w 6096001"/>
              <a:gd name="connsiteY2" fmla="*/ 3752595 h 6858000"/>
              <a:gd name="connsiteX3" fmla="*/ 3218999 w 6096001"/>
              <a:gd name="connsiteY3" fmla="*/ 1883188 h 6858000"/>
              <a:gd name="connsiteX4" fmla="*/ 1820976 w 6096001"/>
              <a:gd name="connsiteY4" fmla="*/ 3839578 h 6858000"/>
              <a:gd name="connsiteX5" fmla="*/ 1820976 w 6096001"/>
              <a:gd name="connsiteY5" fmla="*/ 4242061 h 6858000"/>
              <a:gd name="connsiteX6" fmla="*/ 3218999 w 6096001"/>
              <a:gd name="connsiteY6" fmla="*/ 4242061 h 6858000"/>
              <a:gd name="connsiteX7" fmla="*/ 3218999 w 6096001"/>
              <a:gd name="connsiteY7" fmla="*/ 5164970 h 6858000"/>
              <a:gd name="connsiteX8" fmla="*/ 3791372 w 6096001"/>
              <a:gd name="connsiteY8" fmla="*/ 5164970 h 6858000"/>
              <a:gd name="connsiteX9" fmla="*/ 3791372 w 6096001"/>
              <a:gd name="connsiteY9" fmla="*/ 4242061 h 6858000"/>
              <a:gd name="connsiteX10" fmla="*/ 4275028 w 6096001"/>
              <a:gd name="connsiteY10" fmla="*/ 4242061 h 6858000"/>
              <a:gd name="connsiteX11" fmla="*/ 4275028 w 6096001"/>
              <a:gd name="connsiteY11" fmla="*/ 3752595 h 6858000"/>
              <a:gd name="connsiteX12" fmla="*/ 3791372 w 6096001"/>
              <a:gd name="connsiteY12" fmla="*/ 3752595 h 6858000"/>
              <a:gd name="connsiteX13" fmla="*/ 3791372 w 6096001"/>
              <a:gd name="connsiteY13" fmla="*/ 1883188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218999" y="2668987"/>
                </a:moveTo>
                <a:lnTo>
                  <a:pt x="3218999" y="3752595"/>
                </a:lnTo>
                <a:lnTo>
                  <a:pt x="2442001" y="3752595"/>
                </a:lnTo>
                <a:close/>
                <a:moveTo>
                  <a:pt x="3218999" y="1883188"/>
                </a:moveTo>
                <a:lnTo>
                  <a:pt x="1820976" y="3839578"/>
                </a:lnTo>
                <a:lnTo>
                  <a:pt x="1820976" y="4242061"/>
                </a:lnTo>
                <a:lnTo>
                  <a:pt x="3218999" y="4242061"/>
                </a:lnTo>
                <a:lnTo>
                  <a:pt x="3218999" y="5164970"/>
                </a:lnTo>
                <a:lnTo>
                  <a:pt x="3791372" y="5164970"/>
                </a:lnTo>
                <a:lnTo>
                  <a:pt x="3791372" y="4242061"/>
                </a:lnTo>
                <a:lnTo>
                  <a:pt x="4275028" y="4242061"/>
                </a:lnTo>
                <a:lnTo>
                  <a:pt x="4275028" y="3752595"/>
                </a:lnTo>
                <a:lnTo>
                  <a:pt x="3791372" y="3752595"/>
                </a:lnTo>
                <a:lnTo>
                  <a:pt x="3791372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3314B818-1A45-4088-0941-EB7C6968E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5C3A23D4-78BE-16F7-8E29-ADEBA311D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856902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4098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777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33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40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8798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511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9933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625160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9763319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09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50" Type="http://schemas.openxmlformats.org/officeDocument/2006/relationships/slideLayout" Target="../slideLayouts/slideLayout128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slideLayout" Target="../slideLayouts/slideLayout122.xml"/><Relationship Id="rId52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56" Type="http://schemas.openxmlformats.org/officeDocument/2006/relationships/image" Target="../media/image23.emf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4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9.xml"/><Relationship Id="rId54" Type="http://schemas.openxmlformats.org/officeDocument/2006/relationships/tags" Target="../tags/tag1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4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Clique para editar o estilo do título principal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Clique para editar os estilos do texto principal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Fonte: https://www.gavi.org/fr/actualites/librarie-de-documents/directives-de-gavi-pour-le-financement-du-soutien-aux-vaccins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0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2" r:id="rId4"/>
    <p:sldLayoutId id="2147483735" r:id="rId5"/>
    <p:sldLayoutId id="2147483700" r:id="rId6"/>
    <p:sldLayoutId id="2147483698" r:id="rId7"/>
    <p:sldLayoutId id="2147483701" r:id="rId8"/>
    <p:sldLayoutId id="2147483736" r:id="rId9"/>
    <p:sldLayoutId id="2147483737" r:id="rId10"/>
    <p:sldLayoutId id="2147483738" r:id="rId11"/>
    <p:sldLayoutId id="2147483709" r:id="rId12"/>
    <p:sldLayoutId id="2147483710" r:id="rId13"/>
    <p:sldLayoutId id="2147483711" r:id="rId14"/>
    <p:sldLayoutId id="2147483739" r:id="rId15"/>
    <p:sldLayoutId id="2147483740" r:id="rId16"/>
    <p:sldLayoutId id="2147483741" r:id="rId17"/>
    <p:sldLayoutId id="2147483714" r:id="rId18"/>
    <p:sldLayoutId id="214748371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Clique para editar o estilo do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Clique para editar os estilos do texto principal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Fonte: https://www.gavi.org/fr/actualites/librarie-de-documents/directives-de-gavi-pour-le-financement-du-soutien-aux-vaccins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84" r:id="rId8"/>
    <p:sldLayoutId id="2147483785" r:id="rId9"/>
    <p:sldLayoutId id="2147483771" r:id="rId10"/>
    <p:sldLayoutId id="2147483783" r:id="rId11"/>
    <p:sldLayoutId id="2147483772" r:id="rId12"/>
    <p:sldLayoutId id="2147483787" r:id="rId13"/>
    <p:sldLayoutId id="2147483786" r:id="rId14"/>
    <p:sldLayoutId id="2147483773" r:id="rId15"/>
    <p:sldLayoutId id="2147483774" r:id="rId16"/>
    <p:sldLayoutId id="2147483789" r:id="rId17"/>
    <p:sldLayoutId id="2147483805" r:id="rId18"/>
    <p:sldLayoutId id="2147483804" r:id="rId19"/>
    <p:sldLayoutId id="2147483800" r:id="rId20"/>
    <p:sldLayoutId id="2147483769" r:id="rId21"/>
    <p:sldLayoutId id="2147483770" r:id="rId22"/>
    <p:sldLayoutId id="2147483811" r:id="rId23"/>
    <p:sldLayoutId id="2147483802" r:id="rId24"/>
    <p:sldLayoutId id="2147483801" r:id="rId25"/>
    <p:sldLayoutId id="2147483807" r:id="rId26"/>
    <p:sldLayoutId id="2147483808" r:id="rId27"/>
    <p:sldLayoutId id="2147483818" r:id="rId28"/>
    <p:sldLayoutId id="2147483817" r:id="rId29"/>
    <p:sldLayoutId id="2147483819" r:id="rId30"/>
    <p:sldLayoutId id="2147483820" r:id="rId31"/>
    <p:sldLayoutId id="2147483775" r:id="rId32"/>
    <p:sldLayoutId id="2147483776" r:id="rId33"/>
    <p:sldLayoutId id="2147483803" r:id="rId34"/>
    <p:sldLayoutId id="2147483777" r:id="rId35"/>
    <p:sldLayoutId id="2147483778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779" r:id="rId42"/>
    <p:sldLayoutId id="2147483780" r:id="rId43"/>
    <p:sldLayoutId id="2147483781" r:id="rId44"/>
    <p:sldLayoutId id="2147483782" r:id="rId45"/>
    <p:sldLayoutId id="2147483810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51;p13">
            <a:extLst>
              <a:ext uri="{FF2B5EF4-FFF2-40B4-BE49-F238E27FC236}">
                <a16:creationId xmlns:a16="http://schemas.microsoft.com/office/drawing/2014/main" id="{5C96FE58-7D0A-0AB4-333A-B7FC537FFC4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52;p13">
            <a:extLst>
              <a:ext uri="{FF2B5EF4-FFF2-40B4-BE49-F238E27FC236}">
                <a16:creationId xmlns:a16="http://schemas.microsoft.com/office/drawing/2014/main" id="{EC8DD1D3-545B-0462-7A30-467F9E29F7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2" name="Google Shape;53;p13">
            <a:extLst>
              <a:ext uri="{FF2B5EF4-FFF2-40B4-BE49-F238E27FC236}">
                <a16:creationId xmlns:a16="http://schemas.microsoft.com/office/drawing/2014/main" id="{7C41C4C6-6D27-E2DE-EF68-14E241769483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Google Shape;54;p13">
            <a:extLst>
              <a:ext uri="{FF2B5EF4-FFF2-40B4-BE49-F238E27FC236}">
                <a16:creationId xmlns:a16="http://schemas.microsoft.com/office/drawing/2014/main" id="{A97F0E55-541E-E8BC-3BD2-6F920CA84F53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Google Shape;55;p13">
            <a:extLst>
              <a:ext uri="{FF2B5EF4-FFF2-40B4-BE49-F238E27FC236}">
                <a16:creationId xmlns:a16="http://schemas.microsoft.com/office/drawing/2014/main" id="{5FA2EAE0-CAAB-F96C-9127-6E8475C7B80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978CAECA-94EA-4A36-82EF-9565FF43C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809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00DCFBB-43DB-0686-A46C-A6C9F5D4F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183009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415" imgH="416" progId="TCLayout.ActiveDocument.1">
                  <p:embed/>
                </p:oleObj>
              </mc:Choice>
              <mc:Fallback>
                <p:oleObj name="think-cell Slide" r:id="rId55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00DCFBB-43DB-0686-A46C-A6C9F5D4F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Clique para editar o estilo do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Clique para editar os estilos do texto principal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Anexo técnico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1" r:id="rId46"/>
    <p:sldLayoutId id="2147483882" r:id="rId47"/>
    <p:sldLayoutId id="2147483883" r:id="rId48"/>
    <p:sldLayoutId id="2147483884" r:id="rId49"/>
    <p:sldLayoutId id="2147483885" r:id="rId50"/>
    <p:sldLayoutId id="2147483886" r:id="rId51"/>
    <p:sldLayoutId id="2147483887" r:id="rId5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sv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0.sv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64.svg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36.emf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D34C50-FDF5-A149-B8C2-5094AE6F9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388" y="5282719"/>
            <a:ext cx="7964947" cy="411630"/>
          </a:xfrm>
        </p:spPr>
        <p:txBody>
          <a:bodyPr>
            <a:noAutofit/>
          </a:bodyPr>
          <a:lstStyle/>
          <a:p>
            <a:r>
              <a:rPr lang="pt-PT" sz="1800" dirty="0"/>
              <a:t>Bissau, 23 e 24 de Janeiro de 2025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C39194-3B34-8B4E-AC20-1EE71A99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1690778"/>
            <a:ext cx="10188801" cy="3317265"/>
          </a:xfrm>
        </p:spPr>
        <p:txBody>
          <a:bodyPr>
            <a:normAutofit fontScale="90000"/>
          </a:bodyPr>
          <a:lstStyle/>
          <a:p>
            <a:r>
              <a:rPr lang="pt-BR" sz="7200" dirty="0"/>
              <a:t>Processo de planeamento do portfólio completo da Guiné-Bissau 2026-2030</a:t>
            </a:r>
            <a:endParaRPr lang="en-GB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F1F10-4296-7B44-8141-AA1BE6E18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38" y="5999047"/>
            <a:ext cx="8313737" cy="281103"/>
          </a:xfrm>
        </p:spPr>
        <p:txBody>
          <a:bodyPr/>
          <a:lstStyle/>
          <a:p>
            <a:r>
              <a:rPr lang="pt-PT" sz="1800" spc="300" dirty="0"/>
              <a:t>Dr. Joana Cortez e Dr. Sara Sá Silva, MMGH</a:t>
            </a:r>
            <a:endParaRPr lang="en-GB" sz="1800" spc="300" dirty="0"/>
          </a:p>
        </p:txBody>
      </p:sp>
    </p:spTree>
    <p:extLst>
      <p:ext uri="{BB962C8B-B14F-4D97-AF65-F5344CB8AC3E}">
        <p14:creationId xmlns:p14="http://schemas.microsoft.com/office/powerpoint/2010/main" val="87966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99F5-D74E-09DB-7839-982DDC33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40341DF-2D57-EB20-C7B6-45BC53E511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D682195-31C0-4F70-232F-5EB01F750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A935426-4AE8-95B9-FB23-770384B4B8A2}"/>
              </a:ext>
            </a:extLst>
          </p:cNvPr>
          <p:cNvSpPr txBox="1">
            <a:spLocks/>
          </p:cNvSpPr>
          <p:nvPr/>
        </p:nvSpPr>
        <p:spPr>
          <a:xfrm>
            <a:off x="184419" y="56160"/>
            <a:ext cx="1238758" cy="4884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B1149F-6A96-5386-7C90-A60D37528EDD}"/>
              </a:ext>
            </a:extLst>
          </p:cNvPr>
          <p:cNvSpPr txBox="1">
            <a:spLocks/>
          </p:cNvSpPr>
          <p:nvPr/>
        </p:nvSpPr>
        <p:spPr>
          <a:xfrm>
            <a:off x="533125" y="331663"/>
            <a:ext cx="11670281" cy="592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estratégico da Gavi 2026-2030</a:t>
            </a:r>
            <a:endParaRPr lang="pt-P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sustentabilidade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6.0 da Gavi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5B2077-DE0A-67FA-A3C6-533510511195}"/>
              </a:ext>
            </a:extLst>
          </p:cNvPr>
          <p:cNvGrpSpPr/>
          <p:nvPr/>
        </p:nvGrpSpPr>
        <p:grpSpPr>
          <a:xfrm>
            <a:off x="750273" y="1199944"/>
            <a:ext cx="10691454" cy="5170133"/>
            <a:chOff x="613442" y="848510"/>
            <a:chExt cx="11177338" cy="54450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C9EF96-A5E6-DF7D-C7E3-CAE7083FF55C}"/>
                </a:ext>
              </a:extLst>
            </p:cNvPr>
            <p:cNvSpPr/>
            <p:nvPr/>
          </p:nvSpPr>
          <p:spPr>
            <a:xfrm>
              <a:off x="1136024" y="848510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 deixe ninguém para trás com a </a:t>
              </a:r>
              <a:r>
                <a:rPr kumimoji="0" lang="en-GB" sz="1600" b="1" i="0" u="none" strike="noStrike" kern="1200" cap="none" spc="-1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imunização</a:t>
              </a:r>
            </a:p>
          </p:txBody>
        </p:sp>
        <p:pic>
          <p:nvPicPr>
            <p:cNvPr id="16" name="object 50">
              <a:extLst>
                <a:ext uri="{FF2B5EF4-FFF2-40B4-BE49-F238E27FC236}">
                  <a16:creationId xmlns:a16="http://schemas.microsoft.com/office/drawing/2014/main" id="{D953BE57-2DB1-407A-CB22-3707EC0AA5E9}"/>
                </a:ext>
              </a:extLst>
            </p:cNvPr>
            <p:cNvPicPr/>
            <p:nvPr/>
          </p:nvPicPr>
          <p:blipFill rotWithShape="1">
            <a:blip r:embed="rId6" cstate="print">
              <a:alphaModFix amt="70000"/>
            </a:blip>
            <a:srcRect l="-5460" t="-20771" r="-9760" b="-14536"/>
            <a:stretch/>
          </p:blipFill>
          <p:spPr>
            <a:xfrm>
              <a:off x="11009377" y="986442"/>
              <a:ext cx="523289" cy="359079"/>
            </a:xfrm>
            <a:prstGeom prst="roundRect">
              <a:avLst/>
            </a:prstGeom>
            <a:solidFill>
              <a:schemeClr val="bg1"/>
            </a:solidFill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1397C9C-6942-146A-638D-722BE8B20D7A}"/>
                </a:ext>
              </a:extLst>
            </p:cNvPr>
            <p:cNvGrpSpPr/>
            <p:nvPr/>
          </p:nvGrpSpPr>
          <p:grpSpPr>
            <a:xfrm>
              <a:off x="1136030" y="3402908"/>
              <a:ext cx="10543608" cy="1693763"/>
              <a:chOff x="1136030" y="3384219"/>
              <a:chExt cx="10543608" cy="1693763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BB04898-F590-413E-E4CB-D5E7FAE85394}"/>
                  </a:ext>
                </a:extLst>
              </p:cNvPr>
              <p:cNvSpPr/>
              <p:nvPr/>
            </p:nvSpPr>
            <p:spPr>
              <a:xfrm rot="16200000">
                <a:off x="4215167" y="2996658"/>
                <a:ext cx="1693757" cy="2468880"/>
              </a:xfrm>
              <a:prstGeom prst="roundRect">
                <a:avLst/>
              </a:prstGeom>
              <a:solidFill>
                <a:srgbClr val="ED0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DC95D065-2DD4-6AE3-88E7-480425235D85}"/>
                  </a:ext>
                </a:extLst>
              </p:cNvPr>
              <p:cNvSpPr/>
              <p:nvPr/>
            </p:nvSpPr>
            <p:spPr>
              <a:xfrm rot="16200000">
                <a:off x="1523589" y="2996662"/>
                <a:ext cx="1693761" cy="2468880"/>
              </a:xfrm>
              <a:prstGeom prst="round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4699F99-5790-C560-0578-48FAAB222382}"/>
                  </a:ext>
                </a:extLst>
              </p:cNvPr>
              <p:cNvSpPr/>
              <p:nvPr/>
            </p:nvSpPr>
            <p:spPr>
              <a:xfrm rot="16200000">
                <a:off x="6906741" y="2996660"/>
                <a:ext cx="1693761" cy="2468880"/>
              </a:xfrm>
              <a:prstGeom prst="roundRect">
                <a:avLst/>
              </a:prstGeom>
              <a:solidFill>
                <a:srgbClr val="A6C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D35E1F36-608C-66FF-8AA0-C14DA96CC508}"/>
                  </a:ext>
                </a:extLst>
              </p:cNvPr>
              <p:cNvSpPr/>
              <p:nvPr/>
            </p:nvSpPr>
            <p:spPr>
              <a:xfrm rot="16200000">
                <a:off x="9598317" y="2996660"/>
                <a:ext cx="1693761" cy="2468880"/>
              </a:xfrm>
              <a:prstGeom prst="roundRect">
                <a:avLst/>
              </a:prstGeom>
              <a:solidFill>
                <a:srgbClr val="F8A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bject 3">
                <a:extLst>
                  <a:ext uri="{FF2B5EF4-FFF2-40B4-BE49-F238E27FC236}">
                    <a16:creationId xmlns:a16="http://schemas.microsoft.com/office/drawing/2014/main" id="{A28809D9-234F-07ED-25DD-DD37F846BBDA}"/>
                  </a:ext>
                </a:extLst>
              </p:cNvPr>
              <p:cNvSpPr txBox="1"/>
              <p:nvPr/>
            </p:nvSpPr>
            <p:spPr>
              <a:xfrm>
                <a:off x="7050438" y="3548876"/>
                <a:ext cx="1828800" cy="1429311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MELHORAR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SUSTENTABILIDADE </a:t>
                </a:r>
                <a:r>
                  <a:rPr kumimoji="0" lang="en-GB" sz="1400" b="1" i="0" u="none" strike="noStrike" kern="0" cap="none" spc="-43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PROGRAMÁTICA E FINANCEIRA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PROGRAMAS DE 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0D82DE65-08C7-9B6A-CC0C-D8AB85BB59EF}"/>
                  </a:ext>
                </a:extLst>
              </p:cNvPr>
              <p:cNvSpPr txBox="1"/>
              <p:nvPr/>
            </p:nvSpPr>
            <p:spPr>
              <a:xfrm>
                <a:off x="9747756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ASSEGURAR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MERCADOS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SAUDÁVEIS PARA AS VACINAS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PRODUTOS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CONEXOS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6AAE29B6-5575-769E-5DF4-BF5B50E58291}"/>
                  </a:ext>
                </a:extLst>
              </p:cNvPr>
              <p:cNvSpPr txBox="1"/>
              <p:nvPr/>
            </p:nvSpPr>
            <p:spPr>
              <a:xfrm>
                <a:off x="1679779" y="3548877"/>
                <a:ext cx="1828800" cy="721344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INTRODUZIR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AUMENTAR </a:t>
                </a:r>
                <a:r>
                  <a:rPr kumimoji="0" lang="en-GB" sz="1400" b="1" i="0" u="none" strike="noStrike" kern="0" cap="none" spc="-2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VACINAS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object 51">
                <a:extLst>
                  <a:ext uri="{FF2B5EF4-FFF2-40B4-BE49-F238E27FC236}">
                    <a16:creationId xmlns:a16="http://schemas.microsoft.com/office/drawing/2014/main" id="{CE06851B-3FBB-7C81-49BD-815F4BC33F96}"/>
                  </a:ext>
                </a:extLst>
              </p:cNvPr>
              <p:cNvSpPr txBox="1"/>
              <p:nvPr/>
            </p:nvSpPr>
            <p:spPr>
              <a:xfrm>
                <a:off x="1292042" y="3460615"/>
                <a:ext cx="306410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1</a:t>
                </a:r>
              </a:p>
            </p:txBody>
          </p:sp>
          <p:sp>
            <p:nvSpPr>
              <p:cNvPr id="58" name="object 52">
                <a:extLst>
                  <a:ext uri="{FF2B5EF4-FFF2-40B4-BE49-F238E27FC236}">
                    <a16:creationId xmlns:a16="http://schemas.microsoft.com/office/drawing/2014/main" id="{398CDCB7-551B-6116-43B4-3F49E6AC48E2}"/>
                  </a:ext>
                </a:extLst>
              </p:cNvPr>
              <p:cNvSpPr txBox="1"/>
              <p:nvPr/>
            </p:nvSpPr>
            <p:spPr>
              <a:xfrm>
                <a:off x="6688668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3</a:t>
                </a:r>
              </a:p>
            </p:txBody>
          </p:sp>
          <p:sp>
            <p:nvSpPr>
              <p:cNvPr id="59" name="object 52">
                <a:extLst>
                  <a:ext uri="{FF2B5EF4-FFF2-40B4-BE49-F238E27FC236}">
                    <a16:creationId xmlns:a16="http://schemas.microsoft.com/office/drawing/2014/main" id="{4B6C4B58-CB9D-CD7B-8BA5-76E9EF9FEE9A}"/>
                  </a:ext>
                </a:extLst>
              </p:cNvPr>
              <p:cNvSpPr txBox="1"/>
              <p:nvPr/>
            </p:nvSpPr>
            <p:spPr>
              <a:xfrm>
                <a:off x="9378700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4</a:t>
                </a:r>
              </a:p>
            </p:txBody>
          </p:sp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296994A7-DDDA-BA60-8883-96EE10640AEC}"/>
                  </a:ext>
                </a:extLst>
              </p:cNvPr>
              <p:cNvSpPr txBox="1"/>
              <p:nvPr/>
            </p:nvSpPr>
            <p:spPr>
              <a:xfrm>
                <a:off x="4376002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REFORÇAR OS SISTEMAS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 SAÚDE PARA AUMENTAR A EQUIDADE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74BB0EDF-6158-B51B-6B09-634A6250A298}"/>
                  </a:ext>
                </a:extLst>
              </p:cNvPr>
              <p:cNvSpPr txBox="1"/>
              <p:nvPr/>
            </p:nvSpPr>
            <p:spPr>
              <a:xfrm>
                <a:off x="4012082" y="3460615"/>
                <a:ext cx="226766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46CAC7-028D-FB8A-BAF9-42FAC684AA25}"/>
                </a:ext>
              </a:extLst>
            </p:cNvPr>
            <p:cNvGrpSpPr/>
            <p:nvPr/>
          </p:nvGrpSpPr>
          <p:grpSpPr>
            <a:xfrm>
              <a:off x="1136026" y="5175118"/>
              <a:ext cx="10654754" cy="1027624"/>
              <a:chOff x="1136025" y="5222747"/>
              <a:chExt cx="10654754" cy="94489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C55CBE7-ED25-4F1A-7240-7F6FD965A267}"/>
                  </a:ext>
                </a:extLst>
              </p:cNvPr>
              <p:cNvSpPr/>
              <p:nvPr/>
            </p:nvSpPr>
            <p:spPr>
              <a:xfrm rot="16200000">
                <a:off x="5935382" y="423390"/>
                <a:ext cx="944899" cy="105436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D1E2720E-C761-0962-A57A-A7C430213D5E}"/>
                  </a:ext>
                </a:extLst>
              </p:cNvPr>
              <p:cNvSpPr txBox="1"/>
              <p:nvPr/>
            </p:nvSpPr>
            <p:spPr>
              <a:xfrm>
                <a:off x="1355103" y="5315834"/>
                <a:ext cx="5160457" cy="674799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 previsível a longo prazo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Uma Aliança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Compromisso político global</a:t>
                </a:r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CB17D65E-9A1B-8EFC-588C-FC89D1D3C183}"/>
                  </a:ext>
                </a:extLst>
              </p:cNvPr>
              <p:cNvSpPr txBox="1"/>
              <p:nvPr/>
            </p:nvSpPr>
            <p:spPr>
              <a:xfrm>
                <a:off x="6630322" y="5304067"/>
                <a:ext cx="5160457" cy="67479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operacional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 Gavi simples,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eficiente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ágil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Digitalização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melhores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dados e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provas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com o sector privado e as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instituições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do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desenvolvimento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D3172D-3648-3F23-4443-1FE5A1CF1E24}"/>
                </a:ext>
              </a:extLst>
            </p:cNvPr>
            <p:cNvGrpSpPr/>
            <p:nvPr/>
          </p:nvGrpSpPr>
          <p:grpSpPr>
            <a:xfrm>
              <a:off x="1136026" y="2296829"/>
              <a:ext cx="10543612" cy="1027623"/>
              <a:chOff x="1136028" y="2266949"/>
              <a:chExt cx="10543612" cy="1027623"/>
            </a:xfrm>
          </p:grpSpPr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860890F1-0AE0-77AA-5833-BE1524488777}"/>
                  </a:ext>
                </a:extLst>
              </p:cNvPr>
              <p:cNvSpPr txBox="1"/>
              <p:nvPr/>
            </p:nvSpPr>
            <p:spPr>
              <a:xfrm>
                <a:off x="2195762" y="2797520"/>
                <a:ext cx="731762" cy="157852"/>
              </a:xfrm>
              <a:prstGeom prst="rect">
                <a:avLst/>
              </a:prstGeom>
            </p:spPr>
            <p:txBody>
              <a:bodyPr vert="horz" wrap="square" lIns="0" tIns="12095" rIns="0" bIns="0" rtlCol="0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utiger LT Std"/>
                  <a:ea typeface="+mn-ea"/>
                  <a:cs typeface="Frutiger LT Std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78B06ED-9EA2-3EFA-CEF4-56A542C39CEF}"/>
                  </a:ext>
                </a:extLst>
              </p:cNvPr>
              <p:cNvSpPr/>
              <p:nvPr/>
            </p:nvSpPr>
            <p:spPr>
              <a:xfrm rot="16200000">
                <a:off x="5894022" y="-2491045"/>
                <a:ext cx="1027623" cy="10543612"/>
              </a:xfrm>
              <a:prstGeom prst="roundRect">
                <a:avLst/>
              </a:prstGeom>
              <a:solidFill>
                <a:srgbClr val="C6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bject 13">
                <a:extLst>
                  <a:ext uri="{FF2B5EF4-FFF2-40B4-BE49-F238E27FC236}">
                    <a16:creationId xmlns:a16="http://schemas.microsoft.com/office/drawing/2014/main" id="{2D8F638D-264A-A821-AC12-15A2E0615ED1}"/>
                  </a:ext>
                </a:extLst>
              </p:cNvPr>
              <p:cNvSpPr txBox="1"/>
              <p:nvPr/>
            </p:nvSpPr>
            <p:spPr>
              <a:xfrm>
                <a:off x="1314579" y="2294838"/>
                <a:ext cx="3687963" cy="937838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Orientado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para 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país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sustentável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Propriedade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comunitária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inclusiva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Dose zero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comunidades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perdidas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primeira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prioridade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bject 14">
                <a:extLst>
                  <a:ext uri="{FF2B5EF4-FFF2-40B4-BE49-F238E27FC236}">
                    <a16:creationId xmlns:a16="http://schemas.microsoft.com/office/drawing/2014/main" id="{3A5B2ACD-2854-D5E4-0CED-594E507294DD}"/>
                  </a:ext>
                </a:extLst>
              </p:cNvPr>
              <p:cNvSpPr txBox="1"/>
              <p:nvPr/>
            </p:nvSpPr>
            <p:spPr>
              <a:xfrm>
                <a:off x="4994572" y="2294838"/>
                <a:ext cx="3383280" cy="97997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indent="-169863" defTabSz="870875">
                  <a:lnSpc>
                    <a:spcPct val="110000"/>
                  </a:lnSpc>
                  <a:spcBef>
                    <a:spcPts val="300"/>
                  </a:spcBef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Centrado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género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Diferenciado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frágil-responsivo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Integrado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Adaptativo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resiliente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76EAEF33-06F8-8C17-C77A-D1D13E44EDA4}"/>
                  </a:ext>
                </a:extLst>
              </p:cNvPr>
              <p:cNvSpPr txBox="1"/>
              <p:nvPr/>
            </p:nvSpPr>
            <p:spPr>
              <a:xfrm>
                <a:off x="8237311" y="2294838"/>
                <a:ext cx="3383280" cy="949146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Sensível ao clima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Inovador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Colaboração, responsabilidade</a:t>
                </a:r>
              </a:p>
              <a:p>
                <a:pPr marL="11491" marR="51406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7369" algn="l"/>
                  </a:tabLst>
                  <a:defRPr/>
                </a:pPr>
                <a:endPara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491A645-D9E1-32F0-8908-8C903DD8BEBD}"/>
                </a:ext>
              </a:extLst>
            </p:cNvPr>
            <p:cNvSpPr/>
            <p:nvPr/>
          </p:nvSpPr>
          <p:spPr>
            <a:xfrm rot="16200000">
              <a:off x="274904" y="2635367"/>
              <a:ext cx="1027625" cy="35054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PRINCÍPIOS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1FBBD3D-A440-E0E2-359A-3119EDF2BE49}"/>
                </a:ext>
              </a:extLst>
            </p:cNvPr>
            <p:cNvSpPr/>
            <p:nvPr/>
          </p:nvSpPr>
          <p:spPr>
            <a:xfrm rot="16200000">
              <a:off x="-58162" y="4074513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F8E516F-A137-23C9-4AB9-20B36940E4ED}"/>
                </a:ext>
              </a:extLst>
            </p:cNvPr>
            <p:cNvSpPr/>
            <p:nvPr/>
          </p:nvSpPr>
          <p:spPr>
            <a:xfrm rot="16200000">
              <a:off x="221500" y="5567063"/>
              <a:ext cx="1118436" cy="3345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ENABLERS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F1DB244-92DB-89F0-7FDF-64022BDF7E5A}"/>
                </a:ext>
              </a:extLst>
            </p:cNvPr>
            <p:cNvSpPr/>
            <p:nvPr/>
          </p:nvSpPr>
          <p:spPr>
            <a:xfrm rot="16200000">
              <a:off x="466864" y="1721247"/>
              <a:ext cx="643705" cy="350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MISSÃO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EECD6C8-EF77-5859-0E8B-BB1A7FB0C8F9}"/>
                </a:ext>
              </a:extLst>
            </p:cNvPr>
            <p:cNvSpPr/>
            <p:nvPr/>
          </p:nvSpPr>
          <p:spPr>
            <a:xfrm rot="16200000">
              <a:off x="-53484" y="4086870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13B90CA-ACB8-AD50-0E67-80EF0B770611}"/>
                </a:ext>
              </a:extLst>
            </p:cNvPr>
            <p:cNvSpPr/>
            <p:nvPr/>
          </p:nvSpPr>
          <p:spPr>
            <a:xfrm rot="16200000">
              <a:off x="466864" y="998165"/>
              <a:ext cx="643705" cy="35054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VISÃO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47CB3E1-DC73-985C-F541-46C0599A9C5E}"/>
                </a:ext>
              </a:extLst>
            </p:cNvPr>
            <p:cNvSpPr/>
            <p:nvPr/>
          </p:nvSpPr>
          <p:spPr>
            <a:xfrm>
              <a:off x="1136024" y="1571085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Salvar vidas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proteger a saúde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das pessoas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aumentando a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utilização equitativa </a:t>
              </a:r>
              <a:r>
                <a:rPr kumimoji="0" lang="en-GB" sz="1400" b="1" i="0" u="none" strike="noStrike" kern="1200" cap="none" spc="-25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sustentável das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8097524-AD83-7435-C451-75A39082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80" y="6053668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B319EF-05D0-6A69-85E9-788E7ED0E117}"/>
              </a:ext>
            </a:extLst>
          </p:cNvPr>
          <p:cNvSpPr/>
          <p:nvPr/>
        </p:nvSpPr>
        <p:spPr>
          <a:xfrm>
            <a:off x="-39462" y="3625372"/>
            <a:ext cx="12231462" cy="3232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5B621-88B1-9D71-6447-360D2062858D}"/>
              </a:ext>
            </a:extLst>
          </p:cNvPr>
          <p:cNvSpPr/>
          <p:nvPr/>
        </p:nvSpPr>
        <p:spPr>
          <a:xfrm>
            <a:off x="-39462" y="-1"/>
            <a:ext cx="12231462" cy="25271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7CAA4-BDC2-71AC-F4B6-B1EA99BC4B36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206900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CE35-5B5E-5A0C-538B-3603FD2ED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553E7B-EB41-63F7-385D-F2CF2C2ED5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40341DF-2D57-EB20-C7B6-45BC53E51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FBC6D63-EEF8-CFCA-F2BE-1E01780F7094}"/>
              </a:ext>
            </a:extLst>
          </p:cNvPr>
          <p:cNvSpPr txBox="1">
            <a:spLocks/>
          </p:cNvSpPr>
          <p:nvPr/>
        </p:nvSpPr>
        <p:spPr>
          <a:xfrm>
            <a:off x="184419" y="56160"/>
            <a:ext cx="1238758" cy="4884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9EA52F-3F07-2EB7-5841-13C6DCBD08C3}"/>
              </a:ext>
            </a:extLst>
          </p:cNvPr>
          <p:cNvSpPr txBox="1">
            <a:spLocks/>
          </p:cNvSpPr>
          <p:nvPr/>
        </p:nvSpPr>
        <p:spPr>
          <a:xfrm>
            <a:off x="533125" y="331663"/>
            <a:ext cx="11670281" cy="592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estratégico da Gavi 2026-2030</a:t>
            </a:r>
            <a:endParaRPr lang="pt-P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sustentabilidade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6.0 da Gavi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EFB57C-1D94-77FC-65C3-4D7CE512CD8D}"/>
              </a:ext>
            </a:extLst>
          </p:cNvPr>
          <p:cNvGrpSpPr/>
          <p:nvPr/>
        </p:nvGrpSpPr>
        <p:grpSpPr>
          <a:xfrm>
            <a:off x="750273" y="1199944"/>
            <a:ext cx="10691454" cy="5170133"/>
            <a:chOff x="613442" y="848510"/>
            <a:chExt cx="11177338" cy="54450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B3C29B-EB9F-F4F7-44A4-00831DAF953F}"/>
                </a:ext>
              </a:extLst>
            </p:cNvPr>
            <p:cNvSpPr/>
            <p:nvPr/>
          </p:nvSpPr>
          <p:spPr>
            <a:xfrm>
              <a:off x="1136024" y="848510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 deixe ninguém para trás com a </a:t>
              </a:r>
              <a:r>
                <a:rPr kumimoji="0" lang="en-GB" sz="1600" b="1" i="0" u="none" strike="noStrike" kern="1200" cap="none" spc="-1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imunização</a:t>
              </a:r>
            </a:p>
          </p:txBody>
        </p:sp>
        <p:pic>
          <p:nvPicPr>
            <p:cNvPr id="16" name="object 50">
              <a:extLst>
                <a:ext uri="{FF2B5EF4-FFF2-40B4-BE49-F238E27FC236}">
                  <a16:creationId xmlns:a16="http://schemas.microsoft.com/office/drawing/2014/main" id="{70607210-FC6E-0649-2FF4-51F2592C27C8}"/>
                </a:ext>
              </a:extLst>
            </p:cNvPr>
            <p:cNvPicPr/>
            <p:nvPr/>
          </p:nvPicPr>
          <p:blipFill rotWithShape="1">
            <a:blip r:embed="rId6" cstate="print">
              <a:alphaModFix amt="70000"/>
            </a:blip>
            <a:srcRect l="-5460" t="-20771" r="-9760" b="-14536"/>
            <a:stretch/>
          </p:blipFill>
          <p:spPr>
            <a:xfrm>
              <a:off x="11009377" y="986442"/>
              <a:ext cx="523289" cy="359079"/>
            </a:xfrm>
            <a:prstGeom prst="roundRect">
              <a:avLst/>
            </a:prstGeom>
            <a:solidFill>
              <a:schemeClr val="bg1"/>
            </a:solidFill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AFC301-7E1D-71EB-BFCD-EDE8FDBC9ABB}"/>
                </a:ext>
              </a:extLst>
            </p:cNvPr>
            <p:cNvGrpSpPr/>
            <p:nvPr/>
          </p:nvGrpSpPr>
          <p:grpSpPr>
            <a:xfrm>
              <a:off x="1136030" y="3402908"/>
              <a:ext cx="10543608" cy="1693763"/>
              <a:chOff x="1136030" y="3384219"/>
              <a:chExt cx="10543608" cy="1693763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0EE131B2-48C8-5DDA-1E72-7D304F184BA9}"/>
                  </a:ext>
                </a:extLst>
              </p:cNvPr>
              <p:cNvSpPr/>
              <p:nvPr/>
            </p:nvSpPr>
            <p:spPr>
              <a:xfrm rot="16200000">
                <a:off x="4215167" y="2996658"/>
                <a:ext cx="1693757" cy="2468880"/>
              </a:xfrm>
              <a:prstGeom prst="roundRect">
                <a:avLst/>
              </a:prstGeom>
              <a:solidFill>
                <a:srgbClr val="ED0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E60E10E-108B-5301-C8A2-0BE4C10C58D3}"/>
                  </a:ext>
                </a:extLst>
              </p:cNvPr>
              <p:cNvSpPr/>
              <p:nvPr/>
            </p:nvSpPr>
            <p:spPr>
              <a:xfrm rot="16200000">
                <a:off x="1523589" y="2996662"/>
                <a:ext cx="1693761" cy="2468880"/>
              </a:xfrm>
              <a:prstGeom prst="round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941E558-A361-7669-6252-8182448EC7FF}"/>
                  </a:ext>
                </a:extLst>
              </p:cNvPr>
              <p:cNvSpPr/>
              <p:nvPr/>
            </p:nvSpPr>
            <p:spPr>
              <a:xfrm rot="16200000">
                <a:off x="6906741" y="2996660"/>
                <a:ext cx="1693761" cy="2468880"/>
              </a:xfrm>
              <a:prstGeom prst="roundRect">
                <a:avLst/>
              </a:prstGeom>
              <a:solidFill>
                <a:srgbClr val="A6C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DAF2D79-DD39-11BE-AFD8-F3A82AC2E3F9}"/>
                  </a:ext>
                </a:extLst>
              </p:cNvPr>
              <p:cNvSpPr/>
              <p:nvPr/>
            </p:nvSpPr>
            <p:spPr>
              <a:xfrm rot="16200000">
                <a:off x="9598317" y="2996660"/>
                <a:ext cx="1693761" cy="2468880"/>
              </a:xfrm>
              <a:prstGeom prst="roundRect">
                <a:avLst/>
              </a:prstGeom>
              <a:solidFill>
                <a:srgbClr val="F8A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bject 3">
                <a:extLst>
                  <a:ext uri="{FF2B5EF4-FFF2-40B4-BE49-F238E27FC236}">
                    <a16:creationId xmlns:a16="http://schemas.microsoft.com/office/drawing/2014/main" id="{5FE20DB6-8346-2795-4B49-83E0C80BF6BC}"/>
                  </a:ext>
                </a:extLst>
              </p:cNvPr>
              <p:cNvSpPr txBox="1"/>
              <p:nvPr/>
            </p:nvSpPr>
            <p:spPr>
              <a:xfrm>
                <a:off x="7050438" y="3548876"/>
                <a:ext cx="1828800" cy="1429311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MELHORAR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SUSTENTABILIDADE </a:t>
                </a:r>
                <a:r>
                  <a:rPr kumimoji="0" lang="en-GB" sz="1400" b="1" i="0" u="none" strike="noStrike" kern="0" cap="none" spc="-43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PROGRAMÁTICA E FINANCEIRA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PROGRAMAS DE 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80C595D1-AFD8-6089-808E-6557CFE44906}"/>
                  </a:ext>
                </a:extLst>
              </p:cNvPr>
              <p:cNvSpPr txBox="1"/>
              <p:nvPr/>
            </p:nvSpPr>
            <p:spPr>
              <a:xfrm>
                <a:off x="9747756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ASSEGURAR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MERCADOS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SAUDÁVEIS PARA AS VACINAS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PRODUTOS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CONEXOS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D417D86D-0C30-E842-A934-356D2D953B6C}"/>
                  </a:ext>
                </a:extLst>
              </p:cNvPr>
              <p:cNvSpPr txBox="1"/>
              <p:nvPr/>
            </p:nvSpPr>
            <p:spPr>
              <a:xfrm>
                <a:off x="1679779" y="3548877"/>
                <a:ext cx="1828800" cy="721344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INTRODUZIR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AUMENTAR </a:t>
                </a:r>
                <a:r>
                  <a:rPr kumimoji="0" lang="en-GB" sz="1400" b="1" i="0" u="none" strike="noStrike" kern="0" cap="none" spc="-2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VACINAS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object 51">
                <a:extLst>
                  <a:ext uri="{FF2B5EF4-FFF2-40B4-BE49-F238E27FC236}">
                    <a16:creationId xmlns:a16="http://schemas.microsoft.com/office/drawing/2014/main" id="{3EA13F7F-61AB-9E8F-388A-BBB509C4FD49}"/>
                  </a:ext>
                </a:extLst>
              </p:cNvPr>
              <p:cNvSpPr txBox="1"/>
              <p:nvPr/>
            </p:nvSpPr>
            <p:spPr>
              <a:xfrm>
                <a:off x="1292042" y="3460615"/>
                <a:ext cx="306410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1</a:t>
                </a:r>
              </a:p>
            </p:txBody>
          </p:sp>
          <p:sp>
            <p:nvSpPr>
              <p:cNvPr id="58" name="object 52">
                <a:extLst>
                  <a:ext uri="{FF2B5EF4-FFF2-40B4-BE49-F238E27FC236}">
                    <a16:creationId xmlns:a16="http://schemas.microsoft.com/office/drawing/2014/main" id="{5401A318-D294-6148-4909-62715EF6E45C}"/>
                  </a:ext>
                </a:extLst>
              </p:cNvPr>
              <p:cNvSpPr txBox="1"/>
              <p:nvPr/>
            </p:nvSpPr>
            <p:spPr>
              <a:xfrm>
                <a:off x="6688668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3</a:t>
                </a:r>
              </a:p>
            </p:txBody>
          </p:sp>
          <p:sp>
            <p:nvSpPr>
              <p:cNvPr id="59" name="object 52">
                <a:extLst>
                  <a:ext uri="{FF2B5EF4-FFF2-40B4-BE49-F238E27FC236}">
                    <a16:creationId xmlns:a16="http://schemas.microsoft.com/office/drawing/2014/main" id="{85004AA0-83AC-8440-EA64-C3C63DA1B42E}"/>
                  </a:ext>
                </a:extLst>
              </p:cNvPr>
              <p:cNvSpPr txBox="1"/>
              <p:nvPr/>
            </p:nvSpPr>
            <p:spPr>
              <a:xfrm>
                <a:off x="9378700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4</a:t>
                </a:r>
              </a:p>
            </p:txBody>
          </p:sp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C9573870-F4A9-E65B-71C3-5EC443186861}"/>
                  </a:ext>
                </a:extLst>
              </p:cNvPr>
              <p:cNvSpPr txBox="1"/>
              <p:nvPr/>
            </p:nvSpPr>
            <p:spPr>
              <a:xfrm>
                <a:off x="4376002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REFORÇAR OS SISTEMAS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 SAÚDE PARA AUMENTAR A EQUIDADE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0CCE6CF8-5012-353E-0B90-8913CA86FB25}"/>
                  </a:ext>
                </a:extLst>
              </p:cNvPr>
              <p:cNvSpPr txBox="1"/>
              <p:nvPr/>
            </p:nvSpPr>
            <p:spPr>
              <a:xfrm>
                <a:off x="4012082" y="3460615"/>
                <a:ext cx="226766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2DF1FF-C5DE-AE7D-C5B5-B7AA2269D057}"/>
                </a:ext>
              </a:extLst>
            </p:cNvPr>
            <p:cNvGrpSpPr/>
            <p:nvPr/>
          </p:nvGrpSpPr>
          <p:grpSpPr>
            <a:xfrm>
              <a:off x="1136026" y="5175118"/>
              <a:ext cx="10654754" cy="1027624"/>
              <a:chOff x="1136025" y="5222747"/>
              <a:chExt cx="10654754" cy="94489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8D86A6D-94DA-068E-D5CD-049311659F51}"/>
                  </a:ext>
                </a:extLst>
              </p:cNvPr>
              <p:cNvSpPr/>
              <p:nvPr/>
            </p:nvSpPr>
            <p:spPr>
              <a:xfrm rot="16200000">
                <a:off x="5935382" y="423390"/>
                <a:ext cx="944899" cy="105436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A883B24E-809B-36A8-1A4A-1D98AA797692}"/>
                  </a:ext>
                </a:extLst>
              </p:cNvPr>
              <p:cNvSpPr txBox="1"/>
              <p:nvPr/>
            </p:nvSpPr>
            <p:spPr>
              <a:xfrm>
                <a:off x="1355103" y="5315834"/>
                <a:ext cx="5160457" cy="674799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 previsível a longo prazo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Uma Aliança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Compromisso político global</a:t>
                </a:r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90831A6F-D3B9-8892-7BFA-34530C68E309}"/>
                  </a:ext>
                </a:extLst>
              </p:cNvPr>
              <p:cNvSpPr txBox="1"/>
              <p:nvPr/>
            </p:nvSpPr>
            <p:spPr>
              <a:xfrm>
                <a:off x="6630322" y="5304067"/>
                <a:ext cx="5160457" cy="67479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operacional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 Gavi simples,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eficiente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ágil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Digitalização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melhores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dados e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provas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com o sector privado e as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instituições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do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desenvolvimento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D0FF63-439E-4490-2218-2682163C1CFA}"/>
                </a:ext>
              </a:extLst>
            </p:cNvPr>
            <p:cNvGrpSpPr/>
            <p:nvPr/>
          </p:nvGrpSpPr>
          <p:grpSpPr>
            <a:xfrm>
              <a:off x="1136026" y="2296829"/>
              <a:ext cx="10543612" cy="1027623"/>
              <a:chOff x="1136028" y="2266949"/>
              <a:chExt cx="10543612" cy="1027623"/>
            </a:xfrm>
          </p:grpSpPr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E8397720-1C15-035D-BBA0-BFFB20C9C73B}"/>
                  </a:ext>
                </a:extLst>
              </p:cNvPr>
              <p:cNvSpPr txBox="1"/>
              <p:nvPr/>
            </p:nvSpPr>
            <p:spPr>
              <a:xfrm>
                <a:off x="2195762" y="2797520"/>
                <a:ext cx="731762" cy="157852"/>
              </a:xfrm>
              <a:prstGeom prst="rect">
                <a:avLst/>
              </a:prstGeom>
            </p:spPr>
            <p:txBody>
              <a:bodyPr vert="horz" wrap="square" lIns="0" tIns="12095" rIns="0" bIns="0" rtlCol="0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utiger LT Std"/>
                  <a:ea typeface="+mn-ea"/>
                  <a:cs typeface="Frutiger LT Std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A36B471-58D5-6C78-3F72-115C28F8538C}"/>
                  </a:ext>
                </a:extLst>
              </p:cNvPr>
              <p:cNvSpPr/>
              <p:nvPr/>
            </p:nvSpPr>
            <p:spPr>
              <a:xfrm rot="16200000">
                <a:off x="5894022" y="-2491045"/>
                <a:ext cx="1027623" cy="10543612"/>
              </a:xfrm>
              <a:prstGeom prst="roundRect">
                <a:avLst/>
              </a:prstGeom>
              <a:solidFill>
                <a:srgbClr val="C6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bject 13">
                <a:extLst>
                  <a:ext uri="{FF2B5EF4-FFF2-40B4-BE49-F238E27FC236}">
                    <a16:creationId xmlns:a16="http://schemas.microsoft.com/office/drawing/2014/main" id="{51E7AFB6-422A-1087-2D7B-BF3D37DB6BF1}"/>
                  </a:ext>
                </a:extLst>
              </p:cNvPr>
              <p:cNvSpPr txBox="1"/>
              <p:nvPr/>
            </p:nvSpPr>
            <p:spPr>
              <a:xfrm>
                <a:off x="1314579" y="2294838"/>
                <a:ext cx="3687963" cy="937838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Orientado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para 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país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sustentável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Propriedade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comunitária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inclusiva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Dose zero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comunidades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perdidas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primeira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prioridade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bject 14">
                <a:extLst>
                  <a:ext uri="{FF2B5EF4-FFF2-40B4-BE49-F238E27FC236}">
                    <a16:creationId xmlns:a16="http://schemas.microsoft.com/office/drawing/2014/main" id="{C406D8B4-99E8-C342-EAD1-96D1782F3B79}"/>
                  </a:ext>
                </a:extLst>
              </p:cNvPr>
              <p:cNvSpPr txBox="1"/>
              <p:nvPr/>
            </p:nvSpPr>
            <p:spPr>
              <a:xfrm>
                <a:off x="4994572" y="2294838"/>
                <a:ext cx="3383280" cy="97997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indent="-169863" defTabSz="870875">
                  <a:lnSpc>
                    <a:spcPct val="110000"/>
                  </a:lnSpc>
                  <a:spcBef>
                    <a:spcPts val="300"/>
                  </a:spcBef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Centrado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género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Diferenciado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frágil-responsivo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Integrado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Adaptativo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resiliente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6BCF862D-60D0-DF29-7DE3-00444FC5509F}"/>
                  </a:ext>
                </a:extLst>
              </p:cNvPr>
              <p:cNvSpPr txBox="1"/>
              <p:nvPr/>
            </p:nvSpPr>
            <p:spPr>
              <a:xfrm>
                <a:off x="8237311" y="2294838"/>
                <a:ext cx="3383280" cy="949146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Sensível ao clima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Inovador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Colaboração, responsabilidade</a:t>
                </a:r>
              </a:p>
              <a:p>
                <a:pPr marL="11491" marR="51406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7369" algn="l"/>
                  </a:tabLst>
                  <a:defRPr/>
                </a:pPr>
                <a:endPara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411C0D-C5FD-BE3E-E95A-B20522EED221}"/>
                </a:ext>
              </a:extLst>
            </p:cNvPr>
            <p:cNvSpPr/>
            <p:nvPr/>
          </p:nvSpPr>
          <p:spPr>
            <a:xfrm rot="16200000">
              <a:off x="274904" y="2635367"/>
              <a:ext cx="1027625" cy="35054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PRINCÍPIOS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772C480-DD18-D9BC-63E3-866DAC8FAF3E}"/>
                </a:ext>
              </a:extLst>
            </p:cNvPr>
            <p:cNvSpPr/>
            <p:nvPr/>
          </p:nvSpPr>
          <p:spPr>
            <a:xfrm rot="16200000">
              <a:off x="-58162" y="4074513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2084A22-47F9-30FB-84FF-229FA251BD92}"/>
                </a:ext>
              </a:extLst>
            </p:cNvPr>
            <p:cNvSpPr/>
            <p:nvPr/>
          </p:nvSpPr>
          <p:spPr>
            <a:xfrm rot="16200000">
              <a:off x="221500" y="5567063"/>
              <a:ext cx="1118436" cy="3345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ENABLERS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1EF3481-AE62-1331-7C54-C5AED098CE58}"/>
                </a:ext>
              </a:extLst>
            </p:cNvPr>
            <p:cNvSpPr/>
            <p:nvPr/>
          </p:nvSpPr>
          <p:spPr>
            <a:xfrm rot="16200000">
              <a:off x="466864" y="1721247"/>
              <a:ext cx="643705" cy="350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MISSÃO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0A6DF52-8381-B087-A4BA-3CC384C741F2}"/>
                </a:ext>
              </a:extLst>
            </p:cNvPr>
            <p:cNvSpPr/>
            <p:nvPr/>
          </p:nvSpPr>
          <p:spPr>
            <a:xfrm rot="16200000">
              <a:off x="-53484" y="4086870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4BB5F53-EDC2-8B9D-765D-F623DF1F116C}"/>
                </a:ext>
              </a:extLst>
            </p:cNvPr>
            <p:cNvSpPr/>
            <p:nvPr/>
          </p:nvSpPr>
          <p:spPr>
            <a:xfrm rot="16200000">
              <a:off x="466864" y="998165"/>
              <a:ext cx="643705" cy="35054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VISÃO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A82E25C-BBE1-C550-A6DE-784634850B2B}"/>
                </a:ext>
              </a:extLst>
            </p:cNvPr>
            <p:cNvSpPr/>
            <p:nvPr/>
          </p:nvSpPr>
          <p:spPr>
            <a:xfrm>
              <a:off x="1136024" y="1571085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Salvar vidas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proteger a saúde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das pessoas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aumentando a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utilização equitativa </a:t>
              </a:r>
              <a:r>
                <a:rPr kumimoji="0" lang="en-GB" sz="1400" b="1" i="0" u="none" strike="noStrike" kern="1200" cap="none" spc="-25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sustentável das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51EEC9-A6A9-16D2-00E9-6F9F5FA6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80" y="6053668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054E6-5B3B-0FC6-13A8-E6B23FEC7E98}"/>
              </a:ext>
            </a:extLst>
          </p:cNvPr>
          <p:cNvSpPr/>
          <p:nvPr/>
        </p:nvSpPr>
        <p:spPr>
          <a:xfrm>
            <a:off x="-39462" y="-1"/>
            <a:ext cx="12231462" cy="354235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40008-9B5C-41ED-53C6-8E3BAE8A398D}"/>
              </a:ext>
            </a:extLst>
          </p:cNvPr>
          <p:cNvSpPr/>
          <p:nvPr/>
        </p:nvSpPr>
        <p:spPr>
          <a:xfrm>
            <a:off x="-39462" y="5296376"/>
            <a:ext cx="12231462" cy="15616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DF0C8C-0B00-F73A-ED76-14A34269B6AF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399145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D37D-A70A-6C87-D779-94D90205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7F5580-38CA-1A49-F819-5B1E60DFF9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553E7B-EB41-63F7-385D-F2CF2C2ED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E8C8059-E72D-A795-9828-B75AF68B5C4A}"/>
              </a:ext>
            </a:extLst>
          </p:cNvPr>
          <p:cNvSpPr txBox="1">
            <a:spLocks/>
          </p:cNvSpPr>
          <p:nvPr/>
        </p:nvSpPr>
        <p:spPr>
          <a:xfrm>
            <a:off x="184419" y="56160"/>
            <a:ext cx="1238758" cy="4884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D8A485-5243-30C0-5815-7BFAEBAC3F86}"/>
              </a:ext>
            </a:extLst>
          </p:cNvPr>
          <p:cNvSpPr txBox="1">
            <a:spLocks/>
          </p:cNvSpPr>
          <p:nvPr/>
        </p:nvSpPr>
        <p:spPr>
          <a:xfrm>
            <a:off x="533125" y="331663"/>
            <a:ext cx="11670281" cy="592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estratégico da Gavi 2026-2030</a:t>
            </a:r>
            <a:endParaRPr lang="pt-P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sustentabilidade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6.0 da Gavi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37A204-8133-55AF-3F80-CF3383C3FD89}"/>
              </a:ext>
            </a:extLst>
          </p:cNvPr>
          <p:cNvGrpSpPr/>
          <p:nvPr/>
        </p:nvGrpSpPr>
        <p:grpSpPr>
          <a:xfrm>
            <a:off x="750273" y="1199944"/>
            <a:ext cx="10691454" cy="5170133"/>
            <a:chOff x="613442" y="848510"/>
            <a:chExt cx="11177338" cy="54450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2CEABCA-3A3D-3886-4056-A2F6CCF87E19}"/>
                </a:ext>
              </a:extLst>
            </p:cNvPr>
            <p:cNvSpPr/>
            <p:nvPr/>
          </p:nvSpPr>
          <p:spPr>
            <a:xfrm>
              <a:off x="1136024" y="848510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 deixe ninguém para trás com a </a:t>
              </a:r>
              <a:r>
                <a:rPr kumimoji="0" lang="en-GB" sz="1600" b="1" i="0" u="none" strike="noStrike" kern="1200" cap="none" spc="-1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imunização</a:t>
              </a:r>
            </a:p>
          </p:txBody>
        </p:sp>
        <p:pic>
          <p:nvPicPr>
            <p:cNvPr id="16" name="object 50">
              <a:extLst>
                <a:ext uri="{FF2B5EF4-FFF2-40B4-BE49-F238E27FC236}">
                  <a16:creationId xmlns:a16="http://schemas.microsoft.com/office/drawing/2014/main" id="{D37E07DD-9C92-950D-22FC-B29A7445317D}"/>
                </a:ext>
              </a:extLst>
            </p:cNvPr>
            <p:cNvPicPr/>
            <p:nvPr/>
          </p:nvPicPr>
          <p:blipFill rotWithShape="1">
            <a:blip r:embed="rId6" cstate="print">
              <a:alphaModFix amt="70000"/>
            </a:blip>
            <a:srcRect l="-5460" t="-20771" r="-9760" b="-14536"/>
            <a:stretch/>
          </p:blipFill>
          <p:spPr>
            <a:xfrm>
              <a:off x="11009377" y="986442"/>
              <a:ext cx="523289" cy="359079"/>
            </a:xfrm>
            <a:prstGeom prst="roundRect">
              <a:avLst/>
            </a:prstGeom>
            <a:solidFill>
              <a:schemeClr val="bg1"/>
            </a:solidFill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2EB0A9-DFE9-DD2B-0293-23A22898F6D2}"/>
                </a:ext>
              </a:extLst>
            </p:cNvPr>
            <p:cNvGrpSpPr/>
            <p:nvPr/>
          </p:nvGrpSpPr>
          <p:grpSpPr>
            <a:xfrm>
              <a:off x="1136030" y="3402908"/>
              <a:ext cx="10543608" cy="1693763"/>
              <a:chOff x="1136030" y="3384219"/>
              <a:chExt cx="10543608" cy="1693763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A2D6E68-0092-C5EB-7227-27756FD2AD13}"/>
                  </a:ext>
                </a:extLst>
              </p:cNvPr>
              <p:cNvSpPr/>
              <p:nvPr/>
            </p:nvSpPr>
            <p:spPr>
              <a:xfrm rot="16200000">
                <a:off x="4215167" y="2996658"/>
                <a:ext cx="1693757" cy="2468880"/>
              </a:xfrm>
              <a:prstGeom prst="roundRect">
                <a:avLst/>
              </a:prstGeom>
              <a:solidFill>
                <a:srgbClr val="ED0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154E131-1BBE-0774-76FF-D6E681E07E9B}"/>
                  </a:ext>
                </a:extLst>
              </p:cNvPr>
              <p:cNvSpPr/>
              <p:nvPr/>
            </p:nvSpPr>
            <p:spPr>
              <a:xfrm rot="16200000">
                <a:off x="1523589" y="2996662"/>
                <a:ext cx="1693761" cy="2468880"/>
              </a:xfrm>
              <a:prstGeom prst="round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345D206-B2CA-8E24-B062-30F80587B573}"/>
                  </a:ext>
                </a:extLst>
              </p:cNvPr>
              <p:cNvSpPr/>
              <p:nvPr/>
            </p:nvSpPr>
            <p:spPr>
              <a:xfrm rot="16200000">
                <a:off x="6906741" y="2996660"/>
                <a:ext cx="1693761" cy="2468880"/>
              </a:xfrm>
              <a:prstGeom prst="roundRect">
                <a:avLst/>
              </a:prstGeom>
              <a:solidFill>
                <a:srgbClr val="A6C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6FD2294-FF68-15D9-88A8-E2DB82909F95}"/>
                  </a:ext>
                </a:extLst>
              </p:cNvPr>
              <p:cNvSpPr/>
              <p:nvPr/>
            </p:nvSpPr>
            <p:spPr>
              <a:xfrm rot="16200000">
                <a:off x="9598317" y="2996660"/>
                <a:ext cx="1693761" cy="2468880"/>
              </a:xfrm>
              <a:prstGeom prst="roundRect">
                <a:avLst/>
              </a:prstGeom>
              <a:solidFill>
                <a:srgbClr val="F8A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bject 3">
                <a:extLst>
                  <a:ext uri="{FF2B5EF4-FFF2-40B4-BE49-F238E27FC236}">
                    <a16:creationId xmlns:a16="http://schemas.microsoft.com/office/drawing/2014/main" id="{FFB5331B-C11F-504C-D4F4-823F317E88DA}"/>
                  </a:ext>
                </a:extLst>
              </p:cNvPr>
              <p:cNvSpPr txBox="1"/>
              <p:nvPr/>
            </p:nvSpPr>
            <p:spPr>
              <a:xfrm>
                <a:off x="7050438" y="3548876"/>
                <a:ext cx="1828800" cy="1429311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MELHORAR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SUSTENTABILIDADE </a:t>
                </a:r>
                <a:r>
                  <a:rPr kumimoji="0" lang="en-GB" sz="1400" b="1" i="0" u="none" strike="noStrike" kern="0" cap="none" spc="-43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PROGRAMÁTICA E FINANCEIRA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PROGRAMAS DE 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08813922-C0A9-5215-0DC3-34D82E3F00D8}"/>
                  </a:ext>
                </a:extLst>
              </p:cNvPr>
              <p:cNvSpPr txBox="1"/>
              <p:nvPr/>
            </p:nvSpPr>
            <p:spPr>
              <a:xfrm>
                <a:off x="9747756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ASSEGURAR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MERCADOS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SAUDÁVEIS PARA AS VACINAS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PRODUTOS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CONEXOS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5F64D6E4-316D-391E-1A23-32EFC4D11263}"/>
                  </a:ext>
                </a:extLst>
              </p:cNvPr>
              <p:cNvSpPr txBox="1"/>
              <p:nvPr/>
            </p:nvSpPr>
            <p:spPr>
              <a:xfrm>
                <a:off x="1679779" y="3548877"/>
                <a:ext cx="1828800" cy="721344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INTRODUZIR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AUMENTAR </a:t>
                </a:r>
                <a:r>
                  <a:rPr kumimoji="0" lang="en-GB" sz="1400" b="1" i="0" u="none" strike="noStrike" kern="0" cap="none" spc="-2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VACINAS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object 51">
                <a:extLst>
                  <a:ext uri="{FF2B5EF4-FFF2-40B4-BE49-F238E27FC236}">
                    <a16:creationId xmlns:a16="http://schemas.microsoft.com/office/drawing/2014/main" id="{453691FC-5FA5-261E-20A3-D403C281A225}"/>
                  </a:ext>
                </a:extLst>
              </p:cNvPr>
              <p:cNvSpPr txBox="1"/>
              <p:nvPr/>
            </p:nvSpPr>
            <p:spPr>
              <a:xfrm>
                <a:off x="1292042" y="3460615"/>
                <a:ext cx="306410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1</a:t>
                </a:r>
              </a:p>
            </p:txBody>
          </p:sp>
          <p:sp>
            <p:nvSpPr>
              <p:cNvPr id="58" name="object 52">
                <a:extLst>
                  <a:ext uri="{FF2B5EF4-FFF2-40B4-BE49-F238E27FC236}">
                    <a16:creationId xmlns:a16="http://schemas.microsoft.com/office/drawing/2014/main" id="{67E34910-D30C-C15B-2FF8-997FC7336E7B}"/>
                  </a:ext>
                </a:extLst>
              </p:cNvPr>
              <p:cNvSpPr txBox="1"/>
              <p:nvPr/>
            </p:nvSpPr>
            <p:spPr>
              <a:xfrm>
                <a:off x="6688668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3</a:t>
                </a:r>
              </a:p>
            </p:txBody>
          </p:sp>
          <p:sp>
            <p:nvSpPr>
              <p:cNvPr id="59" name="object 52">
                <a:extLst>
                  <a:ext uri="{FF2B5EF4-FFF2-40B4-BE49-F238E27FC236}">
                    <a16:creationId xmlns:a16="http://schemas.microsoft.com/office/drawing/2014/main" id="{00CF57CA-A6A7-C144-2E91-B9CC4BFCFF8F}"/>
                  </a:ext>
                </a:extLst>
              </p:cNvPr>
              <p:cNvSpPr txBox="1"/>
              <p:nvPr/>
            </p:nvSpPr>
            <p:spPr>
              <a:xfrm>
                <a:off x="9378700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4</a:t>
                </a:r>
              </a:p>
            </p:txBody>
          </p:sp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655175C8-EE6E-94E3-B428-D9D0F796ACF7}"/>
                  </a:ext>
                </a:extLst>
              </p:cNvPr>
              <p:cNvSpPr txBox="1"/>
              <p:nvPr/>
            </p:nvSpPr>
            <p:spPr>
              <a:xfrm>
                <a:off x="4376002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REFORÇAR OS SISTEMAS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 SAÚDE PARA AUMENTAR A EQUIDADE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A64408C4-82C7-1ED4-AA4B-8E1AFD41B114}"/>
                  </a:ext>
                </a:extLst>
              </p:cNvPr>
              <p:cNvSpPr txBox="1"/>
              <p:nvPr/>
            </p:nvSpPr>
            <p:spPr>
              <a:xfrm>
                <a:off x="4012082" y="3460615"/>
                <a:ext cx="226766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69F97F-BFE0-212A-6BF6-5E2B33BE4557}"/>
                </a:ext>
              </a:extLst>
            </p:cNvPr>
            <p:cNvGrpSpPr/>
            <p:nvPr/>
          </p:nvGrpSpPr>
          <p:grpSpPr>
            <a:xfrm>
              <a:off x="1136026" y="5175118"/>
              <a:ext cx="10654754" cy="1027624"/>
              <a:chOff x="1136025" y="5222747"/>
              <a:chExt cx="10654754" cy="94489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F4FD155-7654-F33C-FE66-E57B555021C0}"/>
                  </a:ext>
                </a:extLst>
              </p:cNvPr>
              <p:cNvSpPr/>
              <p:nvPr/>
            </p:nvSpPr>
            <p:spPr>
              <a:xfrm rot="16200000">
                <a:off x="5935382" y="423390"/>
                <a:ext cx="944899" cy="105436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CFD8AEFE-F6D2-1CC2-23A4-C3DA785B9410}"/>
                  </a:ext>
                </a:extLst>
              </p:cNvPr>
              <p:cNvSpPr txBox="1"/>
              <p:nvPr/>
            </p:nvSpPr>
            <p:spPr>
              <a:xfrm>
                <a:off x="1355103" y="5315834"/>
                <a:ext cx="5160457" cy="674799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previsível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longo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prazo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Uma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Aliança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Compromisso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político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global</a:t>
                </a:r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AB244257-7D56-C763-48D3-76FC8BFE9F4D}"/>
                  </a:ext>
                </a:extLst>
              </p:cNvPr>
              <p:cNvSpPr txBox="1"/>
              <p:nvPr/>
            </p:nvSpPr>
            <p:spPr>
              <a:xfrm>
                <a:off x="6630322" y="5304067"/>
                <a:ext cx="5160457" cy="67479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operacional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 Gavi simples,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eficiente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ágil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Digitalização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melhores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dados e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provas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com o sector privado e as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instituições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do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desenvolvimento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B24A74-C35A-63A3-2B5E-EB25DA6EE3B6}"/>
                </a:ext>
              </a:extLst>
            </p:cNvPr>
            <p:cNvGrpSpPr/>
            <p:nvPr/>
          </p:nvGrpSpPr>
          <p:grpSpPr>
            <a:xfrm>
              <a:off x="1136026" y="2296829"/>
              <a:ext cx="10543612" cy="1027623"/>
              <a:chOff x="1136028" y="2266949"/>
              <a:chExt cx="10543612" cy="1027623"/>
            </a:xfrm>
          </p:grpSpPr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DD864196-16DA-5FC9-5A43-E31FA5FE1E6D}"/>
                  </a:ext>
                </a:extLst>
              </p:cNvPr>
              <p:cNvSpPr txBox="1"/>
              <p:nvPr/>
            </p:nvSpPr>
            <p:spPr>
              <a:xfrm>
                <a:off x="2195762" y="2797520"/>
                <a:ext cx="731762" cy="157852"/>
              </a:xfrm>
              <a:prstGeom prst="rect">
                <a:avLst/>
              </a:prstGeom>
            </p:spPr>
            <p:txBody>
              <a:bodyPr vert="horz" wrap="square" lIns="0" tIns="12095" rIns="0" bIns="0" rtlCol="0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utiger LT Std"/>
                  <a:ea typeface="+mn-ea"/>
                  <a:cs typeface="Frutiger LT Std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D60E1F9-08FD-759B-5836-E970FF24EEB6}"/>
                  </a:ext>
                </a:extLst>
              </p:cNvPr>
              <p:cNvSpPr/>
              <p:nvPr/>
            </p:nvSpPr>
            <p:spPr>
              <a:xfrm rot="16200000">
                <a:off x="5894022" y="-2491045"/>
                <a:ext cx="1027623" cy="10543612"/>
              </a:xfrm>
              <a:prstGeom prst="roundRect">
                <a:avLst/>
              </a:prstGeom>
              <a:solidFill>
                <a:srgbClr val="C6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bject 13">
                <a:extLst>
                  <a:ext uri="{FF2B5EF4-FFF2-40B4-BE49-F238E27FC236}">
                    <a16:creationId xmlns:a16="http://schemas.microsoft.com/office/drawing/2014/main" id="{ADE233A2-5EB7-F3B2-3286-DD78C4727144}"/>
                  </a:ext>
                </a:extLst>
              </p:cNvPr>
              <p:cNvSpPr txBox="1"/>
              <p:nvPr/>
            </p:nvSpPr>
            <p:spPr>
              <a:xfrm>
                <a:off x="1314579" y="2294838"/>
                <a:ext cx="3687963" cy="937838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Orientado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para 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país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sustentável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Propriedade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comunitária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inclusiva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Dose zero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comunidades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perdidas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primeira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prioridade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bject 14">
                <a:extLst>
                  <a:ext uri="{FF2B5EF4-FFF2-40B4-BE49-F238E27FC236}">
                    <a16:creationId xmlns:a16="http://schemas.microsoft.com/office/drawing/2014/main" id="{65565960-EFDF-A5C9-7868-E04F78562DE1}"/>
                  </a:ext>
                </a:extLst>
              </p:cNvPr>
              <p:cNvSpPr txBox="1"/>
              <p:nvPr/>
            </p:nvSpPr>
            <p:spPr>
              <a:xfrm>
                <a:off x="4994572" y="2294838"/>
                <a:ext cx="3383280" cy="97997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indent="-169863" defTabSz="870875">
                  <a:lnSpc>
                    <a:spcPct val="110000"/>
                  </a:lnSpc>
                  <a:spcBef>
                    <a:spcPts val="300"/>
                  </a:spcBef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Centrado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género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Diferenciado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frágil-responsivo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Integrado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Adaptativo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resiliente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FD2E175B-D98C-3C2F-C264-7068FF821657}"/>
                  </a:ext>
                </a:extLst>
              </p:cNvPr>
              <p:cNvSpPr txBox="1"/>
              <p:nvPr/>
            </p:nvSpPr>
            <p:spPr>
              <a:xfrm>
                <a:off x="8237311" y="2294838"/>
                <a:ext cx="3383280" cy="949146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Sensível ao clima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Inovador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Colaboração, responsabilidade</a:t>
                </a:r>
              </a:p>
              <a:p>
                <a:pPr marL="11491" marR="51406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7369" algn="l"/>
                  </a:tabLst>
                  <a:defRPr/>
                </a:pPr>
                <a:endPara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B6B093-3D52-61A8-32EC-309730591C4B}"/>
                </a:ext>
              </a:extLst>
            </p:cNvPr>
            <p:cNvSpPr/>
            <p:nvPr/>
          </p:nvSpPr>
          <p:spPr>
            <a:xfrm rot="16200000">
              <a:off x="274904" y="2635367"/>
              <a:ext cx="1027625" cy="35054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PRINCÍPIOS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C6F22B0-1F48-6C05-EEBF-09D3BE542A12}"/>
                </a:ext>
              </a:extLst>
            </p:cNvPr>
            <p:cNvSpPr/>
            <p:nvPr/>
          </p:nvSpPr>
          <p:spPr>
            <a:xfrm rot="16200000">
              <a:off x="-58162" y="4074513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382D21-9327-F74F-8D14-9E7B64B0D440}"/>
                </a:ext>
              </a:extLst>
            </p:cNvPr>
            <p:cNvSpPr/>
            <p:nvPr/>
          </p:nvSpPr>
          <p:spPr>
            <a:xfrm rot="16200000">
              <a:off x="221500" y="5567063"/>
              <a:ext cx="1118436" cy="3345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ENABLERS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6C4F4DC-94AA-58C0-78A6-C93EE0E824ED}"/>
                </a:ext>
              </a:extLst>
            </p:cNvPr>
            <p:cNvSpPr/>
            <p:nvPr/>
          </p:nvSpPr>
          <p:spPr>
            <a:xfrm rot="16200000">
              <a:off x="466864" y="1721247"/>
              <a:ext cx="643705" cy="350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MISSÃO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8504561-2FAF-CF08-1346-D261C9C6D6C8}"/>
                </a:ext>
              </a:extLst>
            </p:cNvPr>
            <p:cNvSpPr/>
            <p:nvPr/>
          </p:nvSpPr>
          <p:spPr>
            <a:xfrm rot="16200000">
              <a:off x="-53484" y="4086870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77BD7D8-D57A-E51B-55FC-12B10F44D979}"/>
                </a:ext>
              </a:extLst>
            </p:cNvPr>
            <p:cNvSpPr/>
            <p:nvPr/>
          </p:nvSpPr>
          <p:spPr>
            <a:xfrm rot="16200000">
              <a:off x="466864" y="998165"/>
              <a:ext cx="643705" cy="35054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VISÃO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554440F-4DAD-BA1C-2D3B-9BF229CFE138}"/>
                </a:ext>
              </a:extLst>
            </p:cNvPr>
            <p:cNvSpPr/>
            <p:nvPr/>
          </p:nvSpPr>
          <p:spPr>
            <a:xfrm>
              <a:off x="1136024" y="1571085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Salvar vidas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proteger a saúde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das pessoas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aumentando a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utilização equitativa </a:t>
              </a:r>
              <a:r>
                <a:rPr kumimoji="0" lang="en-GB" sz="1400" b="1" i="0" u="none" strike="noStrike" kern="1200" cap="none" spc="-25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sustentável das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2C123E-8446-461C-F8C3-B3A5179A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80" y="6053668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15F83-51AE-1B12-4340-1137C0B1A48E}"/>
              </a:ext>
            </a:extLst>
          </p:cNvPr>
          <p:cNvSpPr/>
          <p:nvPr/>
        </p:nvSpPr>
        <p:spPr>
          <a:xfrm>
            <a:off x="-39462" y="-1"/>
            <a:ext cx="12231462" cy="524534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64AF6-07B0-6B50-4C9B-EAC3448A9FC7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213949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784FD-E8AE-EC1D-3F33-A73DAC2D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6EEF-CD60-3FA5-B166-0B711152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25766"/>
          </a:xfrm>
        </p:spPr>
        <p:txBody>
          <a:bodyPr>
            <a:normAutofit fontScale="90000"/>
          </a:bodyPr>
          <a:lstStyle/>
          <a:p>
            <a:r>
              <a:rPr lang="pt-PT" dirty="0"/>
              <a:t>Metas e </a:t>
            </a:r>
            <a:r>
              <a:rPr lang="pt-PT" dirty="0" err="1"/>
              <a:t>objectivos</a:t>
            </a:r>
            <a:r>
              <a:rPr lang="pt-PT" dirty="0"/>
              <a:t> da Gavi para 2026-2030 a serem considerados no FPP da Guiné-Bissau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0644-2411-FE89-2D2A-8244365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AB616-C0C2-99BF-9D79-B1AD97B6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7" y="1790982"/>
            <a:ext cx="11252622" cy="3636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D4541C-82DF-FD25-06E2-17CC2E34AC32}"/>
              </a:ext>
            </a:extLst>
          </p:cNvPr>
          <p:cNvSpPr/>
          <p:nvPr/>
        </p:nvSpPr>
        <p:spPr>
          <a:xfrm>
            <a:off x="393404" y="1790982"/>
            <a:ext cx="861237" cy="803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38171-BC91-8098-D184-742C72AF1FB8}"/>
              </a:ext>
            </a:extLst>
          </p:cNvPr>
          <p:cNvSpPr/>
          <p:nvPr/>
        </p:nvSpPr>
        <p:spPr>
          <a:xfrm>
            <a:off x="382771" y="2632370"/>
            <a:ext cx="871870" cy="385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41C632-059A-79DD-19C3-92937E2F8783}"/>
              </a:ext>
            </a:extLst>
          </p:cNvPr>
          <p:cNvSpPr/>
          <p:nvPr/>
        </p:nvSpPr>
        <p:spPr>
          <a:xfrm>
            <a:off x="1339702" y="1790982"/>
            <a:ext cx="3327992" cy="80336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1. Introduzir e expandir o uso de vacinas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9AB470-FCD0-008F-8DE4-9198BE5213B9}"/>
              </a:ext>
            </a:extLst>
          </p:cNvPr>
          <p:cNvSpPr/>
          <p:nvPr/>
        </p:nvSpPr>
        <p:spPr>
          <a:xfrm>
            <a:off x="4735278" y="1790982"/>
            <a:ext cx="3327992" cy="8033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Reforçar os sistemas de saúde para aumentar a equidade na imunização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C8FE75-7376-7B84-4F45-A7693039E411}"/>
              </a:ext>
            </a:extLst>
          </p:cNvPr>
          <p:cNvSpPr/>
          <p:nvPr/>
        </p:nvSpPr>
        <p:spPr>
          <a:xfrm>
            <a:off x="8148334" y="1801615"/>
            <a:ext cx="3327992" cy="8033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sustentabilidade programática e financeira dos programas de imunização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330EA-43F4-9C07-6D07-711C1BB99037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92A103-6B29-18BC-D214-B8538B073486}"/>
              </a:ext>
            </a:extLst>
          </p:cNvPr>
          <p:cNvSpPr/>
          <p:nvPr/>
        </p:nvSpPr>
        <p:spPr>
          <a:xfrm>
            <a:off x="1339702" y="2632370"/>
            <a:ext cx="3253563" cy="385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a definição de prioridades e a otimização dos programas de vacinação, adequados ao seu contexto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os países na introdução e no reforço das vacinas para a prevenção de doenças endémicas, epidémicas e pandémica, incluindo para além da infância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um acesso equitativo e atempado a mecanismos de resposta a surtos, epidemias e pandemias</a:t>
            </a: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3B04C4-835D-17BC-DA28-4C5299C1E76F}"/>
              </a:ext>
            </a:extLst>
          </p:cNvPr>
          <p:cNvSpPr/>
          <p:nvPr/>
        </p:nvSpPr>
        <p:spPr>
          <a:xfrm>
            <a:off x="4735278" y="2632370"/>
            <a:ext cx="3327992" cy="385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que os países alarguem a imunização aàs crianças com dose zero e às comunidades não abrangidas, integradas nos cuidados de saúde primários, nomeadamente através da eliminação das barreiras relacionadas com o género e da criação de uma procura resistente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todas as crianças estejam totalmente imunizadas, mantendo e reforçando a imunização de rotina com as vacinas necessárias até ao segundo ano de vida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os países na adaptação dos sistemas para administrar rotineiramente vacinas a populações fora da primeira infância através de intervenções específicas e catalisadoras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E0282F-8ACF-3F44-B699-E145229426E0}"/>
              </a:ext>
            </a:extLst>
          </p:cNvPr>
          <p:cNvSpPr/>
          <p:nvPr/>
        </p:nvSpPr>
        <p:spPr>
          <a:xfrm>
            <a:off x="8173387" y="2632370"/>
            <a:ext cx="3327992" cy="385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o empenhamento político e social regional, nacional e subnacionais para a imunização, nomeadamente para a imunização, nomeadamente através do aumento recursos públicos nacionais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uma transição sustentável através do reforço da capacidade dos países elegíveis para manter o desempenho em matéria de imunização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Envolver os países autofinanciados para manter desempenho e catalisar a vacina crítica apresentações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CD1912-9E47-A950-B0A3-0E4397D9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81" y="2646737"/>
            <a:ext cx="349268" cy="4445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EEA9C2-F3DA-9978-D060-558033E0F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630" y="3668152"/>
            <a:ext cx="361969" cy="4635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12B0EF-805A-FC43-ACD3-DCB1C205F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067" y="4825705"/>
            <a:ext cx="330217" cy="5207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017313-49A2-4C56-4952-DBCDD91F9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326" y="2630164"/>
            <a:ext cx="361969" cy="495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D538AC-051D-B7A3-FCD2-6172E1AF7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326" y="4131726"/>
            <a:ext cx="387370" cy="4635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1D1073-2C01-3943-A207-A3B451C4F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5278" y="5118695"/>
            <a:ext cx="368319" cy="5143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DD6C2E-5987-0130-2F1B-BD7293E92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8956" y="2615610"/>
            <a:ext cx="368319" cy="4826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15D30D-B74B-FA39-83AC-05B347430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408" y="3980190"/>
            <a:ext cx="323867" cy="4635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5E4496-7088-7550-6820-C7853CC0DD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701" y="5195589"/>
            <a:ext cx="368319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hink-cell data - do not delete" hidden="1">
            <a:extLst>
              <a:ext uri="{FF2B5EF4-FFF2-40B4-BE49-F238E27FC236}">
                <a16:creationId xmlns:a16="http://schemas.microsoft.com/office/drawing/2014/main" id="{1AE6D8F7-421A-887F-C120-B6C5DB3ABE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4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E6D8F7-421A-887F-C120-B6C5DB3AB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1F602F-2D61-C455-22A6-3EC70E64A01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862896" y="1587698"/>
            <a:ext cx="7138" cy="4485057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6BF521-5405-FF9B-A2A4-F6F193B8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2" y="295130"/>
            <a:ext cx="11603306" cy="745093"/>
          </a:xfrm>
        </p:spPr>
        <p:txBody>
          <a:bodyPr vert="horz">
            <a:noAutofit/>
          </a:bodyPr>
          <a:lstStyle/>
          <a:p>
            <a:r>
              <a:rPr lang="pt-PT" sz="3200" dirty="0"/>
              <a:t>Consolidação do apoio da Gavi em Gavi 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7F17B-0AC5-FEC6-E2BB-AE333DFDBA0A}"/>
              </a:ext>
            </a:extLst>
          </p:cNvPr>
          <p:cNvSpPr txBox="1"/>
          <p:nvPr/>
        </p:nvSpPr>
        <p:spPr>
          <a:xfrm>
            <a:off x="242191" y="1104703"/>
            <a:ext cx="423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Gavi 5.0 (2021-2025)</a:t>
            </a:r>
          </a:p>
        </p:txBody>
      </p:sp>
      <p:pic>
        <p:nvPicPr>
          <p:cNvPr id="8" name="Graphic 7" descr="Circle with left arrow with solid fill">
            <a:extLst>
              <a:ext uri="{FF2B5EF4-FFF2-40B4-BE49-F238E27FC236}">
                <a16:creationId xmlns:a16="http://schemas.microsoft.com/office/drawing/2014/main" id="{06381490-FB51-4697-16F0-05BFD4F14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64867" y="1191640"/>
            <a:ext cx="396058" cy="3960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7C020-9F5F-66FF-F7BB-DD1B5C010960}"/>
              </a:ext>
            </a:extLst>
          </p:cNvPr>
          <p:cNvGrpSpPr/>
          <p:nvPr/>
        </p:nvGrpSpPr>
        <p:grpSpPr>
          <a:xfrm>
            <a:off x="169127" y="6223693"/>
            <a:ext cx="1377775" cy="319779"/>
            <a:chOff x="7401042" y="1173569"/>
            <a:chExt cx="836836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A6A1B3-9631-6FD1-D0CB-C21EF13ABF93}"/>
                </a:ext>
              </a:extLst>
            </p:cNvPr>
            <p:cNvSpPr/>
            <p:nvPr/>
          </p:nvSpPr>
          <p:spPr>
            <a:xfrm>
              <a:off x="7401042" y="1207855"/>
              <a:ext cx="193040" cy="193040"/>
            </a:xfrm>
            <a:prstGeom prst="rect">
              <a:avLst/>
            </a:prstGeom>
            <a:solidFill>
              <a:srgbClr val="BEDE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89F79F-5B55-EB24-8E02-A9C2848B84AD}"/>
                </a:ext>
              </a:extLst>
            </p:cNvPr>
            <p:cNvSpPr txBox="1"/>
            <p:nvPr/>
          </p:nvSpPr>
          <p:spPr>
            <a:xfrm>
              <a:off x="7638034" y="1173569"/>
              <a:ext cx="59984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 espécie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D067AB-F169-5053-4A12-6DA93953AE2D}"/>
              </a:ext>
            </a:extLst>
          </p:cNvPr>
          <p:cNvGrpSpPr/>
          <p:nvPr/>
        </p:nvGrpSpPr>
        <p:grpSpPr>
          <a:xfrm>
            <a:off x="1424265" y="6256628"/>
            <a:ext cx="1895181" cy="286843"/>
            <a:chOff x="8537801" y="1168589"/>
            <a:chExt cx="1371974" cy="2616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2BF93-41D9-BF88-6666-9F70C1A403F4}"/>
                </a:ext>
              </a:extLst>
            </p:cNvPr>
            <p:cNvSpPr/>
            <p:nvPr/>
          </p:nvSpPr>
          <p:spPr>
            <a:xfrm>
              <a:off x="8537801" y="1205359"/>
              <a:ext cx="193040" cy="193040"/>
            </a:xfrm>
            <a:prstGeom prst="rect">
              <a:avLst/>
            </a:prstGeom>
            <a:solidFill>
              <a:srgbClr val="ABDEC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D6558A-4D03-A3E6-3046-1D1FD57D4D37}"/>
                </a:ext>
              </a:extLst>
            </p:cNvPr>
            <p:cNvSpPr txBox="1"/>
            <p:nvPr/>
          </p:nvSpPr>
          <p:spPr>
            <a:xfrm>
              <a:off x="8774792" y="1168589"/>
              <a:ext cx="1134983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Dinheiro para o país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3A2769-8C5A-34F1-C0D9-AE42AD6B7DB7}"/>
              </a:ext>
            </a:extLst>
          </p:cNvPr>
          <p:cNvGrpSpPr/>
          <p:nvPr/>
        </p:nvGrpSpPr>
        <p:grpSpPr>
          <a:xfrm>
            <a:off x="3125350" y="6320751"/>
            <a:ext cx="2201313" cy="200745"/>
            <a:chOff x="9776153" y="5964089"/>
            <a:chExt cx="1439015" cy="26161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8745A4-D130-06B8-D70F-79F63DD5A2E9}"/>
                </a:ext>
              </a:extLst>
            </p:cNvPr>
            <p:cNvSpPr/>
            <p:nvPr/>
          </p:nvSpPr>
          <p:spPr>
            <a:xfrm>
              <a:off x="9776153" y="5992419"/>
              <a:ext cx="172165" cy="233279"/>
            </a:xfrm>
            <a:prstGeom prst="rect">
              <a:avLst/>
            </a:prstGeom>
            <a:solidFill>
              <a:srgbClr val="F3B7B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9B941C-859E-FB3C-F7CC-5C7759D0315A}"/>
                </a:ext>
              </a:extLst>
            </p:cNvPr>
            <p:cNvSpPr txBox="1"/>
            <p:nvPr/>
          </p:nvSpPr>
          <p:spPr>
            <a:xfrm>
              <a:off x="9994379" y="5964089"/>
              <a:ext cx="122078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Dinheiro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parceiros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0AF970-8DB0-719C-DAAC-9F19AC2D0A49}"/>
              </a:ext>
            </a:extLst>
          </p:cNvPr>
          <p:cNvGrpSpPr/>
          <p:nvPr/>
        </p:nvGrpSpPr>
        <p:grpSpPr>
          <a:xfrm>
            <a:off x="269333" y="1710481"/>
            <a:ext cx="5271290" cy="4217918"/>
            <a:chOff x="515936" y="1688113"/>
            <a:chExt cx="5743563" cy="4217918"/>
          </a:xfrm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316B25C-1FAC-3B3D-6544-6B67A992E857}"/>
                </a:ext>
              </a:extLst>
            </p:cNvPr>
            <p:cNvSpPr/>
            <p:nvPr/>
          </p:nvSpPr>
          <p:spPr>
            <a:xfrm>
              <a:off x="515937" y="1688113"/>
              <a:ext cx="5741522" cy="4924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Aquisição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rotina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campanhas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c/ co-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financiamento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0272448-43C4-ECAF-029E-350ADFAB7487}"/>
                </a:ext>
              </a:extLst>
            </p:cNvPr>
            <p:cNvSpPr/>
            <p:nvPr/>
          </p:nvSpPr>
          <p:spPr>
            <a:xfrm>
              <a:off x="515936" y="2872054"/>
              <a:ext cx="1557817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Subvenções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introdução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(VIG)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20FBD5F-5327-27C1-61AD-7825ED54795A}"/>
                </a:ext>
              </a:extLst>
            </p:cNvPr>
            <p:cNvSpPr/>
            <p:nvPr/>
          </p:nvSpPr>
          <p:spPr>
            <a:xfrm>
              <a:off x="2166039" y="2872054"/>
              <a:ext cx="1557816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Apoio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operacional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às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campanhas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(Ops)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6C5505E-9A14-BE1B-E55A-9CB9D97F5765}"/>
                </a:ext>
              </a:extLst>
            </p:cNvPr>
            <p:cNvSpPr/>
            <p:nvPr/>
          </p:nvSpPr>
          <p:spPr>
            <a:xfrm>
              <a:off x="515937" y="3875354"/>
              <a:ext cx="1548952" cy="7005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</a:t>
              </a:r>
              <a:r>
                <a:rPr lang="en-US" sz="1300" b="1" dirty="0" err="1">
                  <a:solidFill>
                    <a:srgbClr val="3E9B6E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bvenção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à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mudança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apresentação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F2E3ACC-1042-B486-8D1F-59760BBAA24B}"/>
                </a:ext>
              </a:extLst>
            </p:cNvPr>
            <p:cNvSpPr/>
            <p:nvPr/>
          </p:nvSpPr>
          <p:spPr>
            <a:xfrm>
              <a:off x="515937" y="4692382"/>
              <a:ext cx="3672409" cy="565796"/>
            </a:xfrm>
            <a:prstGeom prst="roundRect">
              <a:avLst/>
            </a:prstGeom>
            <a:solidFill>
              <a:srgbClr val="FED1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1" i="0" u="none" strike="noStrike" kern="1200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Quadro de compromisso dos parceiros (PEF) Assistência específica por país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76D9817-94F0-1393-AABD-C777FFD87232}"/>
                </a:ext>
              </a:extLst>
            </p:cNvPr>
            <p:cNvSpPr/>
            <p:nvPr/>
          </p:nvSpPr>
          <p:spPr>
            <a:xfrm>
              <a:off x="4665023" y="3875894"/>
              <a:ext cx="1592436" cy="69996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Complemento de inovação</a:t>
              </a: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32E38C6-060C-FEAB-1717-F0D600FBD046}"/>
                </a:ext>
              </a:extLst>
            </p:cNvPr>
            <p:cNvSpPr/>
            <p:nvPr/>
          </p:nvSpPr>
          <p:spPr>
            <a:xfrm>
              <a:off x="515936" y="2265298"/>
              <a:ext cx="4286973" cy="52130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Plataforma de </a:t>
              </a:r>
              <a:r>
                <a:rPr kumimoji="0" lang="en-GB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otimização</a:t>
              </a:r>
              <a:r>
                <a:rPr kumimoji="0" lang="en-GB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equipamento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cadeia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frio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(CCEOP)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354EB0E-0246-694B-4AF3-F6ACB750699F}"/>
                </a:ext>
              </a:extLst>
            </p:cNvPr>
            <p:cNvSpPr/>
            <p:nvPr/>
          </p:nvSpPr>
          <p:spPr>
            <a:xfrm>
              <a:off x="3806165" y="2872054"/>
              <a:ext cx="2451294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Reforço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sistema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saúde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(RSS)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0F823BE-0F89-2C00-13DE-ED1F07A9E64F}"/>
                </a:ext>
              </a:extLst>
            </p:cNvPr>
            <p:cNvSpPr/>
            <p:nvPr/>
          </p:nvSpPr>
          <p:spPr>
            <a:xfrm>
              <a:off x="2173817" y="3875354"/>
              <a:ext cx="2443516" cy="7005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Financiamento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acelerador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</a:t>
              </a:r>
              <a:r>
                <a:rPr lang="en-US" sz="1300" b="1" dirty="0">
                  <a:solidFill>
                    <a:srgbClr val="3E9B6E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dose zero (EAF)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D975E05-7493-2CF0-FCBD-1A427AE572B7}"/>
                </a:ext>
              </a:extLst>
            </p:cNvPr>
            <p:cNvSpPr/>
            <p:nvPr/>
          </p:nvSpPr>
          <p:spPr>
            <a:xfrm>
              <a:off x="4892366" y="2265298"/>
              <a:ext cx="1367133" cy="5213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Diagnóstico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C1E70F-F1F0-9773-FB03-B4B8C18E15E7}"/>
                </a:ext>
              </a:extLst>
            </p:cNvPr>
            <p:cNvSpPr/>
            <p:nvPr/>
          </p:nvSpPr>
          <p:spPr>
            <a:xfrm>
              <a:off x="4321654" y="4692382"/>
              <a:ext cx="1935803" cy="5657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Apoio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fundamental (PEF FS)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39AD351-7A7D-1D08-6A75-EC0DF9B8257A}"/>
                </a:ext>
              </a:extLst>
            </p:cNvPr>
            <p:cNvSpPr/>
            <p:nvPr/>
          </p:nvSpPr>
          <p:spPr>
            <a:xfrm>
              <a:off x="515936" y="5403544"/>
              <a:ext cx="2281133" cy="4973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Áreas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concentração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estratégica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 PEF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B43E90B-9E85-5235-F67A-6417839C455C}"/>
                </a:ext>
              </a:extLst>
            </p:cNvPr>
            <p:cNvSpPr/>
            <p:nvPr/>
          </p:nvSpPr>
          <p:spPr>
            <a:xfrm>
              <a:off x="4999530" y="5408723"/>
              <a:ext cx="1257927" cy="4973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outras</a:t>
              </a: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alavancas</a:t>
              </a:r>
              <a:r>
                <a:rPr kumimoji="0" lang="en-US" sz="13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130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689EE98-EF06-1D1F-52D2-6B84ED963B0A}"/>
                </a:ext>
              </a:extLst>
            </p:cNvPr>
            <p:cNvSpPr/>
            <p:nvPr/>
          </p:nvSpPr>
          <p:spPr>
            <a:xfrm>
              <a:off x="2904232" y="5403544"/>
              <a:ext cx="1988134" cy="4973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Gestão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financeira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garantia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riscos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FCBD1B-AA3E-0C8A-B32D-4CC1AA44575D}"/>
              </a:ext>
            </a:extLst>
          </p:cNvPr>
          <p:cNvSpPr txBox="1"/>
          <p:nvPr/>
        </p:nvSpPr>
        <p:spPr>
          <a:xfrm>
            <a:off x="6096000" y="6367501"/>
            <a:ext cx="446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alavancas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incluem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países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rendimento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médio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(que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aguarda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aprovação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Conselho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que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dinheiro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vacinas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94270C-8996-9100-81F3-62D2DA5810F4}"/>
              </a:ext>
            </a:extLst>
          </p:cNvPr>
          <p:cNvSpPr/>
          <p:nvPr/>
        </p:nvSpPr>
        <p:spPr>
          <a:xfrm>
            <a:off x="196798" y="5328567"/>
            <a:ext cx="5500329" cy="65180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6524D9-F827-0E7C-9317-E843880D28D3}"/>
              </a:ext>
            </a:extLst>
          </p:cNvPr>
          <p:cNvSpPr/>
          <p:nvPr/>
        </p:nvSpPr>
        <p:spPr>
          <a:xfrm>
            <a:off x="3730767" y="4620156"/>
            <a:ext cx="2031827" cy="71202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236FCF-59A9-6BFA-1D67-EF69D20A03B6}"/>
              </a:ext>
            </a:extLst>
          </p:cNvPr>
          <p:cNvSpPr/>
          <p:nvPr/>
        </p:nvSpPr>
        <p:spPr>
          <a:xfrm>
            <a:off x="6068063" y="2889981"/>
            <a:ext cx="5914377" cy="2048110"/>
          </a:xfrm>
          <a:prstGeom prst="roundRect">
            <a:avLst>
              <a:gd name="adj" fmla="val 93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dirty="0">
                <a:ln>
                  <a:noFill/>
                </a:ln>
                <a:solidFill>
                  <a:srgbClr val="3E9B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Envelope de apoio monetário aos países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dirty="0">
                <a:ln>
                  <a:noFill/>
                </a:ln>
                <a:solidFill>
                  <a:srgbClr val="3E9B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 mais de 7 janelas de financiamento num único envelope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A8816B-2F66-4C42-1520-D78648B03224}"/>
              </a:ext>
            </a:extLst>
          </p:cNvPr>
          <p:cNvSpPr/>
          <p:nvPr/>
        </p:nvSpPr>
        <p:spPr>
          <a:xfrm>
            <a:off x="6068063" y="5092995"/>
            <a:ext cx="5854604" cy="947321"/>
          </a:xfrm>
          <a:prstGeom prst="roundRect">
            <a:avLst>
              <a:gd name="adj" fmla="val 93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Mecanismo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emergência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específico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emergências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populações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deslocadas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surtos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e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mudança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interrupções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fornecimento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496604-CF4C-FEB9-8A22-161E7F7D7667}"/>
              </a:ext>
            </a:extLst>
          </p:cNvPr>
          <p:cNvGrpSpPr/>
          <p:nvPr/>
        </p:nvGrpSpPr>
        <p:grpSpPr>
          <a:xfrm>
            <a:off x="196798" y="6550445"/>
            <a:ext cx="5572865" cy="369332"/>
            <a:chOff x="10134038" y="1285636"/>
            <a:chExt cx="3426981" cy="4154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381052-2F58-C466-B2B0-A1FA6DA64401}"/>
                </a:ext>
              </a:extLst>
            </p:cNvPr>
            <p:cNvSpPr/>
            <p:nvPr/>
          </p:nvSpPr>
          <p:spPr>
            <a:xfrm>
              <a:off x="10134038" y="1383094"/>
              <a:ext cx="193040" cy="193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20D210-0072-F4D2-833B-3E2F739A1439}"/>
                </a:ext>
              </a:extLst>
            </p:cNvPr>
            <p:cNvSpPr txBox="1"/>
            <p:nvPr/>
          </p:nvSpPr>
          <p:spPr>
            <a:xfrm>
              <a:off x="10388267" y="1285636"/>
              <a:ext cx="31727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Alavanca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onde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estão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ser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consideradas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opções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consolidar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00A734D2-E8E8-CEED-4FB6-1BE8B6A0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9B33EA-880A-EB25-1624-27931B61642F}"/>
              </a:ext>
            </a:extLst>
          </p:cNvPr>
          <p:cNvSpPr txBox="1"/>
          <p:nvPr/>
        </p:nvSpPr>
        <p:spPr>
          <a:xfrm>
            <a:off x="6068062" y="1077843"/>
            <a:ext cx="449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Gavi 6.0 (2026-2030)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A9AD882-2842-D705-0520-FA23D7838819}"/>
              </a:ext>
            </a:extLst>
          </p:cNvPr>
          <p:cNvSpPr/>
          <p:nvPr/>
        </p:nvSpPr>
        <p:spPr>
          <a:xfrm>
            <a:off x="6068063" y="1755967"/>
            <a:ext cx="4277412" cy="979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vacinas </a:t>
            </a:r>
            <a:r>
              <a:rPr lang="pt-PT" sz="1600" b="1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rotina e campanhas através de </a:t>
            </a:r>
            <a:r>
              <a:rPr lang="pt-PT" sz="1600" b="1" dirty="0" err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co-financiamento</a:t>
            </a:r>
            <a:endParaRPr kumimoji="0" lang="pt-PT" sz="1600" b="0" i="0" u="none" strike="noStrike" kern="1200" cap="none" spc="0" normalizeH="0" baseline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A7BCAE-A101-8C94-076E-E1C8097951FF}"/>
              </a:ext>
            </a:extLst>
          </p:cNvPr>
          <p:cNvSpPr/>
          <p:nvPr/>
        </p:nvSpPr>
        <p:spPr>
          <a:xfrm>
            <a:off x="10483701" y="1745176"/>
            <a:ext cx="1382233" cy="979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1200" cap="none" spc="0" normalizeH="0" baseline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Diagnósticos</a:t>
            </a:r>
            <a:endParaRPr kumimoji="0" lang="pt-PT" sz="1300" b="0" i="0" u="none" strike="noStrike" kern="1200" cap="none" spc="0" normalizeH="0" baseline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D6E298D4-7F01-8D54-F80A-7D4ED0426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4402" y="2553875"/>
            <a:ext cx="517308" cy="517308"/>
          </a:xfrm>
          <a:prstGeom prst="rect">
            <a:avLst/>
          </a:prstGeom>
        </p:spPr>
      </p:pic>
      <p:pic>
        <p:nvPicPr>
          <p:cNvPr id="51" name="Graphic 50" descr="Badge Follow with solid fill">
            <a:extLst>
              <a:ext uri="{FF2B5EF4-FFF2-40B4-BE49-F238E27FC236}">
                <a16:creationId xmlns:a16="http://schemas.microsoft.com/office/drawing/2014/main" id="{2508AC1D-B4A6-5A3A-1016-594FB6E01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863" y="4653606"/>
            <a:ext cx="517308" cy="51730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9A8E2A7-88EF-50B6-0876-B15247C841FA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DB4483-47E8-DB70-7CE9-27027BC790E1}"/>
              </a:ext>
            </a:extLst>
          </p:cNvPr>
          <p:cNvSpPr/>
          <p:nvPr/>
        </p:nvSpPr>
        <p:spPr>
          <a:xfrm>
            <a:off x="5868014" y="1687086"/>
            <a:ext cx="6323985" cy="51709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597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9D8A-9E81-34D1-0699-470BA28B8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hink-cell data - do not delete" hidden="1">
            <a:extLst>
              <a:ext uri="{FF2B5EF4-FFF2-40B4-BE49-F238E27FC236}">
                <a16:creationId xmlns:a16="http://schemas.microsoft.com/office/drawing/2014/main" id="{C497E498-DF0F-0366-20ED-04403AA485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4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E6D8F7-421A-887F-C120-B6C5DB3AB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6FB1FA-2934-28BC-8071-08DA722A1F8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862896" y="1587698"/>
            <a:ext cx="7138" cy="4485057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9AFD8C-1AD9-A576-32FB-C747339E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2" y="295130"/>
            <a:ext cx="11603306" cy="745093"/>
          </a:xfrm>
        </p:spPr>
        <p:txBody>
          <a:bodyPr vert="horz">
            <a:noAutofit/>
          </a:bodyPr>
          <a:lstStyle/>
          <a:p>
            <a:r>
              <a:rPr lang="pt-PT" sz="3200" dirty="0"/>
              <a:t>Consolidação do apoio da Gavi em Gavi 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DAF7A-71F2-46A0-7F11-D1E73245CAA4}"/>
              </a:ext>
            </a:extLst>
          </p:cNvPr>
          <p:cNvSpPr txBox="1"/>
          <p:nvPr/>
        </p:nvSpPr>
        <p:spPr>
          <a:xfrm>
            <a:off x="242191" y="1104703"/>
            <a:ext cx="201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Gavi 5.0</a:t>
            </a:r>
          </a:p>
        </p:txBody>
      </p:sp>
      <p:pic>
        <p:nvPicPr>
          <p:cNvPr id="8" name="Graphic 7" descr="Circle with left arrow with solid fill">
            <a:extLst>
              <a:ext uri="{FF2B5EF4-FFF2-40B4-BE49-F238E27FC236}">
                <a16:creationId xmlns:a16="http://schemas.microsoft.com/office/drawing/2014/main" id="{3EADDB2F-C602-F46A-4432-9FA2FFD12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64867" y="1191640"/>
            <a:ext cx="396058" cy="3960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DD071-135B-A16D-E121-C11AEC449FED}"/>
              </a:ext>
            </a:extLst>
          </p:cNvPr>
          <p:cNvGrpSpPr/>
          <p:nvPr/>
        </p:nvGrpSpPr>
        <p:grpSpPr>
          <a:xfrm>
            <a:off x="169127" y="6223693"/>
            <a:ext cx="1377775" cy="319779"/>
            <a:chOff x="7401042" y="1173569"/>
            <a:chExt cx="836836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D23395-0539-4557-0196-8A485AB77402}"/>
                </a:ext>
              </a:extLst>
            </p:cNvPr>
            <p:cNvSpPr/>
            <p:nvPr/>
          </p:nvSpPr>
          <p:spPr>
            <a:xfrm>
              <a:off x="7401042" y="1207855"/>
              <a:ext cx="193040" cy="193040"/>
            </a:xfrm>
            <a:prstGeom prst="rect">
              <a:avLst/>
            </a:prstGeom>
            <a:solidFill>
              <a:srgbClr val="BEDE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956DF-DD68-30CF-ACDB-027F46BB155E}"/>
                </a:ext>
              </a:extLst>
            </p:cNvPr>
            <p:cNvSpPr txBox="1"/>
            <p:nvPr/>
          </p:nvSpPr>
          <p:spPr>
            <a:xfrm>
              <a:off x="7638034" y="1173569"/>
              <a:ext cx="59984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 espécie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6768CB-00DD-CF08-28B7-098E6AA5F284}"/>
              </a:ext>
            </a:extLst>
          </p:cNvPr>
          <p:cNvGrpSpPr/>
          <p:nvPr/>
        </p:nvGrpSpPr>
        <p:grpSpPr>
          <a:xfrm>
            <a:off x="1424265" y="6256628"/>
            <a:ext cx="1895181" cy="286843"/>
            <a:chOff x="8537801" y="1168589"/>
            <a:chExt cx="1371974" cy="2616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568387-7C1E-8AA8-4655-4FF04405B001}"/>
                </a:ext>
              </a:extLst>
            </p:cNvPr>
            <p:cNvSpPr/>
            <p:nvPr/>
          </p:nvSpPr>
          <p:spPr>
            <a:xfrm>
              <a:off x="8537801" y="1205359"/>
              <a:ext cx="193040" cy="193040"/>
            </a:xfrm>
            <a:prstGeom prst="rect">
              <a:avLst/>
            </a:prstGeom>
            <a:solidFill>
              <a:srgbClr val="ABDEC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2CBB64-5B63-EC23-8D00-3ABEA5315B40}"/>
                </a:ext>
              </a:extLst>
            </p:cNvPr>
            <p:cNvSpPr txBox="1"/>
            <p:nvPr/>
          </p:nvSpPr>
          <p:spPr>
            <a:xfrm>
              <a:off x="8774792" y="1168589"/>
              <a:ext cx="1134983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Dinheiro para o país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FBADE6-AB21-B308-90AD-B79CBC2F6DD0}"/>
              </a:ext>
            </a:extLst>
          </p:cNvPr>
          <p:cNvGrpSpPr/>
          <p:nvPr/>
        </p:nvGrpSpPr>
        <p:grpSpPr>
          <a:xfrm>
            <a:off x="3125350" y="6320751"/>
            <a:ext cx="2201313" cy="200745"/>
            <a:chOff x="9776153" y="5964089"/>
            <a:chExt cx="1439015" cy="26161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BF8FF3-E2BB-E4DF-2DAC-18EE7080221F}"/>
                </a:ext>
              </a:extLst>
            </p:cNvPr>
            <p:cNvSpPr/>
            <p:nvPr/>
          </p:nvSpPr>
          <p:spPr>
            <a:xfrm>
              <a:off x="9776153" y="5992419"/>
              <a:ext cx="172165" cy="233279"/>
            </a:xfrm>
            <a:prstGeom prst="rect">
              <a:avLst/>
            </a:prstGeom>
            <a:solidFill>
              <a:srgbClr val="F3B7B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9F3F50-E05E-91A8-0EBD-20ABED90D36D}"/>
                </a:ext>
              </a:extLst>
            </p:cNvPr>
            <p:cNvSpPr txBox="1"/>
            <p:nvPr/>
          </p:nvSpPr>
          <p:spPr>
            <a:xfrm>
              <a:off x="9994379" y="5964089"/>
              <a:ext cx="122078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Dinheiro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parceiros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3201E68-9A62-B3E4-07EA-E9010841773D}"/>
              </a:ext>
            </a:extLst>
          </p:cNvPr>
          <p:cNvGrpSpPr/>
          <p:nvPr/>
        </p:nvGrpSpPr>
        <p:grpSpPr>
          <a:xfrm>
            <a:off x="269333" y="1710481"/>
            <a:ext cx="5271290" cy="4217918"/>
            <a:chOff x="515936" y="1688113"/>
            <a:chExt cx="5743563" cy="4217918"/>
          </a:xfrm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C4DC0D5-1CE6-BF4B-7B85-2E254C9C259F}"/>
                </a:ext>
              </a:extLst>
            </p:cNvPr>
            <p:cNvSpPr/>
            <p:nvPr/>
          </p:nvSpPr>
          <p:spPr>
            <a:xfrm>
              <a:off x="515937" y="1688113"/>
              <a:ext cx="5741522" cy="4924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Aquisição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rotina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campanhas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c/ co-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financiamento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A35070C-4825-8334-2933-968B88B87949}"/>
                </a:ext>
              </a:extLst>
            </p:cNvPr>
            <p:cNvSpPr/>
            <p:nvPr/>
          </p:nvSpPr>
          <p:spPr>
            <a:xfrm>
              <a:off x="515936" y="2872054"/>
              <a:ext cx="1557817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Subvenções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introdução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(VIG)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087DF5E-E6F5-535C-3E5A-0DDF5F18AD1E}"/>
                </a:ext>
              </a:extLst>
            </p:cNvPr>
            <p:cNvSpPr/>
            <p:nvPr/>
          </p:nvSpPr>
          <p:spPr>
            <a:xfrm>
              <a:off x="2166039" y="2872054"/>
              <a:ext cx="1557816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Apoio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operacional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às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campanhas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(Ops)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D590A25-BAAA-ECB2-CFFB-8B83918E812E}"/>
                </a:ext>
              </a:extLst>
            </p:cNvPr>
            <p:cNvSpPr/>
            <p:nvPr/>
          </p:nvSpPr>
          <p:spPr>
            <a:xfrm>
              <a:off x="515937" y="3875354"/>
              <a:ext cx="1548952" cy="7005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</a:t>
              </a:r>
              <a:r>
                <a:rPr lang="en-US" sz="1300" b="1" dirty="0" err="1">
                  <a:solidFill>
                    <a:srgbClr val="3E9B6E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bvenção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à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mudança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apresentação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9E96C5D-E970-70E7-DFE4-8D10CFB2C16A}"/>
                </a:ext>
              </a:extLst>
            </p:cNvPr>
            <p:cNvSpPr/>
            <p:nvPr/>
          </p:nvSpPr>
          <p:spPr>
            <a:xfrm>
              <a:off x="515937" y="4692382"/>
              <a:ext cx="3672409" cy="565796"/>
            </a:xfrm>
            <a:prstGeom prst="roundRect">
              <a:avLst/>
            </a:prstGeom>
            <a:solidFill>
              <a:srgbClr val="FED1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300" b="1" i="0" u="none" strike="noStrike" kern="1200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Quadro de compromisso dos parceiros (PEF) Assistência específica por país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51267BF-F48A-4CD7-8274-77BF9FCA245C}"/>
                </a:ext>
              </a:extLst>
            </p:cNvPr>
            <p:cNvSpPr/>
            <p:nvPr/>
          </p:nvSpPr>
          <p:spPr>
            <a:xfrm>
              <a:off x="4665023" y="3875894"/>
              <a:ext cx="1592436" cy="69996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Complemento de inovação</a:t>
              </a: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90A74F6-E565-0219-A021-7765A93C791A}"/>
                </a:ext>
              </a:extLst>
            </p:cNvPr>
            <p:cNvSpPr/>
            <p:nvPr/>
          </p:nvSpPr>
          <p:spPr>
            <a:xfrm>
              <a:off x="515936" y="2265298"/>
              <a:ext cx="4286973" cy="52130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Plataforma de </a:t>
              </a:r>
              <a:r>
                <a:rPr kumimoji="0" lang="en-GB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otimização</a:t>
              </a:r>
              <a:r>
                <a:rPr kumimoji="0" lang="en-GB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equipamento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cadeia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frio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(CCEOP)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BD01771-3097-0E05-1DE4-CD540E8111D0}"/>
                </a:ext>
              </a:extLst>
            </p:cNvPr>
            <p:cNvSpPr/>
            <p:nvPr/>
          </p:nvSpPr>
          <p:spPr>
            <a:xfrm>
              <a:off x="3806165" y="2872054"/>
              <a:ext cx="2451294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Reforço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sistema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saúde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(RSS)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800AB12-0B64-69D2-7931-512ED7DBD389}"/>
                </a:ext>
              </a:extLst>
            </p:cNvPr>
            <p:cNvSpPr/>
            <p:nvPr/>
          </p:nvSpPr>
          <p:spPr>
            <a:xfrm>
              <a:off x="2173817" y="3875354"/>
              <a:ext cx="2443516" cy="7005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Financiamento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acelerador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</a:t>
              </a:r>
              <a:r>
                <a:rPr lang="en-US" sz="1300" b="1" dirty="0">
                  <a:solidFill>
                    <a:srgbClr val="3E9B6E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dose zero (EAF)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A490E94-4579-7751-F446-85AEEA16F2A5}"/>
                </a:ext>
              </a:extLst>
            </p:cNvPr>
            <p:cNvSpPr/>
            <p:nvPr/>
          </p:nvSpPr>
          <p:spPr>
            <a:xfrm>
              <a:off x="4892366" y="2265298"/>
              <a:ext cx="1367133" cy="5213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Diagnóstico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DF1A496-187A-75F8-22DB-CBF43DD21FCF}"/>
                </a:ext>
              </a:extLst>
            </p:cNvPr>
            <p:cNvSpPr/>
            <p:nvPr/>
          </p:nvSpPr>
          <p:spPr>
            <a:xfrm>
              <a:off x="4321654" y="4692382"/>
              <a:ext cx="1935803" cy="5657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Apoio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fundamental (PEF FS)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5F23C3-A133-2D1E-A9A0-D7AC4EB4836A}"/>
                </a:ext>
              </a:extLst>
            </p:cNvPr>
            <p:cNvSpPr/>
            <p:nvPr/>
          </p:nvSpPr>
          <p:spPr>
            <a:xfrm>
              <a:off x="515936" y="5403544"/>
              <a:ext cx="2281133" cy="4973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Áreas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concentração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estratégica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 PEF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623650C-F475-E60D-6BE4-428766AD692C}"/>
                </a:ext>
              </a:extLst>
            </p:cNvPr>
            <p:cNvSpPr/>
            <p:nvPr/>
          </p:nvSpPr>
          <p:spPr>
            <a:xfrm>
              <a:off x="4999530" y="5408723"/>
              <a:ext cx="1257927" cy="4973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outras</a:t>
              </a: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alavancas</a:t>
              </a:r>
              <a:r>
                <a:rPr kumimoji="0" lang="en-US" sz="13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130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3677A0E-99BE-060F-4D0D-84F4521AB42D}"/>
                </a:ext>
              </a:extLst>
            </p:cNvPr>
            <p:cNvSpPr/>
            <p:nvPr/>
          </p:nvSpPr>
          <p:spPr>
            <a:xfrm>
              <a:off x="2904232" y="5403544"/>
              <a:ext cx="1988134" cy="4973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Gestão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financeira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garantia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riscos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F00B8ED-715B-9E06-D087-9DE2437E26D3}"/>
              </a:ext>
            </a:extLst>
          </p:cNvPr>
          <p:cNvSpPr txBox="1"/>
          <p:nvPr/>
        </p:nvSpPr>
        <p:spPr>
          <a:xfrm>
            <a:off x="6096000" y="6367501"/>
            <a:ext cx="446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alavancas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incluem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países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rendimento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médio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(que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aguarda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aprovação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Conselho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Administração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que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dinheiro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vacinas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AE049-8BFB-E0B0-2648-7AA50508963E}"/>
              </a:ext>
            </a:extLst>
          </p:cNvPr>
          <p:cNvSpPr/>
          <p:nvPr/>
        </p:nvSpPr>
        <p:spPr>
          <a:xfrm>
            <a:off x="196798" y="5328567"/>
            <a:ext cx="5500329" cy="65180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E5360-6FF5-9D7A-492D-32B2A4EF250D}"/>
              </a:ext>
            </a:extLst>
          </p:cNvPr>
          <p:cNvSpPr/>
          <p:nvPr/>
        </p:nvSpPr>
        <p:spPr>
          <a:xfrm>
            <a:off x="3730767" y="4620156"/>
            <a:ext cx="2031827" cy="71202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6F8634-E02B-0A05-0F75-E0C1BC4BAC4D}"/>
              </a:ext>
            </a:extLst>
          </p:cNvPr>
          <p:cNvSpPr/>
          <p:nvPr/>
        </p:nvSpPr>
        <p:spPr>
          <a:xfrm>
            <a:off x="6068063" y="2889981"/>
            <a:ext cx="5914377" cy="2048110"/>
          </a:xfrm>
          <a:prstGeom prst="roundRect">
            <a:avLst>
              <a:gd name="adj" fmla="val 93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dirty="0">
                <a:ln>
                  <a:noFill/>
                </a:ln>
                <a:solidFill>
                  <a:srgbClr val="3E9B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Envelope de apoio monetário aos países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dirty="0">
                <a:ln>
                  <a:noFill/>
                </a:ln>
                <a:solidFill>
                  <a:srgbClr val="3E9B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 mais de 7 janelas de financiamento num único envelope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E66422-5B90-1F97-A9D6-D2501143C160}"/>
              </a:ext>
            </a:extLst>
          </p:cNvPr>
          <p:cNvSpPr/>
          <p:nvPr/>
        </p:nvSpPr>
        <p:spPr>
          <a:xfrm>
            <a:off x="6068063" y="5092995"/>
            <a:ext cx="5854604" cy="947321"/>
          </a:xfrm>
          <a:prstGeom prst="roundRect">
            <a:avLst>
              <a:gd name="adj" fmla="val 93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Mecanismo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emergência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específico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emergências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populações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deslocadas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surtos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e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mudança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interrupções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fornecimento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4F683-3CE6-E8A4-4E38-017B12B72076}"/>
              </a:ext>
            </a:extLst>
          </p:cNvPr>
          <p:cNvGrpSpPr/>
          <p:nvPr/>
        </p:nvGrpSpPr>
        <p:grpSpPr>
          <a:xfrm>
            <a:off x="196798" y="6550445"/>
            <a:ext cx="5572865" cy="369332"/>
            <a:chOff x="10134038" y="1285636"/>
            <a:chExt cx="3426981" cy="4154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0C0351-54AD-13DB-15DC-A94F6C5F7E7F}"/>
                </a:ext>
              </a:extLst>
            </p:cNvPr>
            <p:cNvSpPr/>
            <p:nvPr/>
          </p:nvSpPr>
          <p:spPr>
            <a:xfrm>
              <a:off x="10134038" y="1383094"/>
              <a:ext cx="193040" cy="193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31929E-7513-2575-6BAA-FF5EDA916E0B}"/>
                </a:ext>
              </a:extLst>
            </p:cNvPr>
            <p:cNvSpPr txBox="1"/>
            <p:nvPr/>
          </p:nvSpPr>
          <p:spPr>
            <a:xfrm>
              <a:off x="10388267" y="1285636"/>
              <a:ext cx="31727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Alavanca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onde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estão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ser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consideradas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opções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para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consolidar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FC9D9AB9-300B-3329-EAB6-1938E6A7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8C1250-FC92-1637-3101-75081BA7128F}"/>
              </a:ext>
            </a:extLst>
          </p:cNvPr>
          <p:cNvSpPr txBox="1"/>
          <p:nvPr/>
        </p:nvSpPr>
        <p:spPr>
          <a:xfrm>
            <a:off x="6068063" y="1077843"/>
            <a:ext cx="250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Gavi 6.0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858E69D-3B48-70EA-91CB-C4678E4AE48F}"/>
              </a:ext>
            </a:extLst>
          </p:cNvPr>
          <p:cNvSpPr/>
          <p:nvPr/>
        </p:nvSpPr>
        <p:spPr>
          <a:xfrm>
            <a:off x="6068063" y="1755967"/>
            <a:ext cx="4277412" cy="979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vacinas </a:t>
            </a:r>
            <a:r>
              <a:rPr lang="pt-PT" sz="1600" b="1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rotina e campanhas através de </a:t>
            </a:r>
            <a:r>
              <a:rPr lang="pt-PT" sz="1600" b="1" dirty="0" err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co-financiamento</a:t>
            </a:r>
            <a:endParaRPr kumimoji="0" lang="pt-PT" sz="1600" b="0" i="0" u="none" strike="noStrike" kern="1200" cap="none" spc="0" normalizeH="0" baseline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2A3D381-0496-596C-195A-8E31AC266D75}"/>
              </a:ext>
            </a:extLst>
          </p:cNvPr>
          <p:cNvSpPr/>
          <p:nvPr/>
        </p:nvSpPr>
        <p:spPr>
          <a:xfrm>
            <a:off x="10483701" y="1745176"/>
            <a:ext cx="1382233" cy="979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1200" cap="none" spc="0" normalizeH="0" baseline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Diagnósticos</a:t>
            </a:r>
            <a:endParaRPr kumimoji="0" lang="pt-PT" sz="1300" b="0" i="0" u="none" strike="noStrike" kern="1200" cap="none" spc="0" normalizeH="0" baseline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5AEA1B7F-5DE6-1DD6-740F-2A163E334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4402" y="2553875"/>
            <a:ext cx="517308" cy="517308"/>
          </a:xfrm>
          <a:prstGeom prst="rect">
            <a:avLst/>
          </a:prstGeom>
        </p:spPr>
      </p:pic>
      <p:pic>
        <p:nvPicPr>
          <p:cNvPr id="51" name="Graphic 50" descr="Badge Follow with solid fill">
            <a:extLst>
              <a:ext uri="{FF2B5EF4-FFF2-40B4-BE49-F238E27FC236}">
                <a16:creationId xmlns:a16="http://schemas.microsoft.com/office/drawing/2014/main" id="{164C6F2C-085F-5728-97FD-9CE8618AC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863" y="4653606"/>
            <a:ext cx="517308" cy="51730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5BCEBD9-A25B-A265-7BAB-6DB1B21F35F9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316003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C34E-DA43-8AA7-14EC-E35C5E6D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F54C6-37E2-ED5F-6792-048C3812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36624"/>
          </a:xfrm>
        </p:spPr>
        <p:txBody>
          <a:bodyPr>
            <a:normAutofit fontScale="90000"/>
          </a:bodyPr>
          <a:lstStyle/>
          <a:p>
            <a:r>
              <a:rPr lang="pt-PT" dirty="0"/>
              <a:t>Objectivos do processo de planeamento do portfolio completo para 2026-2030 na Guiné-Bissau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ACC7F-6594-ED1D-BB5E-8144E726FD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403498"/>
            <a:ext cx="11144930" cy="49760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b="1" dirty="0"/>
              <a:t>Assegurar o apoio da Gavi para 2026-2030 </a:t>
            </a:r>
            <a:r>
              <a:rPr lang="pt-BR" dirty="0"/>
              <a:t>para o Reforço dos Sistemas de Saúde (RSS), Optimização da Cadeia de Frio (CCEOP), Apoio a Novas Vacinas (NVS), Assistência Técnica (TCA), Subsídios para Introdução de Vacinas e campanhas (VIG/Ops), e outro apoio relevante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sz="2400" b="1" dirty="0"/>
              <a:t>Incorporar a candidatura para a vacina contra o HPV no FPP</a:t>
            </a:r>
            <a:r>
              <a:rPr lang="pt-BR" dirty="0"/>
              <a:t>, adaptando o processo às prioridades da estratégia Gavi 6.0 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sz="2400" b="1" dirty="0"/>
              <a:t>Centrar a Estratégia Nacional de Vacinação 2024–2028 </a:t>
            </a:r>
            <a:r>
              <a:rPr lang="pt-BR" dirty="0"/>
              <a:t>como base para o FPP, assegurando que o apoio da Gavi esteja alinhado com os objetivos nacionais de vacinação e as prioridades do sistema de saúde​ e consolidando o papel da Guiné-Bissau como país piloto para esta abordagem inovadora​.</a:t>
            </a:r>
          </a:p>
          <a:p>
            <a:pPr marL="457200" indent="-457200">
              <a:buFont typeface="+mj-lt"/>
              <a:buAutoNum type="arabicPeriod"/>
            </a:pPr>
            <a:endParaRPr lang="pt-P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EA528-D928-7DE2-707B-6589D0402FBD}"/>
              </a:ext>
            </a:extLst>
          </p:cNvPr>
          <p:cNvSpPr/>
          <p:nvPr/>
        </p:nvSpPr>
        <p:spPr>
          <a:xfrm>
            <a:off x="10398643" y="0"/>
            <a:ext cx="1793358" cy="2697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Processo FPP</a:t>
            </a:r>
          </a:p>
        </p:txBody>
      </p:sp>
    </p:spTree>
    <p:extLst>
      <p:ext uri="{BB962C8B-B14F-4D97-AF65-F5344CB8AC3E}">
        <p14:creationId xmlns:p14="http://schemas.microsoft.com/office/powerpoint/2010/main" val="150660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2252-6B88-326E-C4C2-334413FD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9B859-E754-14D8-66D3-4A571682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299"/>
            <a:ext cx="11154344" cy="976407"/>
          </a:xfrm>
        </p:spPr>
        <p:txBody>
          <a:bodyPr>
            <a:noAutofit/>
          </a:bodyPr>
          <a:lstStyle/>
          <a:p>
            <a:r>
              <a:rPr lang="pt-PT" sz="2800" dirty="0"/>
              <a:t>Cronograma de alto nível para envio da candidatura à Gavi e implementação do portfólio completo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EB31AC-135B-0150-9ED7-31AD8F508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177" y="1816628"/>
            <a:ext cx="1807577" cy="300442"/>
          </a:xfrm>
        </p:spPr>
        <p:txBody>
          <a:bodyPr/>
          <a:lstStyle/>
          <a:p>
            <a:r>
              <a:rPr lang="pt-PT" dirty="0"/>
              <a:t>Janeiro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A34A6E-FE92-5DC0-7DE1-CAA32BA7BF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397592"/>
            <a:ext cx="1789310" cy="3288887"/>
          </a:xfrm>
        </p:spPr>
        <p:txBody>
          <a:bodyPr>
            <a:normAutofit/>
          </a:bodyPr>
          <a:lstStyle/>
          <a:p>
            <a:r>
              <a:rPr lang="pt-PT" dirty="0"/>
              <a:t>Lançamento do processo de planeamento do portfólio completo</a:t>
            </a:r>
          </a:p>
          <a:p>
            <a:r>
              <a:rPr lang="pt-PT" dirty="0"/>
              <a:t>Processo de priorização de novas vacinas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Relatório do CIA e resposta aos pontos de </a:t>
            </a:r>
            <a:r>
              <a:rPr lang="pt-PT" dirty="0" err="1"/>
              <a:t>acção</a:t>
            </a:r>
            <a:endParaRPr lang="pt-P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E5CD10-A5BC-4386-5D3F-860FD1AC84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11179" y="1816628"/>
            <a:ext cx="1807577" cy="300442"/>
          </a:xfrm>
        </p:spPr>
        <p:txBody>
          <a:bodyPr/>
          <a:lstStyle/>
          <a:p>
            <a:r>
              <a:rPr lang="pt-PT" dirty="0"/>
              <a:t>Fevereiro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AB3F530-6AA6-23D8-B7AF-D9AF8A48A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397592"/>
            <a:ext cx="1789310" cy="3288887"/>
          </a:xfrm>
        </p:spPr>
        <p:txBody>
          <a:bodyPr>
            <a:normAutofit lnSpcReduction="10000"/>
          </a:bodyPr>
          <a:lstStyle/>
          <a:p>
            <a:r>
              <a:rPr lang="pt-PT" dirty="0"/>
              <a:t>Desenvolvimento dos documentos do portfólio completo centrados à volta da ENV 2024-2028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Relatório do CIA e resposta aos pontos de </a:t>
            </a:r>
            <a:r>
              <a:rPr lang="pt-PT" dirty="0" err="1"/>
              <a:t>acção</a:t>
            </a:r>
            <a:endParaRPr lang="pt-PT" dirty="0"/>
          </a:p>
          <a:p>
            <a:endParaRPr lang="pt-P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BFDBE05-07A0-8594-C925-992A1AEFAE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60193" y="1816628"/>
            <a:ext cx="1807577" cy="300442"/>
          </a:xfrm>
        </p:spPr>
        <p:txBody>
          <a:bodyPr/>
          <a:lstStyle/>
          <a:p>
            <a:r>
              <a:rPr lang="pt-PT" dirty="0"/>
              <a:t>Março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493C25D-B855-3F7A-91EC-E38249EFA4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397592"/>
            <a:ext cx="1789310" cy="3288887"/>
          </a:xfrm>
        </p:spPr>
        <p:txBody>
          <a:bodyPr/>
          <a:lstStyle/>
          <a:p>
            <a:r>
              <a:rPr lang="pt-PT" dirty="0"/>
              <a:t>Continuação do desenvolvimento dos documentos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149E873-6901-244F-B962-2D4703BB47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95999" y="1816628"/>
            <a:ext cx="1807577" cy="300442"/>
          </a:xfrm>
        </p:spPr>
        <p:txBody>
          <a:bodyPr/>
          <a:lstStyle/>
          <a:p>
            <a:r>
              <a:rPr lang="pt-PT" dirty="0"/>
              <a:t>Abril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B996E0F-5453-7337-0584-215E88B4DD2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397592"/>
            <a:ext cx="1789310" cy="3288887"/>
          </a:xfrm>
        </p:spPr>
        <p:txBody>
          <a:bodyPr/>
          <a:lstStyle/>
          <a:p>
            <a:r>
              <a:rPr lang="pt-PT" dirty="0"/>
              <a:t>Finalização e validação dos documentos pelo CCIA e pelo NITAG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Aprovação do portfólio completo (TBC)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1D3E44A-C3B8-2044-527E-F37393BB18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931804" y="1816628"/>
            <a:ext cx="1807577" cy="300442"/>
          </a:xfrm>
        </p:spPr>
        <p:txBody>
          <a:bodyPr/>
          <a:lstStyle/>
          <a:p>
            <a:r>
              <a:rPr lang="pt-PT" dirty="0"/>
              <a:t>Maio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8633417-DC6A-11E8-E37F-A4F6F73BB3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397592"/>
            <a:ext cx="1789310" cy="3288887"/>
          </a:xfrm>
        </p:spPr>
        <p:txBody>
          <a:bodyPr/>
          <a:lstStyle/>
          <a:p>
            <a:r>
              <a:rPr lang="pt-PT" dirty="0"/>
              <a:t>Prazo da candidatura (1 de Maio)</a:t>
            </a:r>
          </a:p>
          <a:p>
            <a:r>
              <a:rPr lang="pt-PT" dirty="0"/>
              <a:t>Processo de </a:t>
            </a:r>
            <a:r>
              <a:rPr lang="pt-PT" dirty="0" err="1"/>
              <a:t>pre-screening</a:t>
            </a:r>
            <a:r>
              <a:rPr lang="pt-PT" dirty="0"/>
              <a:t> da Gavi e revisão dos documentos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8E7780-F001-C133-455D-774706148C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743356" y="1816628"/>
            <a:ext cx="1807577" cy="300442"/>
          </a:xfrm>
        </p:spPr>
        <p:txBody>
          <a:bodyPr/>
          <a:lstStyle/>
          <a:p>
            <a:r>
              <a:rPr lang="pt-PT" dirty="0"/>
              <a:t>Junho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DE1A48B-CC3D-F674-7B35-6BBA3109C05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397592"/>
            <a:ext cx="1789310" cy="3288887"/>
          </a:xfrm>
        </p:spPr>
        <p:txBody>
          <a:bodyPr/>
          <a:lstStyle/>
          <a:p>
            <a:r>
              <a:rPr lang="pt-PT" dirty="0"/>
              <a:t>Comité Independente de Avaliação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Desembolso do financiamento RSS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68FE6A7E-8431-3EAD-C787-DD7D4CACBB66}"/>
              </a:ext>
            </a:extLst>
          </p:cNvPr>
          <p:cNvSpPr txBox="1">
            <a:spLocks/>
          </p:cNvSpPr>
          <p:nvPr/>
        </p:nvSpPr>
        <p:spPr>
          <a:xfrm>
            <a:off x="580715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Julho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0D75072D-7A19-0B87-B5D1-96DBEAAAD66C}"/>
              </a:ext>
            </a:extLst>
          </p:cNvPr>
          <p:cNvSpPr txBox="1">
            <a:spLocks/>
          </p:cNvSpPr>
          <p:nvPr/>
        </p:nvSpPr>
        <p:spPr>
          <a:xfrm>
            <a:off x="2414717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Agosto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258E88EA-B73B-D891-DA93-7BD05DE0610C}"/>
              </a:ext>
            </a:extLst>
          </p:cNvPr>
          <p:cNvSpPr txBox="1">
            <a:spLocks/>
          </p:cNvSpPr>
          <p:nvPr/>
        </p:nvSpPr>
        <p:spPr>
          <a:xfrm>
            <a:off x="4263731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Setembro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2167A6D-BABC-A5C7-02AF-D7AAF0B43463}"/>
              </a:ext>
            </a:extLst>
          </p:cNvPr>
          <p:cNvSpPr txBox="1">
            <a:spLocks/>
          </p:cNvSpPr>
          <p:nvPr/>
        </p:nvSpPr>
        <p:spPr>
          <a:xfrm>
            <a:off x="6099537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Outubro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0C790783-AD44-B4F9-5033-127F31001D04}"/>
              </a:ext>
            </a:extLst>
          </p:cNvPr>
          <p:cNvSpPr txBox="1">
            <a:spLocks/>
          </p:cNvSpPr>
          <p:nvPr/>
        </p:nvSpPr>
        <p:spPr>
          <a:xfrm>
            <a:off x="7935342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Novembro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1C85D04A-FEBC-059E-C9CD-3074FC105928}"/>
              </a:ext>
            </a:extLst>
          </p:cNvPr>
          <p:cNvSpPr txBox="1">
            <a:spLocks/>
          </p:cNvSpPr>
          <p:nvPr/>
        </p:nvSpPr>
        <p:spPr>
          <a:xfrm>
            <a:off x="9746894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Dezembro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00130C-C9BC-70D2-A32A-4BDB05F4B022}"/>
              </a:ext>
            </a:extLst>
          </p:cNvPr>
          <p:cNvCxnSpPr/>
          <p:nvPr/>
        </p:nvCxnSpPr>
        <p:spPr>
          <a:xfrm>
            <a:off x="577177" y="4423139"/>
            <a:ext cx="109737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7835AF8-302F-E20A-A268-0AA437137E99}"/>
              </a:ext>
            </a:extLst>
          </p:cNvPr>
          <p:cNvSpPr/>
          <p:nvPr/>
        </p:nvSpPr>
        <p:spPr>
          <a:xfrm>
            <a:off x="659333" y="4364089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843CB-C0C9-AABA-65A7-9BE7D433F326}"/>
              </a:ext>
            </a:extLst>
          </p:cNvPr>
          <p:cNvSpPr/>
          <p:nvPr/>
        </p:nvSpPr>
        <p:spPr>
          <a:xfrm>
            <a:off x="2470885" y="4354807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2E9789-3708-D859-4B0B-6C8198E82C59}"/>
              </a:ext>
            </a:extLst>
          </p:cNvPr>
          <p:cNvSpPr/>
          <p:nvPr/>
        </p:nvSpPr>
        <p:spPr>
          <a:xfrm>
            <a:off x="4356391" y="4354807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DD5911-286A-61EB-D597-E22AD40F9665}"/>
              </a:ext>
            </a:extLst>
          </p:cNvPr>
          <p:cNvSpPr/>
          <p:nvPr/>
        </p:nvSpPr>
        <p:spPr>
          <a:xfrm>
            <a:off x="6145701" y="4354807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FC8413B-9B69-02EB-6CF4-A5246E1C3E66}"/>
              </a:ext>
            </a:extLst>
          </p:cNvPr>
          <p:cNvSpPr/>
          <p:nvPr/>
        </p:nvSpPr>
        <p:spPr>
          <a:xfrm>
            <a:off x="8060066" y="4364089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53EB56-E05B-9210-9C30-046113616881}"/>
              </a:ext>
            </a:extLst>
          </p:cNvPr>
          <p:cNvSpPr/>
          <p:nvPr/>
        </p:nvSpPr>
        <p:spPr>
          <a:xfrm>
            <a:off x="9849376" y="4354806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CFB009E9-8198-E05A-A117-9196F140FE50}"/>
              </a:ext>
            </a:extLst>
          </p:cNvPr>
          <p:cNvSpPr txBox="1">
            <a:spLocks/>
          </p:cNvSpPr>
          <p:nvPr/>
        </p:nvSpPr>
        <p:spPr>
          <a:xfrm>
            <a:off x="399423" y="1337076"/>
            <a:ext cx="1807577" cy="410130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1"/>
                </a:solidFill>
              </a:rPr>
              <a:t>2025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392ED671-1C3F-E055-5EE7-BE37510D1AD9}"/>
              </a:ext>
            </a:extLst>
          </p:cNvPr>
          <p:cNvSpPr txBox="1">
            <a:spLocks/>
          </p:cNvSpPr>
          <p:nvPr/>
        </p:nvSpPr>
        <p:spPr>
          <a:xfrm>
            <a:off x="485575" y="5487299"/>
            <a:ext cx="1807577" cy="410130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1"/>
                </a:solidFill>
              </a:rPr>
              <a:t>2026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9699D441-E3D7-7972-D241-E4B7C5EB7D1A}"/>
              </a:ext>
            </a:extLst>
          </p:cNvPr>
          <p:cNvSpPr txBox="1">
            <a:spLocks/>
          </p:cNvSpPr>
          <p:nvPr/>
        </p:nvSpPr>
        <p:spPr>
          <a:xfrm>
            <a:off x="621388" y="5904195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Janeiro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A23C7A-9D85-8136-F3A4-C3C157923406}"/>
              </a:ext>
            </a:extLst>
          </p:cNvPr>
          <p:cNvSpPr/>
          <p:nvPr/>
        </p:nvSpPr>
        <p:spPr>
          <a:xfrm>
            <a:off x="700006" y="6236536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13D403-2D19-6CA8-C6C6-B041D7C9EA26}"/>
              </a:ext>
            </a:extLst>
          </p:cNvPr>
          <p:cNvCxnSpPr>
            <a:cxnSpLocks/>
          </p:cNvCxnSpPr>
          <p:nvPr/>
        </p:nvCxnSpPr>
        <p:spPr>
          <a:xfrm>
            <a:off x="577177" y="6300334"/>
            <a:ext cx="820531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CB38E9A6-288F-D92D-1ADC-38D66BD310CB}"/>
              </a:ext>
            </a:extLst>
          </p:cNvPr>
          <p:cNvSpPr txBox="1">
            <a:spLocks/>
          </p:cNvSpPr>
          <p:nvPr/>
        </p:nvSpPr>
        <p:spPr>
          <a:xfrm>
            <a:off x="659333" y="6344229"/>
            <a:ext cx="5922220" cy="431876"/>
          </a:xfrm>
          <a:prstGeom prst="rect">
            <a:avLst/>
          </a:prstGeom>
        </p:spPr>
        <p:txBody>
          <a:bodyPr vert="horz" lIns="108000" tIns="0" rIns="21600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Início da implementação do portfólio completo 2026-2030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247C35-7A4F-0BE6-6A93-F6D96B639D38}"/>
              </a:ext>
            </a:extLst>
          </p:cNvPr>
          <p:cNvSpPr/>
          <p:nvPr/>
        </p:nvSpPr>
        <p:spPr>
          <a:xfrm>
            <a:off x="10398643" y="0"/>
            <a:ext cx="1793358" cy="2697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Processo FPP</a:t>
            </a:r>
          </a:p>
        </p:txBody>
      </p:sp>
    </p:spTree>
    <p:extLst>
      <p:ext uri="{BB962C8B-B14F-4D97-AF65-F5344CB8AC3E}">
        <p14:creationId xmlns:p14="http://schemas.microsoft.com/office/powerpoint/2010/main" val="315925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CA5E0-78DA-E524-D8D5-984E61BD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DAFF6-97EC-7E38-585C-E48FD500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8" y="368300"/>
            <a:ext cx="11670281" cy="669668"/>
          </a:xfrm>
        </p:spPr>
        <p:txBody>
          <a:bodyPr>
            <a:noAutofit/>
          </a:bodyPr>
          <a:lstStyle/>
          <a:p>
            <a:r>
              <a:rPr lang="pt-PT" sz="2800" dirty="0"/>
              <a:t>Reforço de sistemas de saúde: Áreas prioritárias de investimento da Gavi 2026-2030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9E497-B2B4-294D-7B4F-D4DBA1EEF2BB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4EB44B-F307-D9A6-3FC2-CCF283FD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21" y="2043335"/>
            <a:ext cx="4012171" cy="2771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5CAD56-9C75-8B42-5ED1-8F36444EF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40223"/>
              </p:ext>
            </p:extLst>
          </p:nvPr>
        </p:nvGraphicFramePr>
        <p:xfrm>
          <a:off x="5945207" y="1133661"/>
          <a:ext cx="5325305" cy="5239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5305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87301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prioritárias de investimento da Gavi</a:t>
                      </a:r>
                    </a:p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2026-2030 (Gavi 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655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Governação, política, planeamento estratégico e gestão de programas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183150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Gestão de recursos humanos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195428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Aprovisionamento de vacinas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591082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Prestação de serviços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663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informação sobre saúde e monitorização e aprendizagem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509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Vigilância epidemiológica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675626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Geração de procura e envolvimento da comunidade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503266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Financiamento da saúde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2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0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8ED2-9F96-C7A8-9ECC-D8C6883B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Governação, política, planeamento estratégico e gestão de programas</a:t>
            </a:r>
            <a:br>
              <a:rPr lang="pt-BR" dirty="0"/>
            </a:b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581B7-6C27-EC5B-1B95-EE41A2D0E77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0" tIns="0" rIns="0" bIns="0" numCol="1" spcCol="540000" rtlCol="0" anchor="t">
            <a:normAutofit/>
          </a:bodyPr>
          <a:lstStyle/>
          <a:p>
            <a:endParaRPr lang="pt-PT" b="1" dirty="0">
              <a:latin typeface="Arial"/>
              <a:cs typeface="Arial"/>
            </a:endParaRPr>
          </a:p>
          <a:p>
            <a:r>
              <a:rPr lang="pt-PT" b="1" err="1">
                <a:latin typeface="Arial"/>
                <a:cs typeface="Arial"/>
              </a:rPr>
              <a:t>Objectivos</a:t>
            </a:r>
            <a:r>
              <a:rPr lang="pt-PT" b="1" dirty="0">
                <a:latin typeface="Arial"/>
                <a:cs typeface="Arial"/>
              </a:rPr>
              <a:t> recomendados: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Reforçar a capacidade dos órgãos de governação/técnicos para </a:t>
            </a:r>
            <a:r>
              <a:rPr lang="pt-PT" b="1">
                <a:latin typeface="Arial"/>
                <a:cs typeface="Arial"/>
              </a:rPr>
              <a:t>planear, coordenar e acompanhar</a:t>
            </a:r>
            <a:r>
              <a:rPr lang="pt-PT" dirty="0">
                <a:latin typeface="Arial"/>
                <a:cs typeface="Arial"/>
              </a:rPr>
              <a:t> os progressos a todos os níveis, em especial para atingir as crianças com dose zero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>
                <a:latin typeface="Arial"/>
                <a:cs typeface="Arial"/>
              </a:rPr>
              <a:t>Reforçar os </a:t>
            </a:r>
            <a:r>
              <a:rPr lang="pt-PT" b="1">
                <a:latin typeface="Arial"/>
                <a:cs typeface="Arial"/>
              </a:rPr>
              <a:t>sistemas de controlo e gestão do desempenho</a:t>
            </a:r>
            <a:r>
              <a:rPr lang="pt-PT">
                <a:latin typeface="Arial"/>
                <a:cs typeface="Arial"/>
              </a:rPr>
              <a:t> dos programas a todos os níveis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>
                <a:latin typeface="Arial"/>
                <a:cs typeface="Arial"/>
              </a:rPr>
              <a:t>Assegurar que as considerações relativas à </a:t>
            </a:r>
            <a:r>
              <a:rPr lang="pt-PT" b="1">
                <a:latin typeface="Arial"/>
                <a:cs typeface="Arial"/>
              </a:rPr>
              <a:t>equidade de género, à inclusão e à proteção</a:t>
            </a:r>
            <a:r>
              <a:rPr lang="pt-PT">
                <a:latin typeface="Arial"/>
                <a:cs typeface="Arial"/>
              </a:rPr>
              <a:t> sejam abordadas nas estruturas de gestão, nas políticas de imunização, nas diretrizes, nas práticas e nas medidas de responsabilização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887D3-505E-BDC2-570A-A4CC748A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19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EE93E-52A7-0289-FFEE-D4573F27B05F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3830B-F343-AD41-9BB3-CA693290C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16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9336BE-2C4D-6681-892F-2E75D961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3º </a:t>
            </a:r>
            <a:r>
              <a:rPr lang="pt-PT" dirty="0"/>
              <a:t>dia</a:t>
            </a:r>
            <a:r>
              <a:rPr lang="en-GB" dirty="0"/>
              <a:t> – 23 de Janeiro</a:t>
            </a:r>
          </a:p>
        </p:txBody>
      </p:sp>
    </p:spTree>
    <p:extLst>
      <p:ext uri="{BB962C8B-B14F-4D97-AF65-F5344CB8AC3E}">
        <p14:creationId xmlns:p14="http://schemas.microsoft.com/office/powerpoint/2010/main" val="356860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DFBD-DC7E-673C-8FD1-324C77D8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F3F-10DC-AF2A-B9F8-347812C5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2. Gestão de recursos humanos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F51C-6C23-F25B-F37C-50EEF1B20D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0" tIns="0" rIns="0" bIns="0" numCol="1" spcCol="540000" rtlCol="0" anchor="t">
            <a:normAutofit/>
          </a:bodyPr>
          <a:lstStyle/>
          <a:p>
            <a:r>
              <a:rPr lang="pt-PT" b="1" dirty="0">
                <a:latin typeface="Arial"/>
                <a:cs typeface="Arial"/>
              </a:rPr>
              <a:t>Objetivos recomendados:</a:t>
            </a:r>
          </a:p>
          <a:p>
            <a:pPr>
              <a:buChar char="•"/>
            </a:pPr>
            <a:r>
              <a:rPr lang="pt-PT" sz="1800" dirty="0">
                <a:latin typeface="Arial"/>
                <a:cs typeface="Arial"/>
              </a:rPr>
              <a:t> Melhorar a </a:t>
            </a:r>
            <a:r>
              <a:rPr lang="pt-PT" sz="1800" b="1">
                <a:latin typeface="Arial"/>
                <a:cs typeface="Arial"/>
              </a:rPr>
              <a:t>capacidade técnica e de gestão dos profissionais de saúde</a:t>
            </a:r>
            <a:r>
              <a:rPr lang="pt-PT" sz="1800" dirty="0">
                <a:latin typeface="Arial"/>
                <a:cs typeface="Arial"/>
              </a:rPr>
              <a:t> para planear, implementar e monitorizar os serviços de imunização</a:t>
            </a:r>
          </a:p>
          <a:p>
            <a:pPr>
              <a:buChar char="•"/>
            </a:pPr>
            <a:r>
              <a:rPr lang="pt-PT" sz="1800" dirty="0">
                <a:latin typeface="Arial"/>
                <a:cs typeface="Arial"/>
              </a:rPr>
              <a:t> Melhorar a </a:t>
            </a:r>
            <a:r>
              <a:rPr lang="pt-PT" sz="1800" b="1">
                <a:latin typeface="Arial"/>
                <a:cs typeface="Arial"/>
              </a:rPr>
              <a:t>qualidade da formação pré-graduada</a:t>
            </a:r>
            <a:r>
              <a:rPr lang="pt-PT" sz="1800" dirty="0">
                <a:latin typeface="Arial"/>
                <a:cs typeface="Arial"/>
              </a:rPr>
              <a:t> relacionada com a imunização entre médicos, parteiras e enfermeiros para a imunização</a:t>
            </a:r>
            <a:endParaRPr lang="pt-PT" sz="2800" dirty="0">
              <a:latin typeface="Arial"/>
              <a:cs typeface="Arial"/>
            </a:endParaRPr>
          </a:p>
          <a:p>
            <a:pPr>
              <a:buChar char="•"/>
            </a:pPr>
            <a:r>
              <a:rPr lang="pt-PT" sz="1800" dirty="0">
                <a:latin typeface="Arial"/>
                <a:cs typeface="Arial"/>
              </a:rPr>
              <a:t> Assegurar que a força de trabalho no domínio da imunização seja regularmente apoiada por </a:t>
            </a:r>
            <a:r>
              <a:rPr lang="pt-PT" sz="1800" b="1">
                <a:latin typeface="Arial"/>
                <a:cs typeface="Arial"/>
              </a:rPr>
              <a:t>sistemas de gestão do desempenho</a:t>
            </a:r>
            <a:r>
              <a:rPr lang="pt-PT" sz="1800" dirty="0">
                <a:latin typeface="Arial"/>
                <a:cs typeface="Arial"/>
              </a:rPr>
              <a:t>, incluindo a </a:t>
            </a:r>
            <a:r>
              <a:rPr lang="pt-PT" sz="1800" b="1">
                <a:latin typeface="Arial"/>
                <a:cs typeface="Arial"/>
              </a:rPr>
              <a:t>supervisão de apoio e o desenvolvimento profissional contínuo</a:t>
            </a:r>
            <a:endParaRPr lang="pt-PT" sz="2800" b="1">
              <a:latin typeface="Arial"/>
              <a:cs typeface="Arial"/>
            </a:endParaRPr>
          </a:p>
          <a:p>
            <a:pPr>
              <a:buChar char="•"/>
            </a:pPr>
            <a:r>
              <a:rPr lang="pt-PT" sz="1800" dirty="0">
                <a:latin typeface="Arial"/>
                <a:cs typeface="Arial"/>
              </a:rPr>
              <a:t> Melhorar a </a:t>
            </a:r>
            <a:r>
              <a:rPr lang="pt-PT" sz="1800" b="1">
                <a:latin typeface="Arial"/>
                <a:cs typeface="Arial"/>
              </a:rPr>
              <a:t>distribuição e a retenção</a:t>
            </a:r>
            <a:r>
              <a:rPr lang="pt-PT" sz="1800" dirty="0">
                <a:latin typeface="Arial"/>
                <a:cs typeface="Arial"/>
              </a:rPr>
              <a:t> dos trabalhadores do sector da saúde para aumentar o acesso equitativo aos serviços de imunização</a:t>
            </a:r>
            <a:endParaRPr lang="pt-PT" sz="2800" dirty="0"/>
          </a:p>
          <a:p>
            <a:pPr>
              <a:buChar char="•"/>
            </a:pPr>
            <a:r>
              <a:rPr lang="pt-PT" sz="1800" dirty="0">
                <a:latin typeface="Arial"/>
                <a:cs typeface="Arial"/>
              </a:rPr>
              <a:t> Abordar as </a:t>
            </a:r>
            <a:r>
              <a:rPr lang="pt-PT" sz="1800" b="1">
                <a:latin typeface="Arial"/>
                <a:cs typeface="Arial"/>
              </a:rPr>
              <a:t>questões de género e de proteção nas políticas e práticas </a:t>
            </a:r>
            <a:r>
              <a:rPr lang="pt-PT" sz="1800" dirty="0">
                <a:latin typeface="Arial"/>
                <a:cs typeface="Arial"/>
              </a:rPr>
              <a:t>relevantes para os prestadores de cuidados de saúde</a:t>
            </a:r>
            <a:endParaRPr lang="pt-PT" sz="2800" dirty="0"/>
          </a:p>
          <a:p>
            <a:endParaRPr lang="pt-PT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1128D-6616-1E9E-A645-481BA397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20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25DEF-BB1A-5B8D-D613-DC39C8B6759D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1721F-F499-5C70-2DF9-4D2CAAFF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99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B5ACE-8E9A-AB2D-D702-BDED9092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232A-4A87-9C94-1CAD-AE4D6040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3. Aprovisionamento de vacinas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AAC3E-6823-7FAD-0970-C9A362D201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0695" y="1133001"/>
            <a:ext cx="11301505" cy="4980720"/>
          </a:xfrm>
        </p:spPr>
        <p:txBody>
          <a:bodyPr vert="horz" lIns="0" tIns="0" rIns="0" bIns="0" numCol="1" spcCol="540000" rtlCol="0" anchor="t">
            <a:normAutofit/>
          </a:bodyPr>
          <a:lstStyle/>
          <a:p>
            <a:r>
              <a:rPr lang="pt-PT" sz="2200" b="1" dirty="0">
                <a:latin typeface="Arial"/>
                <a:cs typeface="Arial"/>
              </a:rPr>
              <a:t>Objetivos recomendados:</a:t>
            </a:r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Melhorar a </a:t>
            </a:r>
            <a:r>
              <a:rPr lang="pt-PT" b="1">
                <a:latin typeface="Arial"/>
                <a:cs typeface="Arial"/>
              </a:rPr>
              <a:t>conceção do sistema</a:t>
            </a:r>
            <a:r>
              <a:rPr lang="pt-PT" dirty="0">
                <a:latin typeface="Arial"/>
                <a:cs typeface="Arial"/>
              </a:rPr>
              <a:t> da cadeia de abastecimento de imunização (</a:t>
            </a:r>
            <a:r>
              <a:rPr lang="pt-PT" dirty="0" err="1">
                <a:latin typeface="Arial"/>
                <a:cs typeface="Arial"/>
              </a:rPr>
              <a:t>iSC</a:t>
            </a:r>
            <a:r>
              <a:rPr lang="pt-PT" dirty="0">
                <a:latin typeface="Arial"/>
                <a:cs typeface="Arial"/>
              </a:rPr>
              <a:t>) para </a:t>
            </a:r>
            <a:r>
              <a:rPr lang="pt-PT" b="1">
                <a:latin typeface="Arial"/>
                <a:cs typeface="Arial"/>
              </a:rPr>
              <a:t>melhorar a eficiência e a disponibilidade</a:t>
            </a:r>
            <a:r>
              <a:rPr lang="pt-PT" dirty="0">
                <a:latin typeface="Arial"/>
                <a:cs typeface="Arial"/>
              </a:rPr>
              <a:t> de vacinas, especialmente na </a:t>
            </a:r>
            <a:r>
              <a:rPr lang="pt-PT" i="1" dirty="0" err="1">
                <a:latin typeface="Arial"/>
                <a:cs typeface="Arial"/>
              </a:rPr>
              <a:t>last</a:t>
            </a:r>
            <a:r>
              <a:rPr lang="pt-PT" i="1" dirty="0">
                <a:latin typeface="Arial"/>
                <a:cs typeface="Arial"/>
              </a:rPr>
              <a:t> </a:t>
            </a:r>
            <a:r>
              <a:rPr lang="pt-PT" i="1" dirty="0" err="1">
                <a:latin typeface="Arial"/>
                <a:cs typeface="Arial"/>
              </a:rPr>
              <a:t>mile</a:t>
            </a:r>
            <a:endParaRPr lang="pt-PT" dirty="0"/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Melhorar a </a:t>
            </a:r>
            <a:r>
              <a:rPr lang="pt-PT" b="1">
                <a:latin typeface="Arial"/>
                <a:cs typeface="Arial"/>
              </a:rPr>
              <a:t>gestão</a:t>
            </a:r>
            <a:r>
              <a:rPr lang="pt-PT" dirty="0">
                <a:latin typeface="Arial"/>
                <a:cs typeface="Arial"/>
              </a:rPr>
              <a:t> das existências de vacinas e dispositivos para </a:t>
            </a:r>
            <a:r>
              <a:rPr lang="pt-PT" b="1">
                <a:latin typeface="Arial"/>
                <a:cs typeface="Arial"/>
              </a:rPr>
              <a:t>evitar </a:t>
            </a:r>
            <a:r>
              <a:rPr lang="pt-PT" b="1" err="1">
                <a:latin typeface="Arial"/>
                <a:cs typeface="Arial"/>
              </a:rPr>
              <a:t>rupturas</a:t>
            </a:r>
            <a:r>
              <a:rPr lang="pt-PT" dirty="0">
                <a:latin typeface="Arial"/>
                <a:cs typeface="Arial"/>
              </a:rPr>
              <a:t> a nível das </a:t>
            </a:r>
            <a:r>
              <a:rPr lang="pt-PT">
                <a:latin typeface="Arial"/>
                <a:cs typeface="Arial"/>
              </a:rPr>
              <a:t>estruturas sanitárias</a:t>
            </a:r>
            <a:endParaRPr lang="pt-PT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Aumentar a </a:t>
            </a:r>
            <a:r>
              <a:rPr lang="pt-PT" b="1">
                <a:latin typeface="Arial"/>
                <a:cs typeface="Arial"/>
              </a:rPr>
              <a:t>capacidade e a qualidade do armazenamento e da distribuição</a:t>
            </a:r>
            <a:r>
              <a:rPr lang="pt-PT" dirty="0">
                <a:latin typeface="Arial"/>
                <a:cs typeface="Arial"/>
              </a:rPr>
              <a:t> de vacinas para melhorar a disponibilidade de vacinas, especialmente na </a:t>
            </a:r>
            <a:r>
              <a:rPr lang="pt-PT" i="1" dirty="0" err="1">
                <a:latin typeface="Arial"/>
                <a:cs typeface="Arial"/>
              </a:rPr>
              <a:t>last</a:t>
            </a:r>
            <a:r>
              <a:rPr lang="pt-PT" i="1" dirty="0">
                <a:latin typeface="Arial"/>
                <a:cs typeface="Arial"/>
              </a:rPr>
              <a:t> </a:t>
            </a:r>
            <a:r>
              <a:rPr lang="pt-PT" i="1" dirty="0" err="1">
                <a:latin typeface="Arial"/>
                <a:cs typeface="Arial"/>
              </a:rPr>
              <a:t>mile</a:t>
            </a:r>
            <a:endParaRPr lang="pt-PT" dirty="0"/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Melhorar o p</a:t>
            </a:r>
            <a:r>
              <a:rPr lang="pt-PT" b="1">
                <a:latin typeface="Arial"/>
                <a:cs typeface="Arial"/>
              </a:rPr>
              <a:t>laneamento, a coordenação e o acompanhamento da gestão</a:t>
            </a:r>
            <a:r>
              <a:rPr lang="pt-PT" dirty="0">
                <a:latin typeface="Arial"/>
                <a:cs typeface="Arial"/>
              </a:rPr>
              <a:t> da cadeia de abastecimento a todos os níveis</a:t>
            </a:r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Reforçar os sistemas de informação de gestão logística</a:t>
            </a:r>
            <a:r>
              <a:rPr lang="pt-PT" dirty="0">
                <a:latin typeface="Arial"/>
                <a:cs typeface="Arial"/>
              </a:rPr>
              <a:t> para assegurar a monitorização em tempo real a todos os níveis da cadeia de abastecimento de imunização</a:t>
            </a:r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Reforçar a gestão dos resíduos</a:t>
            </a:r>
            <a:r>
              <a:rPr lang="pt-PT" dirty="0">
                <a:latin typeface="Arial"/>
                <a:cs typeface="Arial"/>
              </a:rPr>
              <a:t> para reduzir o risco de infeção e/ou o impacto ambiental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F176-93C8-3DF0-E169-F9AFC94B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21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0B749-063C-3C26-DC3C-C3ED64674446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9038B-DB25-CE15-A1A6-0B3A3805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54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0EC86-96F3-797D-355A-A1C7AF740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B46D-31C2-39DE-C690-EC785BE9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4. Prestação de serviços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9A425-2086-2CB3-0F1F-C99F9E62D50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0695" y="1304924"/>
            <a:ext cx="11311943" cy="4921661"/>
          </a:xfrm>
        </p:spPr>
        <p:txBody>
          <a:bodyPr vert="horz" lIns="0" tIns="0" rIns="0" bIns="0" numCol="1" spcCol="540000" rtlCol="0" anchor="t">
            <a:noAutofit/>
          </a:bodyPr>
          <a:lstStyle/>
          <a:p>
            <a:r>
              <a:rPr lang="pt-PT" sz="2200" b="1" dirty="0">
                <a:latin typeface="Arial"/>
                <a:cs typeface="Arial"/>
              </a:rPr>
              <a:t>Objetivos recomendados: </a:t>
            </a:r>
            <a:endParaRPr lang="pt-PT" sz="2200" b="1" dirty="0"/>
          </a:p>
          <a:p>
            <a:pPr marL="342900" indent="-342900">
              <a:buChar char="•"/>
            </a:pPr>
            <a:r>
              <a:rPr lang="pt-PT" sz="1600" dirty="0">
                <a:latin typeface="Arial"/>
                <a:cs typeface="Arial"/>
              </a:rPr>
              <a:t>Abordar as considerações de </a:t>
            </a:r>
            <a:r>
              <a:rPr lang="pt-PT" sz="1600" b="1">
                <a:latin typeface="Arial"/>
                <a:cs typeface="Arial"/>
              </a:rPr>
              <a:t>género no planeamento e implementação </a:t>
            </a:r>
            <a:r>
              <a:rPr lang="pt-PT" sz="1600" dirty="0">
                <a:latin typeface="Arial"/>
                <a:cs typeface="Arial"/>
              </a:rPr>
              <a:t>dos serviços de imunização</a:t>
            </a:r>
            <a:endParaRPr lang="pt-PT" sz="1600" dirty="0"/>
          </a:p>
          <a:p>
            <a:pPr marL="342900" indent="-342900">
              <a:buChar char="•"/>
            </a:pPr>
            <a:r>
              <a:rPr lang="pt-PT" sz="1600" dirty="0">
                <a:latin typeface="Arial"/>
                <a:cs typeface="Arial"/>
              </a:rPr>
              <a:t>Alargar os serviços de imunização para </a:t>
            </a:r>
            <a:r>
              <a:rPr lang="pt-PT" sz="1600" b="1">
                <a:latin typeface="Arial"/>
                <a:cs typeface="Arial"/>
              </a:rPr>
              <a:t>atingir as crianças com dose zero, </a:t>
            </a:r>
            <a:r>
              <a:rPr lang="pt-PT" sz="1600" b="1" err="1">
                <a:latin typeface="Arial"/>
                <a:cs typeface="Arial"/>
              </a:rPr>
              <a:t>subimunizadas</a:t>
            </a:r>
            <a:r>
              <a:rPr lang="pt-PT" sz="1600" b="1">
                <a:latin typeface="Arial"/>
                <a:cs typeface="Arial"/>
              </a:rPr>
              <a:t> e as comunidades não abrangidas</a:t>
            </a:r>
            <a:endParaRPr lang="pt-PT" sz="1600" b="1"/>
          </a:p>
          <a:p>
            <a:pPr marL="342900" indent="-342900">
              <a:buChar char="•"/>
            </a:pPr>
            <a:r>
              <a:rPr lang="pt-PT" sz="1600" dirty="0">
                <a:latin typeface="Arial"/>
                <a:cs typeface="Arial"/>
              </a:rPr>
              <a:t>Estabelecer e/ou prosseguir </a:t>
            </a:r>
            <a:r>
              <a:rPr lang="pt-PT" sz="1600" b="1">
                <a:latin typeface="Arial"/>
                <a:cs typeface="Arial"/>
              </a:rPr>
              <a:t>parcerias com o sector privado</a:t>
            </a:r>
            <a:r>
              <a:rPr lang="pt-PT" sz="1600" dirty="0">
                <a:latin typeface="Arial"/>
                <a:cs typeface="Arial"/>
              </a:rPr>
              <a:t>, incluindo associações profissionais, para chegar às crianças com dose zero, </a:t>
            </a:r>
            <a:r>
              <a:rPr lang="pt-PT" sz="1600" dirty="0" err="1">
                <a:latin typeface="Arial"/>
                <a:cs typeface="Arial"/>
              </a:rPr>
              <a:t>subimunizadas</a:t>
            </a:r>
            <a:r>
              <a:rPr lang="pt-PT" sz="1600" dirty="0">
                <a:latin typeface="Arial"/>
                <a:cs typeface="Arial"/>
              </a:rPr>
              <a:t> e às comunidades que não foram vacinadas</a:t>
            </a:r>
            <a:endParaRPr lang="pt-PT" sz="1600" dirty="0"/>
          </a:p>
          <a:p>
            <a:pPr marL="342900" indent="-342900">
              <a:buChar char="•"/>
            </a:pPr>
            <a:r>
              <a:rPr lang="pt-PT" sz="1600" b="1">
                <a:latin typeface="Arial"/>
                <a:cs typeface="Arial"/>
              </a:rPr>
              <a:t>Integrar </a:t>
            </a:r>
            <a:r>
              <a:rPr lang="pt-PT" sz="1600" dirty="0">
                <a:latin typeface="Arial"/>
                <a:cs typeface="Arial"/>
              </a:rPr>
              <a:t>a prestação de serviços para melhorar a eficácia, a regularidade e/ou a fiabilidade das </a:t>
            </a:r>
            <a:r>
              <a:rPr lang="pt-PT" sz="1600" err="1">
                <a:latin typeface="Arial"/>
                <a:cs typeface="Arial"/>
              </a:rPr>
              <a:t>actividades</a:t>
            </a:r>
            <a:r>
              <a:rPr lang="pt-PT" sz="1600" dirty="0">
                <a:latin typeface="Arial"/>
                <a:cs typeface="Arial"/>
              </a:rPr>
              <a:t> de imunização planeadas, com especial incidência nas crianças com dose zero e </a:t>
            </a:r>
            <a:r>
              <a:rPr lang="pt-PT" sz="1600" dirty="0" err="1">
                <a:latin typeface="Arial"/>
                <a:cs typeface="Arial"/>
              </a:rPr>
              <a:t>subimunizadas</a:t>
            </a:r>
            <a:r>
              <a:rPr lang="pt-PT" sz="1600" dirty="0">
                <a:latin typeface="Arial"/>
                <a:cs typeface="Arial"/>
              </a:rPr>
              <a:t> e nas comunidades não abrangidas</a:t>
            </a:r>
          </a:p>
          <a:p>
            <a:pPr marL="342900" indent="-342900">
              <a:buChar char="•"/>
            </a:pPr>
            <a:r>
              <a:rPr lang="pt-PT" sz="1600" b="1">
                <a:latin typeface="Arial"/>
                <a:cs typeface="Arial"/>
              </a:rPr>
              <a:t>Melhorar a qualidade do serviço e a experiência do utilizador </a:t>
            </a:r>
            <a:r>
              <a:rPr lang="pt-PT" sz="1600" dirty="0">
                <a:latin typeface="Arial"/>
                <a:cs typeface="Arial"/>
              </a:rPr>
              <a:t>dos serviços de imunização, incluindo a introdução de uma forte perspetiva de género</a:t>
            </a:r>
          </a:p>
          <a:p>
            <a:pPr marL="342900" indent="-342900">
              <a:buChar char="•"/>
            </a:pPr>
            <a:r>
              <a:rPr lang="pt-PT" sz="1600" dirty="0">
                <a:latin typeface="Arial"/>
                <a:cs typeface="Arial"/>
              </a:rPr>
              <a:t>Estabelecer e/ou prosseguir </a:t>
            </a:r>
            <a:r>
              <a:rPr lang="pt-PT" sz="1600" b="1">
                <a:latin typeface="Arial"/>
                <a:cs typeface="Arial"/>
              </a:rPr>
              <a:t>parcerias com OSC</a:t>
            </a:r>
            <a:r>
              <a:rPr lang="pt-PT" sz="1600" dirty="0">
                <a:latin typeface="Arial"/>
                <a:cs typeface="Arial"/>
              </a:rPr>
              <a:t> para prestar serviços de imunização</a:t>
            </a:r>
          </a:p>
          <a:p>
            <a:pPr marL="342900" indent="-342900">
              <a:buChar char="•"/>
            </a:pPr>
            <a:r>
              <a:rPr lang="pt-PT" sz="1600" dirty="0">
                <a:latin typeface="Arial"/>
                <a:cs typeface="Arial"/>
              </a:rPr>
              <a:t>Conceber e aplicar abordagens de imunização </a:t>
            </a:r>
            <a:r>
              <a:rPr lang="pt-PT" sz="1600" b="1">
                <a:latin typeface="Arial"/>
                <a:cs typeface="Arial"/>
              </a:rPr>
              <a:t>ao longo da vida</a:t>
            </a:r>
            <a:r>
              <a:rPr lang="pt-PT" sz="1600" dirty="0">
                <a:latin typeface="Arial"/>
                <a:cs typeface="Arial"/>
              </a:rPr>
              <a:t> relevantes para os programas de vacinas apoiados pela </a:t>
            </a:r>
            <a:r>
              <a:rPr lang="pt-PT" sz="1600" err="1">
                <a:latin typeface="Arial"/>
                <a:cs typeface="Arial"/>
              </a:rPr>
              <a:t>Gavi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b="1">
                <a:latin typeface="Arial"/>
                <a:cs typeface="Arial"/>
              </a:rPr>
              <a:t>(HPV, MCV2)</a:t>
            </a:r>
          </a:p>
          <a:p>
            <a:pPr marL="342900" indent="-342900">
              <a:buChar char="•"/>
            </a:pPr>
            <a:endParaRPr lang="pt-PT" sz="16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149A8-9873-794C-6939-F78C6502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C7B3C-E55A-1502-9C7F-36C486640CEB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359FE-4BD9-8549-7F23-10571851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34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A6B3-9568-5AE1-41A8-1A71756BF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1095-F6D1-71EB-821E-8BED7D78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0429815" cy="93662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5. Sistemas de informação sobre saúde e monitorização e aprendizagem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32D2-6815-F1AC-5503-2357D55C25A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537143"/>
            <a:ext cx="11144930" cy="4644076"/>
          </a:xfrm>
        </p:spPr>
        <p:txBody>
          <a:bodyPr vert="horz" lIns="0" tIns="0" rIns="0" bIns="0" numCol="1" spcCol="540000" rtlCol="0" anchor="t">
            <a:normAutofit lnSpcReduction="10000"/>
          </a:bodyPr>
          <a:lstStyle/>
          <a:p>
            <a:r>
              <a:rPr lang="pt-PT" sz="2400" b="1" dirty="0">
                <a:latin typeface="Arial"/>
                <a:cs typeface="Arial"/>
              </a:rPr>
              <a:t>Objetivos recomendados: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Garantir que a </a:t>
            </a:r>
            <a:r>
              <a:rPr lang="pt-PT" b="1">
                <a:latin typeface="Arial"/>
                <a:cs typeface="Arial"/>
              </a:rPr>
              <a:t>informação atempada e adequada</a:t>
            </a:r>
            <a:r>
              <a:rPr lang="pt-PT" dirty="0">
                <a:latin typeface="Arial"/>
                <a:cs typeface="Arial"/>
              </a:rPr>
              <a:t> à finalidade esteja disponível a todos os níveis do sistema e seja utilizada de forma regular e sistemática para melhorar o alcance e o desempenho programático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Melhorar </a:t>
            </a:r>
            <a:r>
              <a:rPr lang="pt-PT">
                <a:latin typeface="Arial"/>
                <a:cs typeface="Arial"/>
              </a:rPr>
              <a:t>a </a:t>
            </a:r>
            <a:r>
              <a:rPr lang="pt-PT" b="1">
                <a:latin typeface="Arial"/>
                <a:cs typeface="Arial"/>
              </a:rPr>
              <a:t>capacidade de usar os dados, os instrumentos, as lições aprendidas</a:t>
            </a:r>
            <a:r>
              <a:rPr lang="pt-PT" dirty="0">
                <a:latin typeface="Arial"/>
                <a:cs typeface="Arial"/>
              </a:rPr>
              <a:t> para o acompanhamento e a aprendizagem dos programas, especialmente a </a:t>
            </a:r>
            <a:r>
              <a:rPr lang="pt-PT" b="1">
                <a:latin typeface="Arial"/>
                <a:cs typeface="Arial"/>
              </a:rPr>
              <a:t>nível subnacional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Reforçar os sistemas de informação relevantes para a </a:t>
            </a:r>
            <a:r>
              <a:rPr lang="pt-PT" b="1">
                <a:latin typeface="Arial"/>
                <a:cs typeface="Arial"/>
              </a:rPr>
              <a:t>identificação e o alcance das crianças com dose zero e </a:t>
            </a:r>
            <a:r>
              <a:rPr lang="pt-PT" b="1" err="1">
                <a:latin typeface="Arial"/>
                <a:cs typeface="Arial"/>
              </a:rPr>
              <a:t>subimunizadas</a:t>
            </a:r>
            <a:endParaRPr lang="pt-PT" b="1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Reforçar a capacidade do país para </a:t>
            </a:r>
            <a:r>
              <a:rPr lang="pt-PT" b="1">
                <a:latin typeface="Arial"/>
                <a:cs typeface="Arial"/>
              </a:rPr>
              <a:t>detetar, avaliar e responder a eventos adversos graves após a imunização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>
                <a:latin typeface="Arial"/>
                <a:cs typeface="Arial"/>
              </a:rPr>
              <a:t>Ampliar as intervenções de informação digital sobre saúde</a:t>
            </a:r>
            <a:r>
              <a:rPr lang="pt-PT" dirty="0">
                <a:latin typeface="Arial"/>
                <a:cs typeface="Arial"/>
              </a:rPr>
              <a:t> com base nas necessidades, prioridades, planos, estratégias e preparação dos países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56BE1-FD07-C7C6-EC6F-DC473507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E1805-500D-A06E-A286-F104B96BCF29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8CA63-0139-F8EF-1603-95858F137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422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8FD98-2213-14F3-AB81-28CF98EA1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750A-FAFC-B1E5-DC77-4738211D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3662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6. Vigilância epidemiológica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38638-CB6E-3800-9630-79CB766ACD4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0" tIns="0" rIns="0" bIns="0" numCol="1" spcCol="540000" rtlCol="0" anchor="t">
            <a:normAutofit/>
          </a:bodyPr>
          <a:lstStyle/>
          <a:p>
            <a:r>
              <a:rPr lang="pt-PT" sz="2200" b="1" dirty="0">
                <a:latin typeface="Arial"/>
                <a:cs typeface="Arial"/>
              </a:rPr>
              <a:t>Objetivos recomendados:</a:t>
            </a:r>
            <a:endParaRPr lang="pt-PT" sz="2200" b="1" dirty="0"/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Integrar de forma sustentável </a:t>
            </a:r>
            <a:r>
              <a:rPr lang="pt-PT" dirty="0">
                <a:latin typeface="Arial"/>
                <a:cs typeface="Arial"/>
              </a:rPr>
              <a:t>a vigilância das doenças evitáveis por vacinação (DEV), que satisfaça as necessidades dos programas de imunização, num sistema nacional de vigilância das doenças resiliente</a:t>
            </a:r>
            <a:endParaRPr lang="pt-PT" dirty="0"/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Melhorar a disponibilidade e a utilização de </a:t>
            </a:r>
            <a:r>
              <a:rPr lang="pt-PT" b="1">
                <a:latin typeface="Arial"/>
                <a:cs typeface="Arial"/>
              </a:rPr>
              <a:t>dados atempados e </a:t>
            </a:r>
            <a:r>
              <a:rPr lang="pt-PT" b="1" err="1">
                <a:latin typeface="Arial"/>
                <a:cs typeface="Arial"/>
              </a:rPr>
              <a:t>exactos</a:t>
            </a:r>
            <a:r>
              <a:rPr lang="pt-PT" b="1">
                <a:latin typeface="Arial"/>
                <a:cs typeface="Arial"/>
              </a:rPr>
              <a:t> para a tomada de decisões sobre a introdução de vacinas</a:t>
            </a:r>
            <a:r>
              <a:rPr lang="pt-PT" dirty="0">
                <a:latin typeface="Arial"/>
                <a:cs typeface="Arial"/>
              </a:rPr>
              <a:t> e a orientação de campanhas preventivas</a:t>
            </a:r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Aumentar a deteção atempada de surtos</a:t>
            </a:r>
            <a:r>
              <a:rPr lang="pt-PT" dirty="0">
                <a:latin typeface="Arial"/>
                <a:cs typeface="Arial"/>
              </a:rPr>
              <a:t> de doenças evitáveis por vacinação </a:t>
            </a:r>
            <a:r>
              <a:rPr lang="pt-PT" b="1">
                <a:latin typeface="Arial"/>
                <a:cs typeface="Arial"/>
              </a:rPr>
              <a:t>e a resposta</a:t>
            </a:r>
            <a:r>
              <a:rPr lang="pt-PT" dirty="0">
                <a:latin typeface="Arial"/>
                <a:cs typeface="Arial"/>
              </a:rPr>
              <a:t> aos mesmos</a:t>
            </a:r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Utilizar dados de vigilância para identificar formas de melhorar a eficácia</a:t>
            </a:r>
            <a:r>
              <a:rPr lang="pt-PT" dirty="0">
                <a:latin typeface="Arial"/>
                <a:cs typeface="Arial"/>
              </a:rPr>
              <a:t> dos programas de imunização na prevenção de doenças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20D61-C8FC-4D0D-DB89-0BD32436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A2616-0D0C-8CE0-E816-9A08C1807BB4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6E8EF-E385-EC47-04F2-E26C395F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93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EB02-C193-7BAA-CBD0-E84CB44A3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A878-D296-F8E5-175A-00CCF88A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3662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7. Geração de procura e envolvimento da comunidade</a:t>
            </a:r>
            <a:endParaRPr lang="pt-P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40F9-142E-EC7C-4E3C-BA44C75427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0" tIns="0" rIns="0" bIns="0" numCol="1" spcCol="540000" rtlCol="0" anchor="t">
            <a:normAutofit/>
          </a:bodyPr>
          <a:lstStyle/>
          <a:p>
            <a:r>
              <a:rPr lang="pt-PT" sz="2200" b="1" err="1">
                <a:latin typeface="Arial"/>
                <a:cs typeface="Arial"/>
              </a:rPr>
              <a:t>Objectivos</a:t>
            </a:r>
            <a:r>
              <a:rPr lang="pt-PT" sz="2200" b="1" dirty="0">
                <a:latin typeface="Arial"/>
                <a:cs typeface="Arial"/>
              </a:rPr>
              <a:t> recomendados:</a:t>
            </a:r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Conceber e aplicar </a:t>
            </a:r>
            <a:r>
              <a:rPr lang="pt-PT" b="1">
                <a:latin typeface="Arial"/>
                <a:cs typeface="Arial"/>
              </a:rPr>
              <a:t>intervenções de mudança social e comportamental</a:t>
            </a:r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Apoiar a expansão dos sistemas de informação e de dados sociais e comportamentais</a:t>
            </a:r>
            <a:r>
              <a:rPr lang="pt-PT" dirty="0">
                <a:latin typeface="Arial"/>
                <a:cs typeface="Arial"/>
              </a:rPr>
              <a:t>, incluindo a auscultação social</a:t>
            </a:r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Melhorar a </a:t>
            </a:r>
            <a:r>
              <a:rPr lang="pt-PT" b="1">
                <a:latin typeface="Arial"/>
                <a:cs typeface="Arial"/>
              </a:rPr>
              <a:t>capacidade de conceção, execução, acompanhamento e/ou avaliação das </a:t>
            </a:r>
            <a:r>
              <a:rPr lang="pt-PT" b="1" err="1">
                <a:latin typeface="Arial"/>
                <a:cs typeface="Arial"/>
              </a:rPr>
              <a:t>actividades</a:t>
            </a:r>
            <a:r>
              <a:rPr lang="pt-PT" b="1">
                <a:latin typeface="Arial"/>
                <a:cs typeface="Arial"/>
              </a:rPr>
              <a:t> de criação de procura a todos os níveis</a:t>
            </a:r>
          </a:p>
          <a:p>
            <a:pPr marL="342900" indent="-342900">
              <a:buChar char="•"/>
            </a:pPr>
            <a:r>
              <a:rPr lang="pt-PT" b="1">
                <a:latin typeface="Arial"/>
                <a:cs typeface="Arial"/>
              </a:rPr>
              <a:t>Aumentar a sensibilização para o compromisso social e político</a:t>
            </a:r>
            <a:r>
              <a:rPr lang="pt-PT" dirty="0">
                <a:latin typeface="Arial"/>
                <a:cs typeface="Arial"/>
              </a:rPr>
              <a:t> e aumentar a responsabilização pela imunização equitativa a todos os níveis</a:t>
            </a:r>
          </a:p>
          <a:p>
            <a:pPr marL="342900" indent="-342900">
              <a:buChar char="•"/>
            </a:pPr>
            <a:r>
              <a:rPr lang="pt-PT" dirty="0">
                <a:latin typeface="Arial"/>
                <a:cs typeface="Arial"/>
              </a:rPr>
              <a:t>Reforçar as </a:t>
            </a:r>
            <a:r>
              <a:rPr lang="pt-PT" b="1">
                <a:latin typeface="Arial"/>
                <a:cs typeface="Arial"/>
              </a:rPr>
              <a:t>parcerias com os </a:t>
            </a:r>
            <a:r>
              <a:rPr lang="pt-PT" b="1" err="1">
                <a:latin typeface="Arial"/>
                <a:cs typeface="Arial"/>
              </a:rPr>
              <a:t>actores</a:t>
            </a:r>
            <a:r>
              <a:rPr lang="pt-PT" b="1">
                <a:latin typeface="Arial"/>
                <a:cs typeface="Arial"/>
              </a:rPr>
              <a:t> locais e comunitários</a:t>
            </a:r>
            <a:r>
              <a:rPr lang="pt-PT" dirty="0">
                <a:latin typeface="Arial"/>
                <a:cs typeface="Arial"/>
              </a:rPr>
              <a:t> para melhorar a procura de imunização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57AC7-6E34-33AD-1AE4-F38A93EB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25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097FC-33D4-0A5D-E48D-33523627E7AE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733BB-E52D-4881-5DF3-84BAF762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51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E9C62-2F96-127C-7371-8FF17A5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FC4F-D459-A86A-AFB3-65FC7FD0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366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8. Financiamento da saúde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4059C-9108-8447-861A-54B8D8EE19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0" tIns="0" rIns="0" bIns="0" numCol="1" spcCol="540000" rtlCol="0" anchor="t">
            <a:normAutofit/>
          </a:bodyPr>
          <a:lstStyle/>
          <a:p>
            <a:r>
              <a:rPr lang="pt-PT" sz="2200" b="1" dirty="0">
                <a:latin typeface="Arial"/>
                <a:cs typeface="Arial"/>
              </a:rPr>
              <a:t>Objetivos recomendados:</a:t>
            </a:r>
          </a:p>
          <a:p>
            <a:pPr marL="342900" indent="-342900">
              <a:buChar char="•"/>
            </a:pPr>
            <a:r>
              <a:rPr lang="pt-PT" sz="2200" b="1">
                <a:latin typeface="Arial"/>
                <a:cs typeface="Arial"/>
              </a:rPr>
              <a:t>Apoiar o planeamento dos custos de aquisição de vacinas</a:t>
            </a:r>
            <a:r>
              <a:rPr lang="pt-PT" sz="2200">
                <a:latin typeface="Arial"/>
                <a:cs typeface="Arial"/>
              </a:rPr>
              <a:t> apoiadas pela </a:t>
            </a:r>
            <a:r>
              <a:rPr lang="pt-PT" sz="2200" err="1">
                <a:latin typeface="Arial"/>
                <a:cs typeface="Arial"/>
              </a:rPr>
              <a:t>Gavi</a:t>
            </a:r>
            <a:r>
              <a:rPr lang="pt-PT" sz="2200">
                <a:latin typeface="Arial"/>
                <a:cs typeface="Arial"/>
              </a:rPr>
              <a:t> e não apoiadas pela </a:t>
            </a:r>
            <a:r>
              <a:rPr lang="pt-PT" sz="2200" err="1">
                <a:latin typeface="Arial"/>
                <a:cs typeface="Arial"/>
              </a:rPr>
              <a:t>Gavi</a:t>
            </a:r>
            <a:r>
              <a:rPr lang="pt-PT" sz="2200">
                <a:latin typeface="Arial"/>
                <a:cs typeface="Arial"/>
              </a:rPr>
              <a:t> </a:t>
            </a:r>
            <a:r>
              <a:rPr lang="pt-PT" sz="2200" b="1">
                <a:latin typeface="Arial"/>
                <a:cs typeface="Arial"/>
              </a:rPr>
              <a:t>com base em previsões de qualidade</a:t>
            </a:r>
            <a:r>
              <a:rPr lang="pt-PT" sz="2200">
                <a:latin typeface="Arial"/>
                <a:cs typeface="Arial"/>
              </a:rPr>
              <a:t> das vacinas como parte dos orçamentos nacionais e subnacionais da saúde</a:t>
            </a:r>
            <a:endParaRPr lang="pt-PT" sz="2200" b="1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pt-PT" sz="2200" b="1">
                <a:latin typeface="Arial"/>
                <a:cs typeface="Arial"/>
              </a:rPr>
              <a:t>Apoiar a orçamentação e a afetação de recursos nacionais</a:t>
            </a:r>
            <a:r>
              <a:rPr lang="pt-PT" sz="2200">
                <a:latin typeface="Arial"/>
                <a:cs typeface="Arial"/>
              </a:rPr>
              <a:t> à imunização e/ou aos cuidados de saúde primários (CSP) com base em considerações de </a:t>
            </a:r>
            <a:r>
              <a:rPr lang="pt-PT" sz="2200" b="1">
                <a:latin typeface="Arial"/>
                <a:cs typeface="Arial"/>
              </a:rPr>
              <a:t>equidade</a:t>
            </a:r>
          </a:p>
          <a:p>
            <a:pPr marL="342900" indent="-342900">
              <a:buChar char="•"/>
            </a:pPr>
            <a:r>
              <a:rPr lang="pt-PT" sz="2200">
                <a:latin typeface="Arial"/>
                <a:cs typeface="Arial"/>
              </a:rPr>
              <a:t>Melhorar a </a:t>
            </a:r>
            <a:r>
              <a:rPr lang="pt-PT" sz="2200" b="1">
                <a:latin typeface="Arial"/>
                <a:cs typeface="Arial"/>
              </a:rPr>
              <a:t>utilização eficaz e o acompanhamento dos financiamentos públicos nacionais destinados à linha da frente</a:t>
            </a:r>
            <a:r>
              <a:rPr lang="pt-PT" sz="2200">
                <a:latin typeface="Arial"/>
                <a:cs typeface="Arial"/>
              </a:rPr>
              <a:t>, nomeadamente para chegar às crianças com dose zero</a:t>
            </a:r>
          </a:p>
          <a:p>
            <a:pPr marL="342900" indent="-342900">
              <a:buChar char="•"/>
            </a:pPr>
            <a:endParaRPr lang="pt-PT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8BC66-64D1-7F1C-BDEB-56CCDC4D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26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1A403-C835-B6A3-F616-BE85B56255F0}"/>
              </a:ext>
            </a:extLst>
          </p:cNvPr>
          <p:cNvSpPr/>
          <p:nvPr/>
        </p:nvSpPr>
        <p:spPr>
          <a:xfrm>
            <a:off x="10951534" y="0"/>
            <a:ext cx="1240465" cy="2726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71C84-8214-4247-CD05-8B07E135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4" y="294913"/>
            <a:ext cx="1213335" cy="838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065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1D4F3A-56B9-DD97-2A08-33615E1DFC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1D4F3A-56B9-DD97-2A08-33615E1DF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F070B93C-D68E-DEF4-BBC6-5DD27B565DAC}"/>
              </a:ext>
            </a:extLst>
          </p:cNvPr>
          <p:cNvSpPr/>
          <p:nvPr/>
        </p:nvSpPr>
        <p:spPr>
          <a:xfrm>
            <a:off x="9738813" y="1130059"/>
            <a:ext cx="986652" cy="4278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EA1801-A752-CC6A-F13D-120CE9D1CEE5}"/>
              </a:ext>
            </a:extLst>
          </p:cNvPr>
          <p:cNvSpPr/>
          <p:nvPr/>
        </p:nvSpPr>
        <p:spPr>
          <a:xfrm>
            <a:off x="2995444" y="1156962"/>
            <a:ext cx="878478" cy="4252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D6E589-20AA-FA03-DFBF-F9EE54D1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93" y="188076"/>
            <a:ext cx="11154344" cy="592778"/>
          </a:xfrm>
        </p:spPr>
        <p:txBody>
          <a:bodyPr vert="horz">
            <a:noAutofit/>
          </a:bodyPr>
          <a:lstStyle/>
          <a:p>
            <a:r>
              <a:rPr lang="pt-PT" sz="2000">
                <a:solidFill>
                  <a:srgbClr val="005CB9"/>
                </a:solidFill>
              </a:rPr>
              <a:t>Portfólio de vacinas em crescimento proporciona a oportunidade de oferecer imunização para além da primeira infância, mas exigirá uma colaboração mais forte entre o PAV e outros programas </a:t>
            </a:r>
            <a:endParaRPr lang="pt-PT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8B83C-36E5-56EF-CC81-62BAC926A536}"/>
              </a:ext>
            </a:extLst>
          </p:cNvPr>
          <p:cNvSpPr/>
          <p:nvPr/>
        </p:nvSpPr>
        <p:spPr>
          <a:xfrm>
            <a:off x="5434905" y="1156962"/>
            <a:ext cx="1325974" cy="4252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21C2A-DA9D-FE6A-0458-566F26711077}"/>
              </a:ext>
            </a:extLst>
          </p:cNvPr>
          <p:cNvSpPr/>
          <p:nvPr/>
        </p:nvSpPr>
        <p:spPr>
          <a:xfrm>
            <a:off x="7978122" y="1130059"/>
            <a:ext cx="986652" cy="4278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F7C38-E14D-49CE-593D-2466F48A8A54}"/>
              </a:ext>
            </a:extLst>
          </p:cNvPr>
          <p:cNvSpPr/>
          <p:nvPr/>
        </p:nvSpPr>
        <p:spPr>
          <a:xfrm>
            <a:off x="2499590" y="3279062"/>
            <a:ext cx="8646253" cy="183242"/>
          </a:xfrm>
          <a:prstGeom prst="rect">
            <a:avLst/>
          </a:prstGeom>
          <a:noFill/>
          <a:ln w="25400" cap="flat" cmpd="sng" algn="ctr">
            <a:noFill/>
            <a:prstDash val="sysDot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[Homens multivalentes, M/MR, OCV, YF, COVID-19, Ébola]</a:t>
            </a:r>
            <a:r>
              <a:rPr kumimoji="0" lang="en-GB" sz="1200" b="0" i="0" u="none" strike="noStrike" kern="0" cap="none" spc="0" normalizeH="0" baseline="30000" noProof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endParaRPr kumimoji="0" lang="en-GB" sz="1200" b="0" i="0" u="none" strike="noStrike" kern="0" cap="none" spc="0" normalizeH="0" baseline="30000" noProof="0">
              <a:ln>
                <a:noFill/>
              </a:ln>
              <a:solidFill>
                <a:srgbClr val="00A1D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07594D-6E93-014B-2D3B-4F8A79BC5778}"/>
              </a:ext>
            </a:extLst>
          </p:cNvPr>
          <p:cNvCxnSpPr>
            <a:cxnSpLocks/>
          </p:cNvCxnSpPr>
          <p:nvPr/>
        </p:nvCxnSpPr>
        <p:spPr>
          <a:xfrm>
            <a:off x="2340841" y="4653521"/>
            <a:ext cx="8824524" cy="0"/>
          </a:xfrm>
          <a:prstGeom prst="line">
            <a:avLst/>
          </a:prstGeom>
          <a:ln w="190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00DBD-D00D-0D77-854A-08E7FBBE35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rgbClr val="005CB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r="29690"/>
          <a:stretch/>
        </p:blipFill>
        <p:spPr>
          <a:xfrm>
            <a:off x="3178454" y="1268272"/>
            <a:ext cx="419688" cy="46661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1B7761-CC60-A401-556F-8314B5AC00C0}"/>
              </a:ext>
            </a:extLst>
          </p:cNvPr>
          <p:cNvSpPr/>
          <p:nvPr/>
        </p:nvSpPr>
        <p:spPr>
          <a:xfrm>
            <a:off x="2842772" y="1866031"/>
            <a:ext cx="1056317" cy="3745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920" tIns="60960" rIns="121920" bIns="6096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Recém-nascido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523CBA-2B74-4931-65E7-567F70CA39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rgbClr val="005CB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r="29098"/>
          <a:stretch/>
        </p:blipFill>
        <p:spPr>
          <a:xfrm>
            <a:off x="4529007" y="1306003"/>
            <a:ext cx="355118" cy="4207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22BA8A-2030-7346-3B3F-9DBD29F9C4C6}"/>
              </a:ext>
            </a:extLst>
          </p:cNvPr>
          <p:cNvSpPr/>
          <p:nvPr/>
        </p:nvSpPr>
        <p:spPr>
          <a:xfrm>
            <a:off x="4069617" y="1834178"/>
            <a:ext cx="1239163" cy="2865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Bebé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(&lt;12 meses)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413FB-55DE-F594-C6E6-2B16BFA0E3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rgbClr val="005CB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r="22911"/>
          <a:stretch/>
        </p:blipFill>
        <p:spPr>
          <a:xfrm>
            <a:off x="5944427" y="1332311"/>
            <a:ext cx="387404" cy="351952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FDAE2D-6ABA-6666-5546-D2DCAD1B7542}"/>
              </a:ext>
            </a:extLst>
          </p:cNvPr>
          <p:cNvSpPr/>
          <p:nvPr/>
        </p:nvSpPr>
        <p:spPr>
          <a:xfrm>
            <a:off x="5511809" y="1756278"/>
            <a:ext cx="1217904" cy="3745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1" u="none" strike="noStrike" kern="0" cap="none" spc="0" normalizeH="0" baseline="3000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º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1" u="none" strike="noStrike" kern="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GB" sz="1200" b="0" i="1" u="none" strike="noStrike" kern="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vida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(13-23 meses)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D442526-C424-7205-2C5D-8DC76AD69F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rgbClr val="005CB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27057"/>
          <a:stretch/>
        </p:blipFill>
        <p:spPr>
          <a:xfrm>
            <a:off x="7156792" y="1386964"/>
            <a:ext cx="355120" cy="3441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FB85B15-1FB5-6883-F107-7F736B11CFA0}"/>
              </a:ext>
            </a:extLst>
          </p:cNvPr>
          <p:cNvSpPr/>
          <p:nvPr/>
        </p:nvSpPr>
        <p:spPr>
          <a:xfrm>
            <a:off x="6701570" y="1799170"/>
            <a:ext cx="1230829" cy="3316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Crianças mais velhas (2-8 anos)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6F50240-7A96-47FE-CAD2-52AC7914B0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rgbClr val="005CB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33" y="1306195"/>
            <a:ext cx="410638" cy="3909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AD21B7-0B2D-8C63-5DBA-46A3D096C8A2}"/>
              </a:ext>
            </a:extLst>
          </p:cNvPr>
          <p:cNvSpPr/>
          <p:nvPr/>
        </p:nvSpPr>
        <p:spPr>
          <a:xfrm>
            <a:off x="7907695" y="1789209"/>
            <a:ext cx="1128179" cy="3745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Adolescente (9-15 anos)</a:t>
            </a:r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866E093D-A3DD-2826-B7FD-376B7591F477}"/>
              </a:ext>
            </a:extLst>
          </p:cNvPr>
          <p:cNvSpPr/>
          <p:nvPr/>
        </p:nvSpPr>
        <p:spPr>
          <a:xfrm>
            <a:off x="407576" y="2269153"/>
            <a:ext cx="1989279" cy="463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Carteira existente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Vacinas de rotina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CB7320D7-2A2D-5FE0-CDA2-A58AF27CD09D}"/>
              </a:ext>
            </a:extLst>
          </p:cNvPr>
          <p:cNvSpPr/>
          <p:nvPr/>
        </p:nvSpPr>
        <p:spPr>
          <a:xfrm>
            <a:off x="407577" y="3750180"/>
            <a:ext cx="1797714" cy="727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Nova carteira</a:t>
            </a:r>
          </a:p>
          <a:p>
            <a:pPr marL="91440" marR="0" lvl="0" indent="-9144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Estratégia de Investimento em Vacinas (VIS)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91440" marR="0" lvl="0" indent="-9144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Estratégia de Investimento em Vacinas (VIS)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EFC95333-40FA-0C08-653F-53914D0B9201}"/>
              </a:ext>
            </a:extLst>
          </p:cNvPr>
          <p:cNvSpPr/>
          <p:nvPr/>
        </p:nvSpPr>
        <p:spPr>
          <a:xfrm>
            <a:off x="4925052" y="4724195"/>
            <a:ext cx="3785338" cy="159747"/>
          </a:xfrm>
          <a:prstGeom prst="rect">
            <a:avLst/>
          </a:prstGeom>
          <a:noFill/>
          <a:ln w="25400" cap="flat" cmpd="sng" algn="ctr">
            <a:noFill/>
            <a:prstDash val="sysDot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Mpox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(autorizado)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Hepatite 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(autorizado),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Raiva PEP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31701198-CEAC-6487-2EAF-043DE22746F1}"/>
              </a:ext>
            </a:extLst>
          </p:cNvPr>
          <p:cNvSpPr/>
          <p:nvPr/>
        </p:nvSpPr>
        <p:spPr>
          <a:xfrm>
            <a:off x="2046949" y="1869461"/>
            <a:ext cx="1056317" cy="3745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Gravidez</a:t>
            </a:r>
          </a:p>
        </p:txBody>
      </p:sp>
      <p:pic>
        <p:nvPicPr>
          <p:cNvPr id="1127" name="Graphic 1126" descr="Pregnant lady outline">
            <a:extLst>
              <a:ext uri="{FF2B5EF4-FFF2-40B4-BE49-F238E27FC236}">
                <a16:creationId xmlns:a16="http://schemas.microsoft.com/office/drawing/2014/main" id="{78F3552B-04F3-4BF7-0474-21A279884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40841" y="1279129"/>
            <a:ext cx="470702" cy="470702"/>
          </a:xfrm>
          <a:prstGeom prst="rect">
            <a:avLst/>
          </a:prstGeom>
        </p:spPr>
      </p:pic>
      <p:sp>
        <p:nvSpPr>
          <p:cNvPr id="1132" name="Rectangle 1131">
            <a:extLst>
              <a:ext uri="{FF2B5EF4-FFF2-40B4-BE49-F238E27FC236}">
                <a16:creationId xmlns:a16="http://schemas.microsoft.com/office/drawing/2014/main" id="{C3EBAD63-AA3E-7B58-8AB7-624D418DD975}"/>
              </a:ext>
            </a:extLst>
          </p:cNvPr>
          <p:cNvSpPr/>
          <p:nvPr/>
        </p:nvSpPr>
        <p:spPr>
          <a:xfrm>
            <a:off x="8835537" y="1854009"/>
            <a:ext cx="1180367" cy="3745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Adultos </a:t>
            </a:r>
          </a:p>
        </p:txBody>
      </p:sp>
      <p:pic>
        <p:nvPicPr>
          <p:cNvPr id="1136" name="Graphic 1135" descr="Woman outline">
            <a:extLst>
              <a:ext uri="{FF2B5EF4-FFF2-40B4-BE49-F238E27FC236}">
                <a16:creationId xmlns:a16="http://schemas.microsoft.com/office/drawing/2014/main" id="{D43D3E9A-597E-B5E1-1D77-C381B11623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35360" y="1346186"/>
            <a:ext cx="415456" cy="415456"/>
          </a:xfrm>
          <a:prstGeom prst="rect">
            <a:avLst/>
          </a:prstGeom>
        </p:spPr>
      </p:pic>
      <p:cxnSp>
        <p:nvCxnSpPr>
          <p:cNvPr id="1140" name="Straight Connector 1139">
            <a:extLst>
              <a:ext uri="{FF2B5EF4-FFF2-40B4-BE49-F238E27FC236}">
                <a16:creationId xmlns:a16="http://schemas.microsoft.com/office/drawing/2014/main" id="{902398B7-3298-8954-6CAF-EF596491C820}"/>
              </a:ext>
            </a:extLst>
          </p:cNvPr>
          <p:cNvCxnSpPr>
            <a:cxnSpLocks/>
          </p:cNvCxnSpPr>
          <p:nvPr/>
        </p:nvCxnSpPr>
        <p:spPr>
          <a:xfrm>
            <a:off x="392309" y="2226351"/>
            <a:ext cx="108210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" name="Rectangle 1146">
            <a:extLst>
              <a:ext uri="{FF2B5EF4-FFF2-40B4-BE49-F238E27FC236}">
                <a16:creationId xmlns:a16="http://schemas.microsoft.com/office/drawing/2014/main" id="{0F14126E-C9A7-B25B-AB4E-4787E44001F1}"/>
              </a:ext>
            </a:extLst>
          </p:cNvPr>
          <p:cNvSpPr/>
          <p:nvPr/>
        </p:nvSpPr>
        <p:spPr>
          <a:xfrm>
            <a:off x="1902165" y="3922774"/>
            <a:ext cx="1301136" cy="3829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RSV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GBS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(~2028)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Outros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A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72916840-0D72-799E-D96A-642B65597B0E}"/>
              </a:ext>
            </a:extLst>
          </p:cNvPr>
          <p:cNvSpPr/>
          <p:nvPr/>
        </p:nvSpPr>
        <p:spPr>
          <a:xfrm>
            <a:off x="4189424" y="3836346"/>
            <a:ext cx="1036320" cy="5558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Hexavalente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MMCV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Shigella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(~2030)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9" name="Rectangle 1148">
            <a:extLst>
              <a:ext uri="{FF2B5EF4-FFF2-40B4-BE49-F238E27FC236}">
                <a16:creationId xmlns:a16="http://schemas.microsoft.com/office/drawing/2014/main" id="{1C804511-A595-26EB-4EF1-EC66181CEA54}"/>
              </a:ext>
            </a:extLst>
          </p:cNvPr>
          <p:cNvSpPr/>
          <p:nvPr/>
        </p:nvSpPr>
        <p:spPr>
          <a:xfrm>
            <a:off x="7960055" y="3910262"/>
            <a:ext cx="1036320" cy="40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Td Booster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TB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(~2028)  </a:t>
            </a:r>
          </a:p>
        </p:txBody>
      </p:sp>
      <p:cxnSp>
        <p:nvCxnSpPr>
          <p:cNvPr id="1150" name="Straight Connector 1149">
            <a:extLst>
              <a:ext uri="{FF2B5EF4-FFF2-40B4-BE49-F238E27FC236}">
                <a16:creationId xmlns:a16="http://schemas.microsoft.com/office/drawing/2014/main" id="{6FF9F581-FE9C-B7F2-3662-3A9D65931B2B}"/>
              </a:ext>
            </a:extLst>
          </p:cNvPr>
          <p:cNvCxnSpPr>
            <a:cxnSpLocks/>
          </p:cNvCxnSpPr>
          <p:nvPr/>
        </p:nvCxnSpPr>
        <p:spPr>
          <a:xfrm>
            <a:off x="441091" y="3650741"/>
            <a:ext cx="108210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B1079573-7B7D-128D-083B-CC1FEA0CCACE}"/>
              </a:ext>
            </a:extLst>
          </p:cNvPr>
          <p:cNvSpPr/>
          <p:nvPr/>
        </p:nvSpPr>
        <p:spPr>
          <a:xfrm>
            <a:off x="5525022" y="3988921"/>
            <a:ext cx="1097265" cy="2506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Hexavalente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MMCV </a:t>
            </a:r>
            <a:r>
              <a:rPr kumimoji="0" lang="en-GB" sz="1200" b="0" i="0" u="none" strike="noStrike" kern="0" cap="none" spc="0" normalizeH="0" baseline="3000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DTwP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Booster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CB0D3935-FEB9-B709-FDDB-0860B9E636E0}"/>
              </a:ext>
            </a:extLst>
          </p:cNvPr>
          <p:cNvSpPr/>
          <p:nvPr/>
        </p:nvSpPr>
        <p:spPr>
          <a:xfrm>
            <a:off x="6746703" y="3865340"/>
            <a:ext cx="1036320" cy="4978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A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Td Booster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A1D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Dengue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(licenciado)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8" name="Graphic 1057" descr="Man with cane outline">
            <a:extLst>
              <a:ext uri="{FF2B5EF4-FFF2-40B4-BE49-F238E27FC236}">
                <a16:creationId xmlns:a16="http://schemas.microsoft.com/office/drawing/2014/main" id="{02DA097B-9B87-6269-0DD1-3E314B672B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45230" y="1319978"/>
            <a:ext cx="415456" cy="415456"/>
          </a:xfrm>
          <a:prstGeom prst="rect">
            <a:avLst/>
          </a:prstGeom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C9DF7E94-5A06-348A-8CD3-3C1CCDC000B0}"/>
              </a:ext>
            </a:extLst>
          </p:cNvPr>
          <p:cNvSpPr/>
          <p:nvPr/>
        </p:nvSpPr>
        <p:spPr>
          <a:xfrm>
            <a:off x="9726323" y="1806252"/>
            <a:ext cx="818534" cy="3575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Pessoas idosas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D628E7C3-1209-2F01-851C-A6F47B0E6395}"/>
              </a:ext>
            </a:extLst>
          </p:cNvPr>
          <p:cNvSpPr/>
          <p:nvPr/>
        </p:nvSpPr>
        <p:spPr>
          <a:xfrm>
            <a:off x="10677585" y="3936015"/>
            <a:ext cx="986652" cy="3564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Outros 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E566A47E-4C9D-6FC5-387F-83C6DDFF39BD}"/>
              </a:ext>
            </a:extLst>
          </p:cNvPr>
          <p:cNvSpPr/>
          <p:nvPr/>
        </p:nvSpPr>
        <p:spPr>
          <a:xfrm>
            <a:off x="3019282" y="3922774"/>
            <a:ext cx="814731" cy="3829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A1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Hepatite B BD</a:t>
            </a: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35A50FC6-82C5-1127-4A5A-1236813328B1}"/>
              </a:ext>
            </a:extLst>
          </p:cNvPr>
          <p:cNvSpPr/>
          <p:nvPr/>
        </p:nvSpPr>
        <p:spPr>
          <a:xfrm>
            <a:off x="430314" y="4247327"/>
            <a:ext cx="947258" cy="727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A1D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AC81284B-0626-0446-23DF-9172FC90B053}"/>
              </a:ext>
            </a:extLst>
          </p:cNvPr>
          <p:cNvCxnSpPr>
            <a:cxnSpLocks/>
          </p:cNvCxnSpPr>
          <p:nvPr/>
        </p:nvCxnSpPr>
        <p:spPr>
          <a:xfrm flipV="1">
            <a:off x="2393927" y="3225061"/>
            <a:ext cx="8771438" cy="14256"/>
          </a:xfrm>
          <a:prstGeom prst="line">
            <a:avLst/>
          </a:prstGeom>
          <a:ln w="19050">
            <a:solidFill>
              <a:srgbClr val="9930A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1082">
            <a:extLst>
              <a:ext uri="{FF2B5EF4-FFF2-40B4-BE49-F238E27FC236}">
                <a16:creationId xmlns:a16="http://schemas.microsoft.com/office/drawing/2014/main" id="{CB03250D-325E-7D32-31FA-657A3716BDEB}"/>
              </a:ext>
            </a:extLst>
          </p:cNvPr>
          <p:cNvSpPr txBox="1"/>
          <p:nvPr/>
        </p:nvSpPr>
        <p:spPr>
          <a:xfrm>
            <a:off x="3731913" y="2279194"/>
            <a:ext cx="1914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JE, Men A**,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PCV**, Penta, IPV** M*/MR*</a:t>
            </a:r>
            <a:r>
              <a:rPr kumimoji="0" lang="en-GB" sz="1200" b="0" i="0" u="none" strike="noStrike" kern="0" cap="none" spc="0" normalizeH="0" baseline="3000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**, MCV1, Rota,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TCV**, YF**, Malária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16DAB4A7-ECA7-F447-7D24-5151328708AC}"/>
              </a:ext>
            </a:extLst>
          </p:cNvPr>
          <p:cNvSpPr txBox="1"/>
          <p:nvPr/>
        </p:nvSpPr>
        <p:spPr>
          <a:xfrm>
            <a:off x="5508450" y="2279193"/>
            <a:ext cx="1224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MCV2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Homens A, MR, Malária, OCV***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D4FB11DB-0CA6-F771-77A4-FF49A858B91B}"/>
              </a:ext>
            </a:extLst>
          </p:cNvPr>
          <p:cNvSpPr txBox="1"/>
          <p:nvPr/>
        </p:nvSpPr>
        <p:spPr>
          <a:xfrm>
            <a:off x="7859136" y="2466949"/>
            <a:ext cx="1224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OCV***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HPV**</a:t>
            </a:r>
          </a:p>
        </p:txBody>
      </p:sp>
      <p:pic>
        <p:nvPicPr>
          <p:cNvPr id="1098" name="Picture 1097">
            <a:extLst>
              <a:ext uri="{FF2B5EF4-FFF2-40B4-BE49-F238E27FC236}">
                <a16:creationId xmlns:a16="http://schemas.microsoft.com/office/drawing/2014/main" id="{AF68C281-E8B6-6F6F-7060-3084AC92A0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98015" y="4586965"/>
            <a:ext cx="586211" cy="417781"/>
          </a:xfrm>
          <a:prstGeom prst="rect">
            <a:avLst/>
          </a:prstGeom>
        </p:spPr>
      </p:pic>
      <p:sp>
        <p:nvSpPr>
          <p:cNvPr id="1101" name="TextBox 1100">
            <a:extLst>
              <a:ext uri="{FF2B5EF4-FFF2-40B4-BE49-F238E27FC236}">
                <a16:creationId xmlns:a16="http://schemas.microsoft.com/office/drawing/2014/main" id="{99B50A45-FDE2-7A0D-0DD7-A3AF030FE5BE}"/>
              </a:ext>
            </a:extLst>
          </p:cNvPr>
          <p:cNvSpPr txBox="1"/>
          <p:nvPr/>
        </p:nvSpPr>
        <p:spPr>
          <a:xfrm>
            <a:off x="574263" y="3013132"/>
            <a:ext cx="107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Emergência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dirty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Existentes</a:t>
            </a:r>
            <a:endParaRPr kumimoji="0" lang="pt-PT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E32BFE04-A7D0-4A04-4FB7-D4E6536484A9}"/>
              </a:ext>
            </a:extLst>
          </p:cNvPr>
          <p:cNvSpPr txBox="1"/>
          <p:nvPr/>
        </p:nvSpPr>
        <p:spPr>
          <a:xfrm>
            <a:off x="499759" y="4549230"/>
            <a:ext cx="121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Emergência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Stockpile</a:t>
            </a:r>
            <a:endParaRPr kumimoji="0" lang="pt-PT" sz="1200" b="0" i="0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9" name="Rectangle 1138">
            <a:extLst>
              <a:ext uri="{FF2B5EF4-FFF2-40B4-BE49-F238E27FC236}">
                <a16:creationId xmlns:a16="http://schemas.microsoft.com/office/drawing/2014/main" id="{DD080D41-061C-66DF-40E7-B38ABFE9680D}"/>
              </a:ext>
            </a:extLst>
          </p:cNvPr>
          <p:cNvSpPr/>
          <p:nvPr/>
        </p:nvSpPr>
        <p:spPr>
          <a:xfrm>
            <a:off x="10586230" y="1832953"/>
            <a:ext cx="1354133" cy="3575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21920" tIns="60960" rIns="121920" bIns="6096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Trabalhadores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sector da </a:t>
            </a:r>
            <a:r>
              <a:rPr kumimoji="0" lang="en-GB" sz="1200" b="0" i="1" u="none" strike="noStrike" kern="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saúde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15" name="Picture 13" descr="Icon&#10;&#10;Description automatically generated">
            <a:extLst>
              <a:ext uri="{FF2B5EF4-FFF2-40B4-BE49-F238E27FC236}">
                <a16:creationId xmlns:a16="http://schemas.microsoft.com/office/drawing/2014/main" id="{E6176423-E3D9-9ACF-7B7F-D51AED121F7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7F1D7"/>
              </a:clrFrom>
              <a:clrTo>
                <a:srgbClr val="F7F1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1688" y="1319333"/>
            <a:ext cx="464186" cy="454810"/>
          </a:xfrm>
          <a:prstGeom prst="rect">
            <a:avLst/>
          </a:prstGeom>
        </p:spPr>
      </p:pic>
      <p:pic>
        <p:nvPicPr>
          <p:cNvPr id="1152" name="Picture 1151">
            <a:extLst>
              <a:ext uri="{FF2B5EF4-FFF2-40B4-BE49-F238E27FC236}">
                <a16:creationId xmlns:a16="http://schemas.microsoft.com/office/drawing/2014/main" id="{7D4B9074-7894-EEC6-6AF1-C16A25F070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5393" y="2984265"/>
            <a:ext cx="522688" cy="406903"/>
          </a:xfrm>
          <a:prstGeom prst="rect">
            <a:avLst/>
          </a:prstGeom>
        </p:spPr>
      </p:pic>
      <p:sp>
        <p:nvSpPr>
          <p:cNvPr id="1153" name="TextBox 1152">
            <a:extLst>
              <a:ext uri="{FF2B5EF4-FFF2-40B4-BE49-F238E27FC236}">
                <a16:creationId xmlns:a16="http://schemas.microsoft.com/office/drawing/2014/main" id="{188ECA52-1DE3-22E4-C777-EDEF735FFCBB}"/>
              </a:ext>
            </a:extLst>
          </p:cNvPr>
          <p:cNvSpPr txBox="1"/>
          <p:nvPr/>
        </p:nvSpPr>
        <p:spPr>
          <a:xfrm>
            <a:off x="2277192" y="4928029"/>
            <a:ext cx="89361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1" u="none" strike="noStrike" kern="0" cap="none" spc="0" normalizeH="0" baseline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*Apoiado para acompanhamento periódico. </a:t>
            </a:r>
            <a:r>
              <a:rPr kumimoji="0" lang="pt-PT" sz="1100" b="0" i="1" u="none" strike="noStrike" kern="0" cap="none" spc="0" normalizeH="0" baseline="0" dirty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**Apoiado para um acompanhamento único após a infância *** Campanha preventiva orientada.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0" cap="none" spc="0" normalizeH="0" baseline="30000" dirty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r>
              <a:rPr kumimoji="0" lang="pt-PT" sz="1100" b="0" i="1" u="none" strike="noStrike" kern="0" cap="none" spc="0" normalizeH="0" baseline="0" dirty="0">
                <a:ln>
                  <a:noFill/>
                </a:ln>
                <a:solidFill>
                  <a:srgbClr val="A518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nem todos são adequados para recém-nascidos e bebés.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02FFF-ED24-6C51-8DDD-24D528706DD0}"/>
              </a:ext>
            </a:extLst>
          </p:cNvPr>
          <p:cNvSpPr/>
          <p:nvPr/>
        </p:nvSpPr>
        <p:spPr>
          <a:xfrm>
            <a:off x="412630" y="5441316"/>
            <a:ext cx="11271929" cy="633351"/>
          </a:xfrm>
          <a:prstGeom prst="roundRect">
            <a:avLst>
              <a:gd name="adj" fmla="val 641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3E9B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F05E3-9931-02C8-4E09-C75BA66ECFEA}"/>
              </a:ext>
            </a:extLst>
          </p:cNvPr>
          <p:cNvSpPr txBox="1"/>
          <p:nvPr/>
        </p:nvSpPr>
        <p:spPr>
          <a:xfrm>
            <a:off x="537163" y="5465604"/>
            <a:ext cx="419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Estão disponíveis vacinas para mais doenças que não constam do calendário infantil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2AB273F-FDCD-4A04-A83B-CB11306DB2EB}"/>
              </a:ext>
            </a:extLst>
          </p:cNvPr>
          <p:cNvSpPr>
            <a:spLocks noEditPoints="1"/>
          </p:cNvSpPr>
          <p:nvPr/>
        </p:nvSpPr>
        <p:spPr bwMode="auto">
          <a:xfrm>
            <a:off x="4891832" y="5434404"/>
            <a:ext cx="593155" cy="647174"/>
          </a:xfrm>
          <a:custGeom>
            <a:avLst/>
            <a:gdLst>
              <a:gd name="T0" fmla="*/ 173 w 345"/>
              <a:gd name="T1" fmla="*/ 0 h 345"/>
              <a:gd name="T2" fmla="*/ 0 w 345"/>
              <a:gd name="T3" fmla="*/ 173 h 345"/>
              <a:gd name="T4" fmla="*/ 173 w 345"/>
              <a:gd name="T5" fmla="*/ 345 h 345"/>
              <a:gd name="T6" fmla="*/ 345 w 345"/>
              <a:gd name="T7" fmla="*/ 173 h 345"/>
              <a:gd name="T8" fmla="*/ 173 w 345"/>
              <a:gd name="T9" fmla="*/ 0 h 345"/>
              <a:gd name="T10" fmla="*/ 279 w 345"/>
              <a:gd name="T11" fmla="*/ 186 h 345"/>
              <a:gd name="T12" fmla="*/ 187 w 345"/>
              <a:gd name="T13" fmla="*/ 277 h 345"/>
              <a:gd name="T14" fmla="*/ 161 w 345"/>
              <a:gd name="T15" fmla="*/ 277 h 345"/>
              <a:gd name="T16" fmla="*/ 155 w 345"/>
              <a:gd name="T17" fmla="*/ 264 h 345"/>
              <a:gd name="T18" fmla="*/ 161 w 345"/>
              <a:gd name="T19" fmla="*/ 251 h 345"/>
              <a:gd name="T20" fmla="*/ 221 w 345"/>
              <a:gd name="T21" fmla="*/ 191 h 345"/>
              <a:gd name="T22" fmla="*/ 59 w 345"/>
              <a:gd name="T23" fmla="*/ 191 h 345"/>
              <a:gd name="T24" fmla="*/ 41 w 345"/>
              <a:gd name="T25" fmla="*/ 173 h 345"/>
              <a:gd name="T26" fmla="*/ 59 w 345"/>
              <a:gd name="T27" fmla="*/ 154 h 345"/>
              <a:gd name="T28" fmla="*/ 221 w 345"/>
              <a:gd name="T29" fmla="*/ 154 h 345"/>
              <a:gd name="T30" fmla="*/ 161 w 345"/>
              <a:gd name="T31" fmla="*/ 95 h 345"/>
              <a:gd name="T32" fmla="*/ 155 w 345"/>
              <a:gd name="T33" fmla="*/ 82 h 345"/>
              <a:gd name="T34" fmla="*/ 161 w 345"/>
              <a:gd name="T35" fmla="*/ 68 h 345"/>
              <a:gd name="T36" fmla="*/ 174 w 345"/>
              <a:gd name="T37" fmla="*/ 63 h 345"/>
              <a:gd name="T38" fmla="*/ 187 w 345"/>
              <a:gd name="T39" fmla="*/ 68 h 345"/>
              <a:gd name="T40" fmla="*/ 279 w 345"/>
              <a:gd name="T41" fmla="*/ 160 h 345"/>
              <a:gd name="T42" fmla="*/ 284 w 345"/>
              <a:gd name="T43" fmla="*/ 173 h 345"/>
              <a:gd name="T44" fmla="*/ 279 w 345"/>
              <a:gd name="T45" fmla="*/ 18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5" h="345">
                <a:moveTo>
                  <a:pt x="173" y="0"/>
                </a:moveTo>
                <a:cubicBezTo>
                  <a:pt x="77" y="0"/>
                  <a:pt x="0" y="77"/>
                  <a:pt x="0" y="173"/>
                </a:cubicBezTo>
                <a:cubicBezTo>
                  <a:pt x="0" y="268"/>
                  <a:pt x="77" y="345"/>
                  <a:pt x="173" y="345"/>
                </a:cubicBezTo>
                <a:cubicBezTo>
                  <a:pt x="268" y="345"/>
                  <a:pt x="345" y="268"/>
                  <a:pt x="345" y="173"/>
                </a:cubicBezTo>
                <a:cubicBezTo>
                  <a:pt x="345" y="77"/>
                  <a:pt x="268" y="0"/>
                  <a:pt x="173" y="0"/>
                </a:cubicBezTo>
                <a:close/>
                <a:moveTo>
                  <a:pt x="279" y="186"/>
                </a:moveTo>
                <a:cubicBezTo>
                  <a:pt x="187" y="277"/>
                  <a:pt x="187" y="277"/>
                  <a:pt x="187" y="277"/>
                </a:cubicBezTo>
                <a:cubicBezTo>
                  <a:pt x="180" y="284"/>
                  <a:pt x="168" y="284"/>
                  <a:pt x="161" y="277"/>
                </a:cubicBezTo>
                <a:cubicBezTo>
                  <a:pt x="157" y="273"/>
                  <a:pt x="155" y="269"/>
                  <a:pt x="155" y="264"/>
                </a:cubicBezTo>
                <a:cubicBezTo>
                  <a:pt x="155" y="259"/>
                  <a:pt x="157" y="254"/>
                  <a:pt x="161" y="251"/>
                </a:cubicBezTo>
                <a:cubicBezTo>
                  <a:pt x="161" y="251"/>
                  <a:pt x="213" y="198"/>
                  <a:pt x="221" y="191"/>
                </a:cubicBezTo>
                <a:cubicBezTo>
                  <a:pt x="210" y="191"/>
                  <a:pt x="59" y="191"/>
                  <a:pt x="59" y="191"/>
                </a:cubicBezTo>
                <a:cubicBezTo>
                  <a:pt x="49" y="191"/>
                  <a:pt x="41" y="183"/>
                  <a:pt x="41" y="173"/>
                </a:cubicBezTo>
                <a:cubicBezTo>
                  <a:pt x="41" y="162"/>
                  <a:pt x="49" y="154"/>
                  <a:pt x="59" y="154"/>
                </a:cubicBezTo>
                <a:cubicBezTo>
                  <a:pt x="59" y="154"/>
                  <a:pt x="210" y="154"/>
                  <a:pt x="221" y="154"/>
                </a:cubicBezTo>
                <a:cubicBezTo>
                  <a:pt x="207" y="140"/>
                  <a:pt x="161" y="95"/>
                  <a:pt x="161" y="95"/>
                </a:cubicBezTo>
                <a:cubicBezTo>
                  <a:pt x="157" y="91"/>
                  <a:pt x="155" y="86"/>
                  <a:pt x="155" y="82"/>
                </a:cubicBezTo>
                <a:cubicBezTo>
                  <a:pt x="155" y="77"/>
                  <a:pt x="157" y="72"/>
                  <a:pt x="161" y="68"/>
                </a:cubicBezTo>
                <a:cubicBezTo>
                  <a:pt x="164" y="65"/>
                  <a:pt x="169" y="63"/>
                  <a:pt x="174" y="63"/>
                </a:cubicBezTo>
                <a:cubicBezTo>
                  <a:pt x="179" y="63"/>
                  <a:pt x="183" y="65"/>
                  <a:pt x="187" y="68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82" y="163"/>
                  <a:pt x="284" y="168"/>
                  <a:pt x="284" y="173"/>
                </a:cubicBezTo>
                <a:cubicBezTo>
                  <a:pt x="284" y="178"/>
                  <a:pt x="282" y="182"/>
                  <a:pt x="279" y="1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A39B4-9EB0-BC92-6214-E5DB002F2A9A}"/>
              </a:ext>
            </a:extLst>
          </p:cNvPr>
          <p:cNvSpPr txBox="1"/>
          <p:nvPr/>
        </p:nvSpPr>
        <p:spPr>
          <a:xfrm>
            <a:off x="5593240" y="5465604"/>
            <a:ext cx="6097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Exigirá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concentração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cuidados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saúde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primários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colaboração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entre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saúde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chegar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novas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populações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00FF6-78BC-150E-6BD8-B613C54BBEAF}"/>
              </a:ext>
            </a:extLst>
          </p:cNvPr>
          <p:cNvSpPr txBox="1"/>
          <p:nvPr/>
        </p:nvSpPr>
        <p:spPr>
          <a:xfrm>
            <a:off x="6748973" y="2558501"/>
            <a:ext cx="1224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OCV***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1340CD-929C-E0A8-6647-54FA0137389E}"/>
              </a:ext>
            </a:extLst>
          </p:cNvPr>
          <p:cNvSpPr txBox="1"/>
          <p:nvPr/>
        </p:nvSpPr>
        <p:spPr>
          <a:xfrm>
            <a:off x="8835537" y="2558501"/>
            <a:ext cx="1224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OCV***</a:t>
            </a:r>
          </a:p>
        </p:txBody>
      </p:sp>
      <p:sp>
        <p:nvSpPr>
          <p:cNvPr id="1122" name="TextBox 1121">
            <a:extLst>
              <a:ext uri="{FF2B5EF4-FFF2-40B4-BE49-F238E27FC236}">
                <a16:creationId xmlns:a16="http://schemas.microsoft.com/office/drawing/2014/main" id="{02879B56-E155-0CB0-F13D-E995235FD763}"/>
              </a:ext>
            </a:extLst>
          </p:cNvPr>
          <p:cNvSpPr txBox="1"/>
          <p:nvPr/>
        </p:nvSpPr>
        <p:spPr>
          <a:xfrm>
            <a:off x="9585969" y="2558501"/>
            <a:ext cx="1224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OCV***</a:t>
            </a:r>
          </a:p>
        </p:txBody>
      </p:sp>
      <p:sp>
        <p:nvSpPr>
          <p:cNvPr id="1124" name="Slide Number Placeholder 3">
            <a:extLst>
              <a:ext uri="{FF2B5EF4-FFF2-40B4-BE49-F238E27FC236}">
                <a16:creationId xmlns:a16="http://schemas.microsoft.com/office/drawing/2014/main" id="{8740836A-DC0E-E44C-ABFC-B32FE5CF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1" name="Footer Placeholder 4">
            <a:extLst>
              <a:ext uri="{FF2B5EF4-FFF2-40B4-BE49-F238E27FC236}">
                <a16:creationId xmlns:a16="http://schemas.microsoft.com/office/drawing/2014/main" id="{4FFEEA06-19FB-5D9A-EA95-34316C27C2B0}"/>
              </a:ext>
            </a:extLst>
          </p:cNvPr>
          <p:cNvSpPr txBox="1">
            <a:spLocks/>
          </p:cNvSpPr>
          <p:nvPr/>
        </p:nvSpPr>
        <p:spPr>
          <a:xfrm>
            <a:off x="777566" y="6353142"/>
            <a:ext cx="9238337" cy="33381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vacinas VIS2024 estão sujeitas à aprovação da direção - as datas indicadas são as datas previstas para o licenciamento.</a:t>
            </a:r>
          </a:p>
          <a:p>
            <a:pPr marL="0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MMCV também inclui uma campanha de prevenção em massa (1-19 anos)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3BBCCE51-8A15-2DE4-3DDF-535FFC4E0623}"/>
              </a:ext>
            </a:extLst>
          </p:cNvPr>
          <p:cNvSpPr txBox="1"/>
          <p:nvPr/>
        </p:nvSpPr>
        <p:spPr>
          <a:xfrm>
            <a:off x="10538154" y="2566084"/>
            <a:ext cx="1224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9930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Ébola***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A9B44-EE54-93EF-B312-0AFFB289A28D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  <p:extLst>
      <p:ext uri="{BB962C8B-B14F-4D97-AF65-F5344CB8AC3E}">
        <p14:creationId xmlns:p14="http://schemas.microsoft.com/office/powerpoint/2010/main" val="1813804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43;p27">
            <a:extLst>
              <a:ext uri="{FF2B5EF4-FFF2-40B4-BE49-F238E27FC236}">
                <a16:creationId xmlns:a16="http://schemas.microsoft.com/office/drawing/2014/main" id="{D22FA644-6C0E-995A-77DE-51239F7A60B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40984" y="880534"/>
            <a:ext cx="6477000" cy="159596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ill Sans" charset="0"/>
              <a:buNone/>
            </a:pPr>
            <a:r>
              <a:rPr lang="en-US" altLang="en-US" b="1">
                <a:latin typeface="Gill Sans" charset="0"/>
                <a:cs typeface="Gill Sans" charset="0"/>
                <a:sym typeface="Gill Sans" charset="0"/>
              </a:rPr>
              <a:t>Introdução da Vacina Contra o HPV na Guiné Bissau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Google Shape;144;p27">
            <a:extLst>
              <a:ext uri="{FF2B5EF4-FFF2-40B4-BE49-F238E27FC236}">
                <a16:creationId xmlns:a16="http://schemas.microsoft.com/office/drawing/2014/main" id="{1BC783BD-B6B6-913B-00F1-E9A4480DBDE6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940985" y="2736851"/>
            <a:ext cx="4847167" cy="1761067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Gill Sans" charset="0"/>
              <a:buNone/>
            </a:pPr>
            <a:r>
              <a:rPr lang="en-US" altLang="en-US" sz="3067">
                <a:latin typeface="Gill Sans" charset="0"/>
                <a:cs typeface="Gill Sans" charset="0"/>
                <a:sym typeface="Gill Sans" charset="0"/>
              </a:rPr>
              <a:t>Requisitos, processos, lições aprendidas e etapas de planeamento</a:t>
            </a:r>
            <a:endParaRPr lang="en-US" altLang="en-US" sz="3467"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7172" name="Google Shape;145;p27">
            <a:extLst>
              <a:ext uri="{FF2B5EF4-FFF2-40B4-BE49-F238E27FC236}">
                <a16:creationId xmlns:a16="http://schemas.microsoft.com/office/drawing/2014/main" id="{B032CED2-E76F-CB54-F7A2-A09EF884E1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2" t="46901" r="47218" b="46860"/>
          <a:stretch>
            <a:fillRect/>
          </a:stretch>
        </p:blipFill>
        <p:spPr bwMode="auto">
          <a:xfrm>
            <a:off x="1940984" y="4724401"/>
            <a:ext cx="1032933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D71421-5C27-6081-0211-8B22D7CA8091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50;p28">
            <a:extLst>
              <a:ext uri="{FF2B5EF4-FFF2-40B4-BE49-F238E27FC236}">
                <a16:creationId xmlns:a16="http://schemas.microsoft.com/office/drawing/2014/main" id="{54617C18-2ED6-62E9-2366-79EDAAAA8D9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8067" y="190500"/>
            <a:ext cx="10574867" cy="10583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Contextualização</a:t>
            </a:r>
          </a:p>
        </p:txBody>
      </p:sp>
      <p:pic>
        <p:nvPicPr>
          <p:cNvPr id="9219" name="Google Shape;151;p28">
            <a:extLst>
              <a:ext uri="{FF2B5EF4-FFF2-40B4-BE49-F238E27FC236}">
                <a16:creationId xmlns:a16="http://schemas.microsoft.com/office/drawing/2014/main" id="{BF562D70-FAB8-2110-2227-555998282F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2311400"/>
            <a:ext cx="37253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Google Shape;152;p28">
            <a:extLst>
              <a:ext uri="{FF2B5EF4-FFF2-40B4-BE49-F238E27FC236}">
                <a16:creationId xmlns:a16="http://schemas.microsoft.com/office/drawing/2014/main" id="{D51DAACB-DFE0-5FC0-7108-128F24647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538818"/>
            <a:ext cx="3498851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oogle Shape;153;p28">
            <a:extLst>
              <a:ext uri="{FF2B5EF4-FFF2-40B4-BE49-F238E27FC236}">
                <a16:creationId xmlns:a16="http://schemas.microsoft.com/office/drawing/2014/main" id="{0A8836F5-4CB4-8C7A-BDC9-1EA75B81F3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2139951"/>
            <a:ext cx="296333" cy="10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Google Shape;154;p28">
            <a:extLst>
              <a:ext uri="{FF2B5EF4-FFF2-40B4-BE49-F238E27FC236}">
                <a16:creationId xmlns:a16="http://schemas.microsoft.com/office/drawing/2014/main" id="{27435568-A924-BE6F-78D9-0B5585F557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11400"/>
            <a:ext cx="3498851" cy="43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Google Shape;155;p28">
            <a:extLst>
              <a:ext uri="{FF2B5EF4-FFF2-40B4-BE49-F238E27FC236}">
                <a16:creationId xmlns:a16="http://schemas.microsoft.com/office/drawing/2014/main" id="{769C4E2B-305B-343C-3B9D-2A88A29885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1502834"/>
            <a:ext cx="3725333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Google Shape;156;p28">
            <a:extLst>
              <a:ext uri="{FF2B5EF4-FFF2-40B4-BE49-F238E27FC236}">
                <a16:creationId xmlns:a16="http://schemas.microsoft.com/office/drawing/2014/main" id="{3B2C97F6-4EF7-20E8-A177-25ACF71533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3" y="2091267"/>
            <a:ext cx="685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Google Shape;157;p28">
            <a:extLst>
              <a:ext uri="{FF2B5EF4-FFF2-40B4-BE49-F238E27FC236}">
                <a16:creationId xmlns:a16="http://schemas.microsoft.com/office/drawing/2014/main" id="{2A25ED9E-EF52-5A3E-1928-1E19B57DD1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2006601"/>
            <a:ext cx="3989917" cy="47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oogle Shape;158;p28">
            <a:extLst>
              <a:ext uri="{FF2B5EF4-FFF2-40B4-BE49-F238E27FC236}">
                <a16:creationId xmlns:a16="http://schemas.microsoft.com/office/drawing/2014/main" id="{B72623BE-C236-6270-3C48-88000AB26E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8" y="1494367"/>
            <a:ext cx="4131733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oogle Shape;159;p28">
            <a:extLst>
              <a:ext uri="{FF2B5EF4-FFF2-40B4-BE49-F238E27FC236}">
                <a16:creationId xmlns:a16="http://schemas.microsoft.com/office/drawing/2014/main" id="{282BA294-3D43-1BB0-BD39-07C14089BE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2091267"/>
            <a:ext cx="685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Google Shape;160;p28">
            <a:extLst>
              <a:ext uri="{FF2B5EF4-FFF2-40B4-BE49-F238E27FC236}">
                <a16:creationId xmlns:a16="http://schemas.microsoft.com/office/drawing/2014/main" id="{89762263-9193-9EDD-210E-C51D2E304743}"/>
              </a:ext>
            </a:extLst>
          </p:cNvPr>
          <p:cNvSpPr txBox="1"/>
          <p:nvPr/>
        </p:nvSpPr>
        <p:spPr>
          <a:xfrm>
            <a:off x="395818" y="2334685"/>
            <a:ext cx="3498849" cy="409363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marL="152396" indent="-245527" defTabSz="121917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" sz="14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HPV causa quase todos os casos de câncer cervical e o peso é desproporcional. Cerca de 90% das mortes por câncer cervical ocorrem em países de baixa e média renda (LMICs).</a:t>
            </a: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245527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" sz="14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Baixas coberturas de vacinação compromentem o alcance da meta global de eliminar a doença até 2030</a:t>
            </a: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245527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" sz="14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Guine-Bissau, as estimativas atuais indicam que cada ano 239 mulheres são diagnosticadas com câncer de colo do útero e 172 morrem em decorrência da doença*</a:t>
            </a: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1600"/>
              </a:spcBef>
              <a:buClr>
                <a:srgbClr val="000000"/>
              </a:buClr>
              <a:defRPr/>
            </a:pP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9" name="Google Shape;161;p28">
            <a:extLst>
              <a:ext uri="{FF2B5EF4-FFF2-40B4-BE49-F238E27FC236}">
                <a16:creationId xmlns:a16="http://schemas.microsoft.com/office/drawing/2014/main" id="{15A690DC-4D20-F5D8-7E75-A964FC82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18" y="2334684"/>
            <a:ext cx="3498849" cy="390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171450" indent="-1905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28594" indent="-253994" defTabSz="1219170" fontAlgn="base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●"/>
            </a:pPr>
            <a:r>
              <a:rPr lang="en-US" altLang="en-US" sz="1600"/>
              <a:t>Vacinação contra o HPV para meninas de 9 a 14 anos é a principal ferramenta de prevenção para acelerar a eliminação do câncer cervical (prevenção primária</a:t>
            </a:r>
          </a:p>
          <a:p>
            <a:pPr marL="228594" indent="-253994" defTabSz="121917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●"/>
            </a:pPr>
            <a:r>
              <a:rPr lang="en-US" altLang="en-US" sz="1600"/>
              <a:t>Dados globais indicam que a vacinação contra o HPV reduz os casos de câncer cervical em ~90%</a:t>
            </a:r>
          </a:p>
          <a:p>
            <a:pPr marL="228594" indent="-253994" defTabSz="121917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●"/>
            </a:pPr>
            <a:r>
              <a:rPr lang="en-US" altLang="en-US" sz="1600"/>
              <a:t>Actualmente a cobertura vacinal mundial em meninas menores de 15 anos é de 13%</a:t>
            </a:r>
          </a:p>
        </p:txBody>
      </p:sp>
      <p:sp>
        <p:nvSpPr>
          <p:cNvPr id="9230" name="Google Shape;162;p28">
            <a:extLst>
              <a:ext uri="{FF2B5EF4-FFF2-40B4-BE49-F238E27FC236}">
                <a16:creationId xmlns:a16="http://schemas.microsoft.com/office/drawing/2014/main" id="{AF10FC96-C95E-B565-5D05-FFF927087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7" y="6508751"/>
            <a:ext cx="5056717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en-US" altLang="en-US" sz="1200" i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*Source: 2023, ICO/IARC Information Centre on HPV and Cancer</a:t>
            </a:r>
          </a:p>
        </p:txBody>
      </p:sp>
      <p:sp>
        <p:nvSpPr>
          <p:cNvPr id="163" name="Google Shape;163;p28">
            <a:extLst>
              <a:ext uri="{FF2B5EF4-FFF2-40B4-BE49-F238E27FC236}">
                <a16:creationId xmlns:a16="http://schemas.microsoft.com/office/drawing/2014/main" id="{2DB0F19D-C369-F129-6BEF-75221246E8F4}"/>
              </a:ext>
            </a:extLst>
          </p:cNvPr>
          <p:cNvSpPr txBox="1"/>
          <p:nvPr/>
        </p:nvSpPr>
        <p:spPr>
          <a:xfrm>
            <a:off x="8216901" y="2315634"/>
            <a:ext cx="3833284" cy="336761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marL="152396" indent="-169329" defTabSz="121917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" sz="14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Estudos recentes fornecem dados de alta qualidade mostrando ~98% de eficácia e proteção durável para um regime de dose única</a:t>
            </a: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169329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" sz="14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fortes evidência de que vacinas de HPV de dose única podem reduzir substancialmente a incidência de pré-câncer cervical e câncer atribuíveis ao HPV</a:t>
            </a: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169329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" sz="14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esquema de dose única poderia promover a equidade global no acesso à vacina contra o HPV, aumentar a aceitação da vacina em países de baixa e média renda e diminuir as taxas de câncer cervical e mortes relacionadas em regiões de alta carga e baixa renda. </a:t>
            </a: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1600"/>
              </a:spcBef>
              <a:buClr>
                <a:srgbClr val="000000"/>
              </a:buClr>
              <a:defRPr/>
            </a:pPr>
            <a:endParaRPr sz="14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11E2BA-0DA3-EE8E-59F8-B2281EC29A30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90507-B681-35C4-33FC-0C1E9DF90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D62B06-2DBA-7D52-7EBC-5DE62DFC10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4" y="2843359"/>
            <a:ext cx="5275550" cy="3801990"/>
          </a:xfrm>
        </p:spPr>
        <p:txBody>
          <a:bodyPr>
            <a:normAutofit fontScale="92500"/>
          </a:bodyPr>
          <a:lstStyle/>
          <a:p>
            <a:r>
              <a:rPr lang="pt-PT" sz="4800" dirty="0"/>
              <a:t>Apresentação do programa para o lançamento do processo de planeamento do portfólio completo da Gavi (FPP)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E2763-ECEB-6250-9F25-1A51D058B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880B5-02B1-855A-9D55-97DB8D414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762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>
            <a:extLst>
              <a:ext uri="{FF2B5EF4-FFF2-40B4-BE49-F238E27FC236}">
                <a16:creationId xmlns:a16="http://schemas.microsoft.com/office/drawing/2014/main" id="{7A79F8B1-2A50-DB77-6CC5-2B9B2F0829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934" y="1960033"/>
            <a:ext cx="11396133" cy="4362451"/>
          </a:xfrm>
        </p:spPr>
        <p:txBody>
          <a:bodyPr/>
          <a:lstStyle/>
          <a:p>
            <a:pPr indent="-457189" eaLnBrk="1" fontAlgn="auto" hangingPunct="1">
              <a:lnSpc>
                <a:spcPct val="100000"/>
              </a:lnSpc>
              <a:buSzPts val="1800"/>
              <a:buFont typeface="Calibri"/>
              <a:buChar char="●"/>
              <a:defRPr/>
            </a:pPr>
            <a:r>
              <a:rPr lang="en" sz="2400" b="1" i="1" dirty="0">
                <a:solidFill>
                  <a:schemeClr val="dk1"/>
                </a:solidFill>
              </a:rPr>
              <a:t>Definição do grupo alvo</a:t>
            </a:r>
            <a:endParaRPr sz="2400" b="1" i="1" dirty="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buFont typeface="Calibri"/>
              <a:buChar char="○"/>
              <a:defRPr/>
            </a:pPr>
            <a:r>
              <a:rPr lang="en" sz="2400" dirty="0">
                <a:solidFill>
                  <a:schemeClr val="dk1"/>
                </a:solidFill>
              </a:rPr>
              <a:t>Grupo principal : meninas de 9 a 14 anos.</a:t>
            </a:r>
            <a:endParaRPr sz="2400" dirty="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buFont typeface="Calibri"/>
              <a:buChar char="○"/>
              <a:defRPr/>
            </a:pPr>
            <a:r>
              <a:rPr lang="en" sz="2400" dirty="0">
                <a:solidFill>
                  <a:schemeClr val="dk1"/>
                </a:solidFill>
              </a:rPr>
              <a:t>Definição do grupo alvo de rotina (considerar a idade mínima de inicio da actividade sexual) EXP:  primeiro ano de introdução pode ser feito MAC para meninas de 10 a 14 anos;  na rotina pode ser de meninas de 9 anos de idade.</a:t>
            </a:r>
            <a:endParaRPr sz="2400" dirty="0">
              <a:solidFill>
                <a:schemeClr val="dk1"/>
              </a:solidFill>
            </a:endParaRPr>
          </a:p>
          <a:p>
            <a:pPr indent="-431789" eaLnBrk="1" fontAlgn="auto" hangingPunct="1">
              <a:lnSpc>
                <a:spcPct val="100000"/>
              </a:lnSpc>
              <a:spcBef>
                <a:spcPts val="0"/>
              </a:spcBef>
              <a:buSzPts val="1500"/>
              <a:buFont typeface="Calibri"/>
              <a:buChar char="●"/>
              <a:defRPr/>
            </a:pPr>
            <a:r>
              <a:rPr lang="en" sz="2400" b="1" i="1" dirty="0">
                <a:solidFill>
                  <a:schemeClr val="dk1"/>
                </a:solidFill>
              </a:rPr>
              <a:t>Seleção de vacinas:</a:t>
            </a:r>
            <a:r>
              <a:rPr lang="en" sz="2400" i="1" dirty="0">
                <a:solidFill>
                  <a:schemeClr val="dk1"/>
                </a:solidFill>
              </a:rPr>
              <a:t> </a:t>
            </a:r>
            <a:r>
              <a:rPr lang="en" sz="2400" dirty="0">
                <a:solidFill>
                  <a:schemeClr val="dk1"/>
                </a:solidFill>
              </a:rPr>
              <a:t>três vacinas disponíveis distribuídas pela Gavi:– todas com indicação para uso em dose única</a:t>
            </a:r>
            <a:endParaRPr sz="2400" dirty="0">
              <a:solidFill>
                <a:schemeClr val="dk1"/>
              </a:solidFill>
            </a:endParaRPr>
          </a:p>
          <a:p>
            <a:pPr lvl="1" indent="-431789" eaLnBrk="1" fontAlgn="auto" hangingPunct="1">
              <a:lnSpc>
                <a:spcPct val="100000"/>
              </a:lnSpc>
              <a:spcBef>
                <a:spcPts val="0"/>
              </a:spcBef>
              <a:buSzPts val="1500"/>
              <a:buFont typeface="Calibri"/>
              <a:buChar char="○"/>
              <a:defRPr/>
            </a:pPr>
            <a:r>
              <a:rPr lang="en" sz="2400" dirty="0">
                <a:solidFill>
                  <a:schemeClr val="dk1"/>
                </a:solidFill>
              </a:rPr>
              <a:t>HPV 4 Gardasil quadrivalente da Merck; </a:t>
            </a:r>
            <a:endParaRPr sz="2400" dirty="0">
              <a:solidFill>
                <a:schemeClr val="dk1"/>
              </a:solidFill>
            </a:endParaRPr>
          </a:p>
          <a:p>
            <a:pPr lvl="1" indent="-431789" eaLnBrk="1" fontAlgn="auto" hangingPunct="1">
              <a:lnSpc>
                <a:spcPct val="100000"/>
              </a:lnSpc>
              <a:spcBef>
                <a:spcPts val="0"/>
              </a:spcBef>
              <a:buSzPts val="1500"/>
              <a:buFont typeface="Calibri"/>
              <a:buChar char="○"/>
              <a:defRPr/>
            </a:pPr>
            <a:r>
              <a:rPr lang="en" sz="2400" dirty="0">
                <a:solidFill>
                  <a:schemeClr val="dk1"/>
                </a:solidFill>
              </a:rPr>
              <a:t>HPV 2 Cervarix bivalente da GSK;</a:t>
            </a:r>
            <a:endParaRPr sz="2400" dirty="0">
              <a:solidFill>
                <a:schemeClr val="dk1"/>
              </a:solidFill>
            </a:endParaRPr>
          </a:p>
          <a:p>
            <a:pPr lvl="1" indent="-431789" eaLnBrk="1" fontAlgn="auto" hangingPunct="1">
              <a:lnSpc>
                <a:spcPct val="100000"/>
              </a:lnSpc>
              <a:spcBef>
                <a:spcPts val="0"/>
              </a:spcBef>
              <a:buSzPts val="1500"/>
              <a:buFont typeface="Calibri"/>
              <a:buChar char="○"/>
              <a:defRPr/>
            </a:pPr>
            <a:r>
              <a:rPr lang="en" sz="2400" dirty="0">
                <a:solidFill>
                  <a:schemeClr val="dk1"/>
                </a:solidFill>
              </a:rPr>
              <a:t>HPV 2 Cecolin bivalente da Innovax</a:t>
            </a:r>
            <a:endParaRPr sz="2400" dirty="0">
              <a:solidFill>
                <a:schemeClr val="dk1"/>
              </a:solidFill>
            </a:endParaRPr>
          </a:p>
          <a:p>
            <a:pPr marL="1219170" indent="0" eaLnBrk="1" fontAlgn="auto" hangingPunct="1">
              <a:lnSpc>
                <a:spcPct val="100000"/>
              </a:lnSpc>
              <a:buNone/>
              <a:defRPr/>
            </a:pPr>
            <a:endParaRPr sz="2533" dirty="0">
              <a:solidFill>
                <a:schemeClr val="dk1"/>
              </a:solidFill>
            </a:endParaRPr>
          </a:p>
        </p:txBody>
      </p:sp>
      <p:sp>
        <p:nvSpPr>
          <p:cNvPr id="11267" name="Google Shape;169;p29">
            <a:extLst>
              <a:ext uri="{FF2B5EF4-FFF2-40B4-BE49-F238E27FC236}">
                <a16:creationId xmlns:a16="http://schemas.microsoft.com/office/drawing/2014/main" id="{B52F7324-C252-A6BB-1BB0-C773FD597D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63551" y="296334"/>
            <a:ext cx="7931149" cy="7916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Requisitos para aplicação da vacina (1)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DE1EA8-BFEC-731F-F912-EF79922A73FB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>
            <a:extLst>
              <a:ext uri="{FF2B5EF4-FFF2-40B4-BE49-F238E27FC236}">
                <a16:creationId xmlns:a16="http://schemas.microsoft.com/office/drawing/2014/main" id="{8B84D500-74F9-1B53-C226-C82CD10D4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867" y="1748367"/>
            <a:ext cx="11148484" cy="4531784"/>
          </a:xfrm>
        </p:spPr>
        <p:txBody>
          <a:bodyPr/>
          <a:lstStyle/>
          <a:p>
            <a:pPr indent="-457189" eaLnBrk="1" fontAlgn="auto" hangingPunct="1">
              <a:lnSpc>
                <a:spcPct val="100000"/>
              </a:lnSpc>
              <a:buSzPts val="1800"/>
              <a:defRPr/>
            </a:pPr>
            <a:r>
              <a:rPr lang="en" sz="2400" b="1" dirty="0">
                <a:solidFill>
                  <a:schemeClr val="dk1"/>
                </a:solidFill>
              </a:rPr>
              <a:t>Coordenação com partes interessadas/Envolviment</a:t>
            </a:r>
            <a:r>
              <a:rPr lang="en" sz="2400" dirty="0">
                <a:solidFill>
                  <a:schemeClr val="dk1"/>
                </a:solidFill>
              </a:rPr>
              <a:t>o</a:t>
            </a:r>
            <a:endParaRPr sz="2400" dirty="0">
              <a:solidFill>
                <a:schemeClr val="dk1"/>
              </a:solidFill>
            </a:endParaRPr>
          </a:p>
          <a:p>
            <a:pPr marL="1219170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dirty="0">
                <a:solidFill>
                  <a:schemeClr val="dk1"/>
                </a:solidFill>
              </a:rPr>
              <a:t>Envolvimento do Ministério da Educação</a:t>
            </a:r>
            <a:endParaRPr sz="2400" dirty="0">
              <a:solidFill>
                <a:schemeClr val="dk1"/>
              </a:solidFill>
            </a:endParaRPr>
          </a:p>
          <a:p>
            <a:pPr marL="1219170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dirty="0">
                <a:solidFill>
                  <a:schemeClr val="dk1"/>
                </a:solidFill>
              </a:rPr>
              <a:t>Saúde Reprodutiva</a:t>
            </a:r>
            <a:endParaRPr sz="2400" dirty="0">
              <a:solidFill>
                <a:schemeClr val="dk1"/>
              </a:solidFill>
            </a:endParaRPr>
          </a:p>
          <a:p>
            <a:pPr marL="1219170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dirty="0">
                <a:solidFill>
                  <a:schemeClr val="dk1"/>
                </a:solidFill>
              </a:rPr>
              <a:t>Programa do cancro do colo do útero</a:t>
            </a:r>
            <a:endParaRPr sz="2400" dirty="0">
              <a:solidFill>
                <a:schemeClr val="dk1"/>
              </a:solidFill>
            </a:endParaRPr>
          </a:p>
          <a:p>
            <a:pPr marL="1219170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dirty="0">
                <a:solidFill>
                  <a:schemeClr val="dk1"/>
                </a:solidFill>
              </a:rPr>
              <a:t>Programa dos adolescentes</a:t>
            </a:r>
            <a:endParaRPr sz="2400" dirty="0">
              <a:solidFill>
                <a:schemeClr val="dk1"/>
              </a:solidFill>
            </a:endParaRPr>
          </a:p>
          <a:p>
            <a:pPr marL="1219170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dirty="0">
                <a:solidFill>
                  <a:schemeClr val="dk1"/>
                </a:solidFill>
              </a:rPr>
              <a:t>E outras partes interessadas (OMS, UNICEF, FNUAP, organizações da sociedade civil, etc ….)</a:t>
            </a:r>
          </a:p>
          <a:p>
            <a:pPr marL="1219170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endParaRPr lang="en" sz="2400" dirty="0">
              <a:solidFill>
                <a:schemeClr val="dk1"/>
              </a:solidFill>
            </a:endParaRPr>
          </a:p>
          <a:p>
            <a:pPr indent="0" eaLnBrk="1" fontAlgn="auto" hangingPunct="1">
              <a:lnSpc>
                <a:spcPct val="100000"/>
              </a:lnSpc>
              <a:buNone/>
              <a:defRPr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3315" name="Google Shape;175;p30">
            <a:extLst>
              <a:ext uri="{FF2B5EF4-FFF2-40B4-BE49-F238E27FC236}">
                <a16:creationId xmlns:a16="http://schemas.microsoft.com/office/drawing/2014/main" id="{84675479-BF80-5A86-04EA-E011A912CEB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8067" y="393700"/>
            <a:ext cx="10574867" cy="10583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Requisitos para aplicação (2)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4A409-9014-76D4-ED93-F979F66F78FD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>
            <a:extLst>
              <a:ext uri="{FF2B5EF4-FFF2-40B4-BE49-F238E27FC236}">
                <a16:creationId xmlns:a16="http://schemas.microsoft.com/office/drawing/2014/main" id="{C51FBBA4-93E3-1106-6650-246276743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867" y="1748367"/>
            <a:ext cx="11148484" cy="4531784"/>
          </a:xfrm>
        </p:spPr>
        <p:txBody>
          <a:bodyPr/>
          <a:lstStyle/>
          <a:p>
            <a:pPr indent="-457189" eaLnBrk="1" fontAlgn="auto" hangingPunct="1">
              <a:lnSpc>
                <a:spcPct val="100000"/>
              </a:lnSpc>
              <a:buSzPts val="1800"/>
              <a:defRPr/>
            </a:pPr>
            <a:r>
              <a:rPr lang="en-US" sz="2400" b="1" dirty="0" err="1">
                <a:solidFill>
                  <a:schemeClr val="dk1"/>
                </a:solidFill>
              </a:rPr>
              <a:t>Definição</a:t>
            </a:r>
            <a:r>
              <a:rPr lang="en-US" sz="2400" b="1" dirty="0">
                <a:solidFill>
                  <a:schemeClr val="dk1"/>
                </a:solidFill>
              </a:rPr>
              <a:t> de </a:t>
            </a:r>
            <a:r>
              <a:rPr lang="en-US" sz="2400" b="1" dirty="0" err="1">
                <a:solidFill>
                  <a:schemeClr val="dk1"/>
                </a:solidFill>
              </a:rPr>
              <a:t>estratégia</a:t>
            </a:r>
            <a:r>
              <a:rPr lang="en" sz="2400" b="1" dirty="0">
                <a:solidFill>
                  <a:schemeClr val="dk1"/>
                </a:solidFill>
              </a:rPr>
              <a:t>: </a:t>
            </a:r>
          </a:p>
          <a:p>
            <a:pPr marL="152396" indent="0" eaLnBrk="1" fontAlgn="auto" hangingPunct="1">
              <a:lnSpc>
                <a:spcPct val="100000"/>
              </a:lnSpc>
              <a:buSzPts val="1800"/>
              <a:buNone/>
              <a:defRPr/>
            </a:pPr>
            <a:r>
              <a:rPr lang="en" sz="2267" dirty="0">
                <a:solidFill>
                  <a:schemeClr val="dk1"/>
                </a:solidFill>
              </a:rPr>
              <a:t>Aplicar estratégia múltiplas para alcançar todas as meninas</a:t>
            </a:r>
            <a:endParaRPr sz="2267" dirty="0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 dirty="0">
                <a:solidFill>
                  <a:schemeClr val="dk1"/>
                </a:solidFill>
              </a:rPr>
              <a:t>Recupera</a:t>
            </a:r>
            <a:r>
              <a:rPr lang="en-US" sz="2267" dirty="0">
                <a:solidFill>
                  <a:schemeClr val="dk1"/>
                </a:solidFill>
              </a:rPr>
              <a:t>r</a:t>
            </a:r>
            <a:r>
              <a:rPr lang="en" sz="2267" dirty="0">
                <a:solidFill>
                  <a:schemeClr val="dk1"/>
                </a:solidFill>
              </a:rPr>
              <a:t> </a:t>
            </a:r>
            <a:r>
              <a:rPr lang="en-US" sz="2267" dirty="0">
                <a:solidFill>
                  <a:schemeClr val="dk1"/>
                </a:solidFill>
              </a:rPr>
              <a:t>as</a:t>
            </a:r>
            <a:r>
              <a:rPr lang="en" sz="2267" dirty="0">
                <a:solidFill>
                  <a:schemeClr val="dk1"/>
                </a:solidFill>
              </a:rPr>
              <a:t> coortes perdidas Campanha de Múltiplas Idades (MAC) para meninas de 9-14 anos durante o ano de introdução; </a:t>
            </a:r>
            <a:endParaRPr sz="2267" dirty="0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 dirty="0">
                <a:solidFill>
                  <a:schemeClr val="dk1"/>
                </a:solidFill>
              </a:rPr>
              <a:t>Brigadas móveis  escolares uma ou duas vezes por ano; </a:t>
            </a:r>
            <a:endParaRPr sz="2267" dirty="0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 dirty="0">
                <a:solidFill>
                  <a:schemeClr val="dk1"/>
                </a:solidFill>
              </a:rPr>
              <a:t>Brigadas comunitária para alcançar meninas que não frequentam a escola; </a:t>
            </a:r>
            <a:endParaRPr sz="2267" dirty="0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 dirty="0">
                <a:solidFill>
                  <a:schemeClr val="dk1"/>
                </a:solidFill>
              </a:rPr>
              <a:t>Integrado em outras campanhas; </a:t>
            </a:r>
            <a:endParaRPr sz="2267" dirty="0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 dirty="0">
                <a:solidFill>
                  <a:schemeClr val="dk1"/>
                </a:solidFill>
              </a:rPr>
              <a:t>Vacinação no posto fixo ( unidades de saúde)</a:t>
            </a:r>
            <a:endParaRPr sz="2267" dirty="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buFont typeface="Calibri"/>
              <a:buChar char="○"/>
              <a:defRPr/>
            </a:pPr>
            <a:r>
              <a:rPr lang="en" sz="2400" dirty="0">
                <a:solidFill>
                  <a:schemeClr val="dk1"/>
                </a:solidFill>
              </a:rPr>
              <a:t>Integração da vacina na rotina: Planear uma abordagem sustentavel, viável e acessível para os anos subsequentes maximizando o apoio inicial da Gavi.</a:t>
            </a:r>
            <a:endParaRPr sz="2400" dirty="0">
              <a:solidFill>
                <a:schemeClr val="dk1"/>
              </a:solidFill>
            </a:endParaRPr>
          </a:p>
          <a:p>
            <a:pPr marL="1219170" indent="0" eaLnBrk="1" fontAlgn="auto" hangingPunct="1">
              <a:lnSpc>
                <a:spcPct val="100000"/>
              </a:lnSpc>
              <a:buNone/>
              <a:defRPr/>
            </a:pPr>
            <a:endParaRPr sz="2267" dirty="0">
              <a:solidFill>
                <a:schemeClr val="dk1"/>
              </a:solidFill>
            </a:endParaRPr>
          </a:p>
          <a:p>
            <a:pPr marL="0" indent="0" eaLnBrk="1" fontAlgn="auto" hangingPunct="1">
              <a:buNone/>
              <a:defRPr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5363" name="Google Shape;181;p31">
            <a:extLst>
              <a:ext uri="{FF2B5EF4-FFF2-40B4-BE49-F238E27FC236}">
                <a16:creationId xmlns:a16="http://schemas.microsoft.com/office/drawing/2014/main" id="{A6BFA1B6-6FFF-DD8E-AF95-3AE134E8EEF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8067" y="190500"/>
            <a:ext cx="10574867" cy="10583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Requisitos para aplicação (3)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06002-F82B-29E1-EE33-5AFBAFBB0FE2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>
            <a:extLst>
              <a:ext uri="{FF2B5EF4-FFF2-40B4-BE49-F238E27FC236}">
                <a16:creationId xmlns:a16="http://schemas.microsoft.com/office/drawing/2014/main" id="{998073E1-19B4-65A4-74B4-F5414BF84A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867" y="1748367"/>
            <a:ext cx="11148484" cy="4531784"/>
          </a:xfrm>
        </p:spPr>
        <p:txBody>
          <a:bodyPr/>
          <a:lstStyle/>
          <a:p>
            <a:pPr indent="-457189" eaLnBrk="1" fontAlgn="auto" hangingPunct="1">
              <a:lnSpc>
                <a:spcPct val="100000"/>
              </a:lnSpc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Campanha em massa uma vez por ano em escolas onde o alto nível de meninas frequenta  escola</a:t>
            </a:r>
            <a:endParaRPr sz="2400">
              <a:solidFill>
                <a:schemeClr val="dk1"/>
              </a:solidFill>
            </a:endParaRPr>
          </a:p>
          <a:p>
            <a:pPr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Atividades promocionais de comunicação utilizando “influenciadores” ou jovens conhecidos para promover a vacina</a:t>
            </a:r>
            <a:endParaRPr sz="2400">
              <a:solidFill>
                <a:schemeClr val="dk1"/>
              </a:solidFill>
            </a:endParaRPr>
          </a:p>
          <a:p>
            <a:pPr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utilizar  múltiplas estratégias de vacinação para dar  oportunidades a todas as meninas de receberem a vacina</a:t>
            </a:r>
            <a:endParaRPr sz="2400">
              <a:solidFill>
                <a:schemeClr val="dk1"/>
              </a:solidFill>
            </a:endParaRPr>
          </a:p>
          <a:p>
            <a:pPr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Usar agentes comunitários de saúde, líderes comunitários e religiosos  para identificar meninas que não frequentam a escola</a:t>
            </a:r>
            <a:endParaRPr sz="2400">
              <a:solidFill>
                <a:schemeClr val="dk1"/>
              </a:solidFill>
            </a:endParaRPr>
          </a:p>
          <a:p>
            <a:pPr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Integrar a vacina contra o HPV com outros serviços de saúde (ou seja, outras campanhas de vacinação, planeamento familiar, campanhas de distribuição de redes mosquiteiras)</a:t>
            </a:r>
            <a:endParaRPr sz="2400">
              <a:solidFill>
                <a:schemeClr val="dk1"/>
              </a:solidFill>
            </a:endParaRPr>
          </a:p>
          <a:p>
            <a:pPr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Estreita colaboração com o Ministério da Educação</a:t>
            </a:r>
            <a:endParaRPr sz="2400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7411" name="Google Shape;187;p32">
            <a:extLst>
              <a:ext uri="{FF2B5EF4-FFF2-40B4-BE49-F238E27FC236}">
                <a16:creationId xmlns:a16="http://schemas.microsoft.com/office/drawing/2014/main" id="{7BF5608C-D6F2-2B12-3B15-1E955199CF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8067" y="393700"/>
            <a:ext cx="10574867" cy="10583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Intervenções bem-sucedidas e lições aprendidas de outros países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31EC7C-E351-4293-37C0-1E5292BBFB83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>
            <a:extLst>
              <a:ext uri="{FF2B5EF4-FFF2-40B4-BE49-F238E27FC236}">
                <a16:creationId xmlns:a16="http://schemas.microsoft.com/office/drawing/2014/main" id="{B07F0C50-47C9-1E20-3A38-0991280E4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867" y="1748367"/>
            <a:ext cx="11148484" cy="4531784"/>
          </a:xfrm>
        </p:spPr>
        <p:txBody>
          <a:bodyPr/>
          <a:lstStyle/>
          <a:p>
            <a:pPr indent="-457189" eaLnBrk="1" fontAlgn="auto" hangingPunct="1">
              <a:lnSpc>
                <a:spcPct val="100000"/>
              </a:lnSpc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Discutir aspectos chave  para influenciar a Priorização na introdução da vacina contra HPV  (próxima semana)</a:t>
            </a:r>
            <a:endParaRPr sz="240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Desenho da estratégia de introdução da vacina contra o HPV e processo de integração:</a:t>
            </a:r>
            <a:endParaRPr sz="240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i="1">
                <a:solidFill>
                  <a:schemeClr val="dk1"/>
                </a:solidFill>
              </a:rPr>
              <a:t>Definir o </a:t>
            </a:r>
            <a:r>
              <a:rPr lang="en" sz="2400">
                <a:solidFill>
                  <a:schemeClr val="dk1"/>
                </a:solidFill>
              </a:rPr>
              <a:t> grupo-alvo  para a recuperacao de coortes perdidas (MAC) e grupo alvo de rotina?</a:t>
            </a:r>
            <a:endParaRPr sz="240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i="1">
                <a:solidFill>
                  <a:schemeClr val="dk1"/>
                </a:solidFill>
              </a:rPr>
              <a:t>Qual </a:t>
            </a:r>
            <a:r>
              <a:rPr lang="en" sz="2400">
                <a:solidFill>
                  <a:schemeClr val="dk1"/>
                </a:solidFill>
              </a:rPr>
              <a:t>é o melhor estratégia de vacinação a ser implementada (Escola? Comunidade? Posto fixo? Ou multiplas?)</a:t>
            </a:r>
            <a:endParaRPr sz="2400">
              <a:solidFill>
                <a:schemeClr val="dk1"/>
              </a:solidFill>
            </a:endParaRPr>
          </a:p>
          <a:p>
            <a:pPr lvl="1"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 i="1">
                <a:solidFill>
                  <a:schemeClr val="dk1"/>
                </a:solidFill>
              </a:rPr>
              <a:t>Como </a:t>
            </a:r>
            <a:r>
              <a:rPr lang="en" sz="2400">
                <a:solidFill>
                  <a:schemeClr val="dk1"/>
                </a:solidFill>
              </a:rPr>
              <a:t>você irá alcançá-los (Campanhas em massa? Anualmente ou bi-anual? Continuando através de serviços de rotina?)</a:t>
            </a:r>
            <a:endParaRPr sz="2400" i="1">
              <a:solidFill>
                <a:schemeClr val="dk1"/>
              </a:solidFill>
            </a:endParaRPr>
          </a:p>
          <a:p>
            <a:pPr indent="-457189" eaLnBrk="1" fontAlgn="auto" hangingPunct="1">
              <a:lnSpc>
                <a:spcPct val="100000"/>
              </a:lnSpc>
              <a:spcBef>
                <a:spcPts val="0"/>
              </a:spcBef>
              <a:buSzPts val="1800"/>
              <a:defRPr/>
            </a:pPr>
            <a:r>
              <a:rPr lang="en" sz="2400">
                <a:solidFill>
                  <a:schemeClr val="dk1"/>
                </a:solidFill>
              </a:rPr>
              <a:t>Definir grupos de trabalho técnicos para diferentes áreas do PAV (para complementar o processo FPP)</a:t>
            </a:r>
            <a:endParaRPr sz="2400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9459" name="Google Shape;193;p33">
            <a:extLst>
              <a:ext uri="{FF2B5EF4-FFF2-40B4-BE49-F238E27FC236}">
                <a16:creationId xmlns:a16="http://schemas.microsoft.com/office/drawing/2014/main" id="{ABF42659-D8BC-664B-AD2D-9E8627319E4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41867" y="120651"/>
            <a:ext cx="10576984" cy="10583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Passos para a integração da vacina contra HPV no processo de FPP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50529-3FD6-C290-5960-F3A5BE78DDDE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>
            <a:extLst>
              <a:ext uri="{FF2B5EF4-FFF2-40B4-BE49-F238E27FC236}">
                <a16:creationId xmlns:a16="http://schemas.microsoft.com/office/drawing/2014/main" id="{762204C0-32A1-4A5F-8CA3-4FFA7B021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867" y="1748367"/>
            <a:ext cx="11148484" cy="4531784"/>
          </a:xfrm>
        </p:spPr>
        <p:txBody>
          <a:bodyPr/>
          <a:lstStyle/>
          <a:p>
            <a:pPr indent="-448722" eaLnBrk="1" fontAlgn="auto" hangingPunct="1">
              <a:lnSpc>
                <a:spcPct val="100000"/>
              </a:lnSpc>
              <a:buSzPts val="1700"/>
              <a:buFont typeface="Calibri"/>
              <a:buChar char="●"/>
              <a:defRPr/>
            </a:pPr>
            <a:r>
              <a:rPr lang="en" sz="2267" b="1" i="1">
                <a:solidFill>
                  <a:schemeClr val="dk1"/>
                </a:solidFill>
              </a:rPr>
              <a:t>Cronograma: </a:t>
            </a:r>
            <a:endParaRPr sz="2267" b="1" i="1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>
                <a:solidFill>
                  <a:schemeClr val="dk1"/>
                </a:solidFill>
              </a:rPr>
              <a:t>Desenvolvimento da estratégia de introdução, plano de introdução, da campanha de recuperação  e orçamento (Fevereiro de 2025)</a:t>
            </a:r>
            <a:endParaRPr sz="2267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>
                <a:solidFill>
                  <a:schemeClr val="dk1"/>
                </a:solidFill>
              </a:rPr>
              <a:t>Obter o endosso do ICC/NITAG (Fevereiro 2025)</a:t>
            </a:r>
            <a:endParaRPr sz="2267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>
                <a:solidFill>
                  <a:schemeClr val="dk1"/>
                </a:solidFill>
              </a:rPr>
              <a:t>Comunicar a GAVI sobre a selecção do produto ao senior country manager((Março de 2025)</a:t>
            </a:r>
            <a:endParaRPr sz="2267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>
                <a:solidFill>
                  <a:schemeClr val="dk1"/>
                </a:solidFill>
              </a:rPr>
              <a:t>Obter cartas de aprovação assinadas do Ministério da Saúde,Educação e finanças (Abril)</a:t>
            </a:r>
            <a:endParaRPr sz="2267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>
                <a:solidFill>
                  <a:schemeClr val="dk1"/>
                </a:solidFill>
              </a:rPr>
              <a:t>Submissão da aplicação a GAV junto com aplicação FPP (01 de Maio DE 2025),</a:t>
            </a:r>
            <a:endParaRPr sz="2267">
              <a:solidFill>
                <a:schemeClr val="dk1"/>
              </a:solidFill>
            </a:endParaRPr>
          </a:p>
          <a:p>
            <a:pPr lvl="1" indent="-448722" eaLnBrk="1" fontAlgn="auto" hangingPunct="1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○"/>
              <a:defRPr/>
            </a:pPr>
            <a:r>
              <a:rPr lang="en" sz="2267">
                <a:solidFill>
                  <a:schemeClr val="dk1"/>
                </a:solidFill>
              </a:rPr>
              <a:t>Introdução da vacina em 2027 por causa de “pipeline” de fabricantes</a:t>
            </a:r>
            <a:endParaRPr sz="2267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507" name="Google Shape;199;p34">
            <a:extLst>
              <a:ext uri="{FF2B5EF4-FFF2-40B4-BE49-F238E27FC236}">
                <a16:creationId xmlns:a16="http://schemas.microsoft.com/office/drawing/2014/main" id="{A7B51596-5E2E-3B99-026A-3EAE9877EE4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18067" y="393700"/>
            <a:ext cx="10574867" cy="10583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Cronograma/ Prazos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0CBF0-F5BF-8705-4285-7627D13C5674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04;p35">
            <a:extLst>
              <a:ext uri="{FF2B5EF4-FFF2-40B4-BE49-F238E27FC236}">
                <a16:creationId xmlns:a16="http://schemas.microsoft.com/office/drawing/2014/main" id="{5B59BAA6-D63F-1176-BA31-EAF6B306DA4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28801" y="1159934"/>
            <a:ext cx="6100233" cy="2690284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 pela atenção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280CE-9A02-A669-97EA-F9F46FD423AE}"/>
              </a:ext>
            </a:extLst>
          </p:cNvPr>
          <p:cNvSpPr/>
          <p:nvPr/>
        </p:nvSpPr>
        <p:spPr>
          <a:xfrm>
            <a:off x="11262109" y="0"/>
            <a:ext cx="929890" cy="22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98745-1F5D-555F-1551-E4D34484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06FD42-DF53-69D9-35F6-4F3DD99891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3" y="2843358"/>
            <a:ext cx="5344155" cy="36125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/>
              <a:t>Abordagem centrada na Estratégia Nacional de Vacinação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94F8E-E529-D91D-8207-8786C1D06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EBB87-C610-F253-B733-F3DC2389F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796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A5C18BD-0AB5-215C-B0EF-14DFECCC8F65}"/>
              </a:ext>
            </a:extLst>
          </p:cNvPr>
          <p:cNvSpPr/>
          <p:nvPr/>
        </p:nvSpPr>
        <p:spPr>
          <a:xfrm>
            <a:off x="6731720" y="1528207"/>
            <a:ext cx="4879042" cy="47293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8D32BF-4872-6054-E1FA-C87EC348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837648"/>
          </a:xfrm>
        </p:spPr>
        <p:txBody>
          <a:bodyPr>
            <a:normAutofit fontScale="90000"/>
          </a:bodyPr>
          <a:lstStyle/>
          <a:p>
            <a:r>
              <a:rPr lang="pt-PT" dirty="0"/>
              <a:t>Implementação do programa piloto da abordagem centrada na Estratégia Nacional de Vacinação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B2332-FDAA-4EAE-04DC-E0149AF8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608" y="1949767"/>
            <a:ext cx="2637752" cy="376539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F1A3A7-F007-44FC-9141-04B7561435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1719" y="1528207"/>
            <a:ext cx="5448136" cy="46085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ENV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desenvolvida</a:t>
            </a:r>
            <a:r>
              <a:rPr lang="en-GB" dirty="0"/>
              <a:t> e </a:t>
            </a:r>
            <a:r>
              <a:rPr lang="en-GB" dirty="0" err="1"/>
              <a:t>validada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meados</a:t>
            </a:r>
            <a:r>
              <a:rPr lang="en-GB" dirty="0"/>
              <a:t> de 2024 para o </a:t>
            </a:r>
            <a:r>
              <a:rPr lang="en-GB" dirty="0" err="1"/>
              <a:t>período</a:t>
            </a:r>
            <a:r>
              <a:rPr lang="en-GB" dirty="0"/>
              <a:t> </a:t>
            </a:r>
            <a:r>
              <a:rPr lang="en-GB" b="1" dirty="0"/>
              <a:t>2024-2028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Guiné</a:t>
            </a:r>
            <a:r>
              <a:rPr lang="en-GB" dirty="0"/>
              <a:t>-Bissau </a:t>
            </a:r>
            <a:r>
              <a:rPr lang="en-GB" dirty="0" err="1"/>
              <a:t>fará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de um </a:t>
            </a:r>
            <a:r>
              <a:rPr lang="en-GB" b="1" dirty="0" err="1"/>
              <a:t>programa</a:t>
            </a:r>
            <a:r>
              <a:rPr lang="en-GB" b="1" dirty="0"/>
              <a:t> </a:t>
            </a:r>
            <a:r>
              <a:rPr lang="en-GB" b="1" dirty="0" err="1"/>
              <a:t>piloto</a:t>
            </a:r>
            <a:r>
              <a:rPr lang="en-GB" b="1" dirty="0"/>
              <a:t> </a:t>
            </a:r>
            <a:r>
              <a:rPr lang="en-GB" dirty="0" err="1"/>
              <a:t>em</a:t>
            </a:r>
            <a:r>
              <a:rPr lang="en-GB" dirty="0"/>
              <a:t> que a </a:t>
            </a:r>
            <a:r>
              <a:rPr lang="en-GB" dirty="0" err="1"/>
              <a:t>candidatura</a:t>
            </a:r>
            <a:r>
              <a:rPr lang="en-GB" dirty="0"/>
              <a:t> </a:t>
            </a:r>
            <a:r>
              <a:rPr lang="en-GB" dirty="0" err="1"/>
              <a:t>será</a:t>
            </a:r>
            <a:r>
              <a:rPr lang="en-GB" dirty="0"/>
              <a:t> </a:t>
            </a:r>
            <a:r>
              <a:rPr lang="en-GB" dirty="0" err="1"/>
              <a:t>centrada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ENV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Guiné</a:t>
            </a:r>
            <a:r>
              <a:rPr lang="en-GB" dirty="0"/>
              <a:t>-Bissau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apresentar</a:t>
            </a:r>
            <a:r>
              <a:rPr lang="en-GB" dirty="0"/>
              <a:t> o </a:t>
            </a:r>
            <a:r>
              <a:rPr lang="en-GB" b="1" dirty="0" err="1"/>
              <a:t>pedido</a:t>
            </a:r>
            <a:r>
              <a:rPr lang="en-GB" b="1" dirty="0"/>
              <a:t> </a:t>
            </a:r>
            <a:r>
              <a:rPr lang="en-GB" b="1" dirty="0" err="1"/>
              <a:t>em</a:t>
            </a:r>
            <a:r>
              <a:rPr lang="en-GB" b="1" dirty="0"/>
              <a:t> Maio de 2025 </a:t>
            </a:r>
            <a:r>
              <a:rPr lang="en-GB" dirty="0"/>
              <a:t>para </a:t>
            </a:r>
            <a:r>
              <a:rPr lang="en-GB" dirty="0" err="1"/>
              <a:t>garantir</a:t>
            </a:r>
            <a:r>
              <a:rPr lang="en-GB" dirty="0"/>
              <a:t> a </a:t>
            </a:r>
            <a:r>
              <a:rPr lang="en-GB" dirty="0" err="1"/>
              <a:t>continuidade</a:t>
            </a:r>
            <a:r>
              <a:rPr lang="en-GB" dirty="0"/>
              <a:t> do </a:t>
            </a:r>
            <a:r>
              <a:rPr lang="en-GB" dirty="0" err="1"/>
              <a:t>financiamento</a:t>
            </a:r>
            <a:r>
              <a:rPr lang="en-GB" dirty="0"/>
              <a:t> da Gavi a </a:t>
            </a:r>
            <a:r>
              <a:rPr lang="en-GB" dirty="0" err="1"/>
              <a:t>partir</a:t>
            </a:r>
            <a:r>
              <a:rPr lang="en-GB" dirty="0"/>
              <a:t> de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Como a ENV não foi desenvolvida para se alinhar com futuros pedidos de financiamento da Gavi, a ENV terá de ser </a:t>
            </a:r>
            <a:r>
              <a:rPr lang="pt-BR" b="1" dirty="0"/>
              <a:t>complementada</a:t>
            </a:r>
            <a:r>
              <a:rPr lang="pt-BR" dirty="0"/>
              <a:t> com alguns documentos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326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5217-591A-8D84-469C-55398BAED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B45B42-F6A1-5524-4ABF-56AC5AD6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8" y="368300"/>
            <a:ext cx="11670281" cy="669668"/>
          </a:xfrm>
        </p:spPr>
        <p:txBody>
          <a:bodyPr>
            <a:noAutofit/>
          </a:bodyPr>
          <a:lstStyle/>
          <a:p>
            <a:r>
              <a:rPr lang="pt-PT" sz="2800" dirty="0"/>
              <a:t>Ligação entre a ENV e as áreas prioritárias de investimento da Gavi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02EB70-0B95-FF96-765B-3716D533C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22003"/>
              </p:ext>
            </p:extLst>
          </p:nvPr>
        </p:nvGraphicFramePr>
        <p:xfrm>
          <a:off x="319691" y="951039"/>
          <a:ext cx="5206378" cy="5256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6378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39694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Eixos estratégicos da Estratégia Nacional de Vacinação 2024-2028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1: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 e financiamento do sistema de imunização</a:t>
                      </a:r>
                      <a:r>
                        <a:rPr lang="pt-BR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7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RH</a:t>
                      </a:r>
                      <a:r>
                        <a:rPr lang="pt-BR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2: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aprovisionamento, qualidade, logística e gestão de resíduos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3: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Prestação de serviços, equidade e sistema de informação 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851761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4: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de DEV e MAPI, preparação e resposta a situações de emergência vinculadas a DEV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5: Geração de demanda e envolvimento das partes interessadas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280979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6: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Investigação e inovação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639199"/>
                  </a:ext>
                </a:extLst>
              </a:tr>
            </a:tbl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B887369-D383-60A1-4515-B833BE9AAA77}"/>
              </a:ext>
            </a:extLst>
          </p:cNvPr>
          <p:cNvSpPr/>
          <p:nvPr/>
        </p:nvSpPr>
        <p:spPr>
          <a:xfrm rot="5400000">
            <a:off x="4013060" y="3650916"/>
            <a:ext cx="4606662" cy="225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7DA0B6-B7FE-6177-C344-3012D53B5DEE}"/>
              </a:ext>
            </a:extLst>
          </p:cNvPr>
          <p:cNvSpPr/>
          <p:nvPr/>
        </p:nvSpPr>
        <p:spPr>
          <a:xfrm rot="16200000">
            <a:off x="3787226" y="3650916"/>
            <a:ext cx="4606662" cy="225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2464FE-10E0-AC48-F3C4-20348E857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41848"/>
              </p:ext>
            </p:extLst>
          </p:nvPr>
        </p:nvGraphicFramePr>
        <p:xfrm>
          <a:off x="6678852" y="951038"/>
          <a:ext cx="5325305" cy="5239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5305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87301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prioritárias de investimento da Gavi</a:t>
                      </a:r>
                    </a:p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2026-2030 (Gavi 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655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Governação, política, planeamento estratégico e gestão de programas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183150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Gestão de recursos humanos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195428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Aprovisionamento de vacinas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591082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Prestação de serviços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663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informação sobre saúde e monitorização e aprendizagem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509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Vigilância epidemiológica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675626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Geração de procura e envolvimento da comunidade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503266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Financiamento da saúde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2711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1BA94CB-CF97-4BC4-7928-124C53425272}"/>
              </a:ext>
            </a:extLst>
          </p:cNvPr>
          <p:cNvSpPr/>
          <p:nvPr/>
        </p:nvSpPr>
        <p:spPr>
          <a:xfrm>
            <a:off x="5487510" y="1594884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b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b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98A2F-5995-3CCF-2202-B6B7972D29BA}"/>
              </a:ext>
            </a:extLst>
          </p:cNvPr>
          <p:cNvSpPr/>
          <p:nvPr/>
        </p:nvSpPr>
        <p:spPr>
          <a:xfrm>
            <a:off x="5487510" y="239487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CDEC8-E93B-A0FC-BFFD-22A9C7FEEC3D}"/>
              </a:ext>
            </a:extLst>
          </p:cNvPr>
          <p:cNvSpPr/>
          <p:nvPr/>
        </p:nvSpPr>
        <p:spPr>
          <a:xfrm>
            <a:off x="5487510" y="307611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1A9399-45AB-9087-C849-31CEE302BEDC}"/>
              </a:ext>
            </a:extLst>
          </p:cNvPr>
          <p:cNvSpPr/>
          <p:nvPr/>
        </p:nvSpPr>
        <p:spPr>
          <a:xfrm>
            <a:off x="5478068" y="3860690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7F9A94-B2B8-058E-4C28-9A78606DF306}"/>
              </a:ext>
            </a:extLst>
          </p:cNvPr>
          <p:cNvSpPr/>
          <p:nvPr/>
        </p:nvSpPr>
        <p:spPr>
          <a:xfrm>
            <a:off x="5487510" y="4660679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60D77-9227-48B7-2848-E5175D6E7FE2}"/>
              </a:ext>
            </a:extLst>
          </p:cNvPr>
          <p:cNvSpPr/>
          <p:nvPr/>
        </p:nvSpPr>
        <p:spPr>
          <a:xfrm>
            <a:off x="5142789" y="5498105"/>
            <a:ext cx="1342090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165620-5252-D6A0-CC8B-B2BBCE15E7D7}"/>
              </a:ext>
            </a:extLst>
          </p:cNvPr>
          <p:cNvSpPr/>
          <p:nvPr/>
        </p:nvSpPr>
        <p:spPr>
          <a:xfrm>
            <a:off x="6529755" y="790837"/>
            <a:ext cx="5662244" cy="54621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22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D5D1B3-8569-5987-2EA1-67B70124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Programa</a:t>
            </a:r>
            <a:r>
              <a:rPr lang="en-GB" dirty="0"/>
              <a:t> do </a:t>
            </a:r>
            <a:r>
              <a:rPr lang="en-GB" dirty="0" err="1"/>
              <a:t>lançamento</a:t>
            </a:r>
            <a:r>
              <a:rPr lang="en-GB" dirty="0"/>
              <a:t> da FPP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EF52E7-43D3-545D-2A51-6396AC3AD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3º </a:t>
            </a:r>
            <a:r>
              <a:rPr lang="en-GB" dirty="0" err="1"/>
              <a:t>dia</a:t>
            </a:r>
            <a:r>
              <a:rPr lang="en-GB" dirty="0"/>
              <a:t> – 23 de Janeiro de 2025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35D8FC-6095-F73C-AACD-E2D4AF5C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85527"/>
              </p:ext>
            </p:extLst>
          </p:nvPr>
        </p:nvGraphicFramePr>
        <p:xfrm>
          <a:off x="515938" y="1316420"/>
          <a:ext cx="11403159" cy="425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872">
                  <a:extLst>
                    <a:ext uri="{9D8B030D-6E8A-4147-A177-3AD203B41FA5}">
                      <a16:colId xmlns:a16="http://schemas.microsoft.com/office/drawing/2014/main" val="4136037509"/>
                    </a:ext>
                  </a:extLst>
                </a:gridCol>
                <a:gridCol w="6856895">
                  <a:extLst>
                    <a:ext uri="{9D8B030D-6E8A-4147-A177-3AD203B41FA5}">
                      <a16:colId xmlns:a16="http://schemas.microsoft.com/office/drawing/2014/main" val="729769478"/>
                    </a:ext>
                  </a:extLst>
                </a:gridCol>
                <a:gridCol w="3258392">
                  <a:extLst>
                    <a:ext uri="{9D8B030D-6E8A-4147-A177-3AD203B41FA5}">
                      <a16:colId xmlns:a16="http://schemas.microsoft.com/office/drawing/2014/main" val="2756678606"/>
                    </a:ext>
                  </a:extLst>
                </a:gridCol>
              </a:tblGrid>
              <a:tr h="3311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4908581"/>
                  </a:ext>
                </a:extLst>
              </a:tr>
              <a:tr h="83598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09:00-10:30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Visão geral do processo de planeamento do portfolio completo (FPP) para 2026-2030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MMGH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7563787"/>
                  </a:ext>
                </a:extLst>
              </a:tr>
              <a:tr h="5385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10:30-11:00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Pausa café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PT" sz="16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2498813"/>
                  </a:ext>
                </a:extLst>
              </a:tr>
              <a:tr h="85875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11:00-13:00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Programa piloto do FPP centrado na Estratégia Nacional de Vacinação 2024-2028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MMGH, JSI, Gavi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641387"/>
                  </a:ext>
                </a:extLst>
              </a:tr>
              <a:tr h="5385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13:00-14:30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Almoço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PT" sz="1600" kern="1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1493899"/>
                  </a:ext>
                </a:extLst>
              </a:tr>
              <a:tr h="62945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14:30-17:00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Trabalho de grupo por áreas estratégicas da ENV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112614"/>
                  </a:ext>
                </a:extLst>
              </a:tr>
              <a:tr h="52257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17:00-17:30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i="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Encerramento do 3º dia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MMGH, DSIVE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68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378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BFE7-69B2-FD7E-3F55-A541E7A7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BAC70A-171E-1258-6AF1-6FC018AE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8" y="368300"/>
            <a:ext cx="11670281" cy="669668"/>
          </a:xfrm>
        </p:spPr>
        <p:txBody>
          <a:bodyPr>
            <a:noAutofit/>
          </a:bodyPr>
          <a:lstStyle/>
          <a:p>
            <a:r>
              <a:rPr lang="pt-PT" sz="2800" dirty="0"/>
              <a:t>Ligação entre a ENV e as áreas prioritárias de investimento da Gavi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7182E8-9D6E-2D9E-1FBF-CE16EF5DA4E7}"/>
              </a:ext>
            </a:extLst>
          </p:cNvPr>
          <p:cNvGraphicFramePr>
            <a:graphicFrameLocks noGrp="1"/>
          </p:cNvGraphicFramePr>
          <p:nvPr/>
        </p:nvGraphicFramePr>
        <p:xfrm>
          <a:off x="319691" y="951039"/>
          <a:ext cx="5206378" cy="5256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6378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39694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Eixos estratégicos da Estratégia Nacional de Vacinação 2024-2028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1: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 e financiamento do sistema de imunização</a:t>
                      </a:r>
                      <a:r>
                        <a:rPr lang="pt-BR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7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RH</a:t>
                      </a:r>
                      <a:r>
                        <a:rPr lang="pt-BR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2: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aprovisionamento, qualidade, logística e gestão de resíduos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3: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Prestação de serviços, equidade e sistema de informação 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851761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4: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de DEV e MAPI, preparação e resposta a situações de emergência vinculadas a DEV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5: Geração de demanda e envolvimento das partes interessadas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280979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6: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Investigação e inovação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639199"/>
                  </a:ext>
                </a:extLst>
              </a:tr>
            </a:tbl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4427733-CBB6-9403-C526-47D929D6219D}"/>
              </a:ext>
            </a:extLst>
          </p:cNvPr>
          <p:cNvSpPr/>
          <p:nvPr/>
        </p:nvSpPr>
        <p:spPr>
          <a:xfrm rot="5400000">
            <a:off x="4013060" y="3650916"/>
            <a:ext cx="4606662" cy="225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057E9C-C719-726F-FFB3-735047188AC1}"/>
              </a:ext>
            </a:extLst>
          </p:cNvPr>
          <p:cNvSpPr/>
          <p:nvPr/>
        </p:nvSpPr>
        <p:spPr>
          <a:xfrm rot="16200000">
            <a:off x="3787226" y="3650916"/>
            <a:ext cx="4606662" cy="225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F4DCD0-F40D-4017-331A-611022A1EE09}"/>
              </a:ext>
            </a:extLst>
          </p:cNvPr>
          <p:cNvGraphicFramePr>
            <a:graphicFrameLocks noGrp="1"/>
          </p:cNvGraphicFramePr>
          <p:nvPr/>
        </p:nvGraphicFramePr>
        <p:xfrm>
          <a:off x="6678852" y="951038"/>
          <a:ext cx="5325305" cy="5239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5305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87301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prioritárias de investimento da Gavi</a:t>
                      </a:r>
                    </a:p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2026-2030 (Gavi 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655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Governação, política, planeamento estratégico e gestão de programas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183150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Gestão de recursos humanos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195428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Aprovisionamento de vacinas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591082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Prestação de serviços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663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informação sobre saúde e monitorização e aprendizagem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509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Vigilância epidemiológica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675626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Geração de procura e envolvimento da comunidade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503266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Financiamento da saúde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2711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7BB9D7C-BD97-1975-FFE0-7DA8D07B02AF}"/>
              </a:ext>
            </a:extLst>
          </p:cNvPr>
          <p:cNvSpPr/>
          <p:nvPr/>
        </p:nvSpPr>
        <p:spPr>
          <a:xfrm>
            <a:off x="5487510" y="1594884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b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b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189DC-5F7A-34EB-7FDF-667FD5026633}"/>
              </a:ext>
            </a:extLst>
          </p:cNvPr>
          <p:cNvSpPr/>
          <p:nvPr/>
        </p:nvSpPr>
        <p:spPr>
          <a:xfrm>
            <a:off x="5487510" y="239487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5A700-F70F-4C94-6322-2877D7DDB63C}"/>
              </a:ext>
            </a:extLst>
          </p:cNvPr>
          <p:cNvSpPr/>
          <p:nvPr/>
        </p:nvSpPr>
        <p:spPr>
          <a:xfrm>
            <a:off x="5487510" y="307611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7C1B8-B8AD-1DC1-CD57-591716FD10C7}"/>
              </a:ext>
            </a:extLst>
          </p:cNvPr>
          <p:cNvSpPr/>
          <p:nvPr/>
        </p:nvSpPr>
        <p:spPr>
          <a:xfrm>
            <a:off x="5478068" y="3860690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70105A-2277-D2F4-7300-FD76CE085481}"/>
              </a:ext>
            </a:extLst>
          </p:cNvPr>
          <p:cNvSpPr/>
          <p:nvPr/>
        </p:nvSpPr>
        <p:spPr>
          <a:xfrm>
            <a:off x="5487510" y="4660679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677F6-2A49-4D05-D502-74B7D0DC42D4}"/>
              </a:ext>
            </a:extLst>
          </p:cNvPr>
          <p:cNvSpPr/>
          <p:nvPr/>
        </p:nvSpPr>
        <p:spPr>
          <a:xfrm>
            <a:off x="5142789" y="5498105"/>
            <a:ext cx="1342090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</a:p>
        </p:txBody>
      </p:sp>
    </p:spTree>
    <p:extLst>
      <p:ext uri="{BB962C8B-B14F-4D97-AF65-F5344CB8AC3E}">
        <p14:creationId xmlns:p14="http://schemas.microsoft.com/office/powerpoint/2010/main" val="263989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839A-7687-3CCA-D705-0A648CCB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854444"/>
          </a:xfrm>
        </p:spPr>
        <p:txBody>
          <a:bodyPr>
            <a:normAutofit fontScale="90000"/>
          </a:bodyPr>
          <a:lstStyle/>
          <a:p>
            <a:r>
              <a:rPr lang="pt-BR" dirty="0"/>
              <a:t>Quadro estratégico da ENV: Prioridades, objetivos, estratégias e ações prioritárias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4F8-F245-F8CB-EC25-4352427B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41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225B19-4B2D-B46E-2310-4D79A0B9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27" y="1566280"/>
            <a:ext cx="3882718" cy="2072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9AE2C-62BD-7FEF-FA19-E27A24B8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34" y="2078466"/>
            <a:ext cx="3996999" cy="2369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C3FDE-F5E5-C876-D066-7A10D8732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73" y="2872182"/>
            <a:ext cx="4305432" cy="235204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7C802-9C84-A5C2-1CE1-DDDF3748B2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5937" y="5764691"/>
            <a:ext cx="11154344" cy="332814"/>
          </a:xfrm>
          <a:solidFill>
            <a:schemeClr val="bg1">
              <a:lumMod val="95000"/>
            </a:schemeClr>
          </a:solidFill>
        </p:spPr>
        <p:txBody>
          <a:bodyPr numCol="1">
            <a:normAutofit/>
          </a:bodyPr>
          <a:lstStyle/>
          <a:p>
            <a:r>
              <a:rPr lang="pt-PT" sz="1800" b="1" dirty="0"/>
              <a:t>Páginas 22-33 da ENV</a:t>
            </a:r>
            <a:endParaRPr lang="pt-PT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AD2F27-85DF-3716-9098-DF4C6645C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674" y="3375483"/>
            <a:ext cx="4108596" cy="24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0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9F3FB-1C8F-4282-A306-3E8468F6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CFFB1C-19C3-5CE5-36E2-BD97CE39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Eixo 1: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Governação e financiamento do sistema de imunização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FB9AE8-B43A-3AF5-7D64-47F36DFEA3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6447" y="1084522"/>
            <a:ext cx="3732027" cy="52099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1800" b="1" dirty="0"/>
              <a:t>Prioridade Estratégica 1: Reforçar e manter uma forte liderança, gestão e coordenação do programa de imunização a todos os níveis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Melhorar a disponibilidade e utilização de documentos sobre políticas e padrões de imunização até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Realizar pelo menos 90% das reuniões estatutárias e de coordenação do programa dentro do prazo em todos os níveis de 2024 a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Aumentar as capacidades de planificação, monitorização e avaliação das atividades do programa a todos os níveis até 2028</a:t>
            </a:r>
            <a:endParaRPr lang="pt-PT" sz="16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5AE1E85-2FF3-FB5D-675D-3FF81E92FCA0}"/>
              </a:ext>
            </a:extLst>
          </p:cNvPr>
          <p:cNvSpPr txBox="1">
            <a:spLocks/>
          </p:cNvSpPr>
          <p:nvPr/>
        </p:nvSpPr>
        <p:spPr>
          <a:xfrm>
            <a:off x="4316820" y="1084522"/>
            <a:ext cx="3434316" cy="5209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2: Garantir a disponibilidade de pessoal de saúde adequado, eficiente e motivado para serviços de vacinação de qualidade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Até 2028, pelo menos 80% das estruturas de saúde envolvidas na vacinação a todos os níveis terão técnicos adequados e motivados para a vacinação</a:t>
            </a:r>
            <a:endParaRPr lang="pt-PT" sz="16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1773CB9-E744-D3FF-3936-39FF35E1356F}"/>
              </a:ext>
            </a:extLst>
          </p:cNvPr>
          <p:cNvSpPr txBox="1">
            <a:spLocks/>
          </p:cNvSpPr>
          <p:nvPr/>
        </p:nvSpPr>
        <p:spPr>
          <a:xfrm>
            <a:off x="7935433" y="1084522"/>
            <a:ext cx="3877339" cy="5209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3: Garantir a sustentabilidade do fornecimento de vacinas e o financiamento sustentável do programa de imunização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 Aumentar a mobilização de recursos financeiros no país até 2028 do governo e parceiros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 Aumentar o financiamento para a imunização a partir de recursos internos e alcançar regularmente crianças com dose zero e subvacinadas até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Aumentar a capacidade de absorção (utilização) dos fundos mobilizados dos parceiros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434592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953C-794A-B9C0-9ED4-A5C770388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306368-21F4-C1AC-CEC6-25B7CFD4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176912"/>
            <a:ext cx="11154344" cy="928874"/>
          </a:xfrm>
        </p:spPr>
        <p:txBody>
          <a:bodyPr>
            <a:normAutofit fontScale="90000"/>
          </a:bodyPr>
          <a:lstStyle/>
          <a:p>
            <a:r>
              <a:rPr lang="pt-BR" dirty="0"/>
              <a:t>Eixo 2: Sistema de aprovisionamento, qualidade, logística e gestão de resíduos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C9140F6-642A-6171-A700-E077600425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6689" y="1451343"/>
            <a:ext cx="3455581" cy="47421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1800" b="1" dirty="0"/>
              <a:t>Prioridade Estratégica 4: Reforçar as capacidades da cadeia de abastecimento para garantir que vacinas e insumos de qualidade estejam sempre disponíveis em quantidades suficientes a todos os níveis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Até 2028, aumentar a pontuação geral do GEV de 67 % para pelo menos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Garantir a aquisição de 100% das vacinas tradicionais e cofinanciadas em benefício do programa</a:t>
            </a:r>
            <a:endParaRPr lang="pt-PT" sz="16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E47D702-28AD-19D8-EF80-782EFC3FE439}"/>
              </a:ext>
            </a:extLst>
          </p:cNvPr>
          <p:cNvSpPr txBox="1">
            <a:spLocks/>
          </p:cNvSpPr>
          <p:nvPr/>
        </p:nvSpPr>
        <p:spPr>
          <a:xfrm>
            <a:off x="4199862" y="1451343"/>
            <a:ext cx="3551274" cy="47421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6: Estabelecer mecanismos e infraestruturas para gerir, tratar e eliminar com segurança os resíduos de vacinação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Garantir a eliminação de 100% dos resíduos da vacinação até 2028</a:t>
            </a:r>
            <a:endParaRPr lang="pt-PT" sz="16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EA4CC70-1AC5-D3F2-E6A2-BCA36E5ABACB}"/>
              </a:ext>
            </a:extLst>
          </p:cNvPr>
          <p:cNvSpPr txBox="1">
            <a:spLocks/>
          </p:cNvSpPr>
          <p:nvPr/>
        </p:nvSpPr>
        <p:spPr>
          <a:xfrm>
            <a:off x="7963786" y="1451342"/>
            <a:ext cx="4086447" cy="47421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7: Reforçar as capacidades operacionais (logísticas) das estruturas a todos os níveis para a implementação de atividades de vacinação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Tornar os meios de transporte ideais para atividades de vacinação em todos os níveis até 2028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021406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1530-8966-ABD0-4EAB-329441396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0C4EFD-26F0-B0A8-4AEB-274C3706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40704"/>
            <a:ext cx="11154344" cy="592778"/>
          </a:xfrm>
        </p:spPr>
        <p:txBody>
          <a:bodyPr>
            <a:normAutofit fontScale="90000"/>
          </a:bodyPr>
          <a:lstStyle/>
          <a:p>
            <a:r>
              <a:rPr lang="pt-BR" dirty="0"/>
              <a:t>Eixo 3: Prestação de serviços, equidade e sistema de informação 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3E0E71E-0E15-6E1B-761F-CC25413800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6689" y="1451343"/>
            <a:ext cx="3455581" cy="48537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1800" b="1" dirty="0"/>
              <a:t>Prioridade Estratégica 8: Garantir serviços de vacinação eficazes, eficientes, resilientes e acessíveis para todos, independentemente da localização, idade, estatuto socioeconómico ou barreiras relacionadas com o género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Alcançar pelo menos 90% de cobertura vacinal para todos os antígenos em nível nacional e pelo menos 80% em nível de cada região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Reduzir o número de crianças zero dose de 19% em 2022 para 5% até 2028</a:t>
            </a:r>
            <a:endParaRPr lang="pt-PT" sz="16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ED1DA9D-A4D3-9644-E069-C93D94D74655}"/>
              </a:ext>
            </a:extLst>
          </p:cNvPr>
          <p:cNvSpPr txBox="1">
            <a:spLocks/>
          </p:cNvSpPr>
          <p:nvPr/>
        </p:nvSpPr>
        <p:spPr>
          <a:xfrm>
            <a:off x="4235303" y="1451344"/>
            <a:ext cx="3455581" cy="32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9: Acelerar a introdução de novas vacinas recomendadas e aumentar a cobertura vacinal no segundo ano de vida e além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Introduzir pelo menos quatro (4) novas vacinas no SIVE até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Aumentar a cobertura vacinal de Ag no segundo ano de vida e além</a:t>
            </a:r>
            <a:endParaRPr lang="pt-PT" sz="16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1D3C6E4-440C-4CB3-86F4-53F4202FDEF8}"/>
              </a:ext>
            </a:extLst>
          </p:cNvPr>
          <p:cNvSpPr txBox="1">
            <a:spLocks/>
          </p:cNvSpPr>
          <p:nvPr/>
        </p:nvSpPr>
        <p:spPr>
          <a:xfrm>
            <a:off x="7981508" y="1451344"/>
            <a:ext cx="3455581" cy="32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10: Estabelecer pontos de contacto integrados entre as intervenções de vacinação e outras intervenções nos cuidados de saúde primários.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Melhorar a integração das atividades de imunização com outras intervenções de saúde pública até 2028</a:t>
            </a:r>
            <a:endParaRPr lang="pt-PT" sz="16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E761126-F8C5-F00E-2E32-044C3B62074F}"/>
              </a:ext>
            </a:extLst>
          </p:cNvPr>
          <p:cNvSpPr txBox="1">
            <a:spLocks/>
          </p:cNvSpPr>
          <p:nvPr/>
        </p:nvSpPr>
        <p:spPr>
          <a:xfrm>
            <a:off x="4235302" y="4816548"/>
            <a:ext cx="3455581" cy="15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11: Reforçar o sistema de informação sobre vacinação e promover a utilização de dados apropriados e de qualidade a todos os níveis.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A8F5058-EFC5-074A-D180-C7E7B152BF88}"/>
              </a:ext>
            </a:extLst>
          </p:cNvPr>
          <p:cNvSpPr txBox="1">
            <a:spLocks/>
          </p:cNvSpPr>
          <p:nvPr/>
        </p:nvSpPr>
        <p:spPr>
          <a:xfrm>
            <a:off x="7690883" y="4816547"/>
            <a:ext cx="3746206" cy="15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Aumentar o uso de novas tecnologias na gestão de dados a nível nacional de 25% para pelo menos 50% até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Melhorar a disponibilidade e a utilização de dados de qualidade a todos os níveis até 2028</a:t>
            </a:r>
          </a:p>
        </p:txBody>
      </p:sp>
    </p:spTree>
    <p:extLst>
      <p:ext uri="{BB962C8B-B14F-4D97-AF65-F5344CB8AC3E}">
        <p14:creationId xmlns:p14="http://schemas.microsoft.com/office/powerpoint/2010/main" val="840119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22B6A-3380-2937-4F7D-60E37141D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4C2331-8BD1-663E-B111-7A036369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40704"/>
            <a:ext cx="11154344" cy="592778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Eixo 4: Vigilância de DEV e MAPI, preparação e resposta a situações de emergência vinculadas a DEV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E8F48DD-EB38-BCEC-B04B-B593978F4FF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0967" y="1483240"/>
            <a:ext cx="3199676" cy="513405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sz="1800" b="1" dirty="0"/>
              <a:t>Prioridade Estratégica 12: Estabelecer e reforçar a vigilância abrangente das doenças evitáveis pela vacinação como parte do sistema nacional de vigilância da saúde pública, apoiada por redes laboratoriais fortes e fiáveis.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Até 2028, melhorar as capacidades e a qualidade de intervenção dos Laboratórios a nível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Até 2028, atingir as metas dos principais indicadores de vigilância para todas as doenças evitáveis por vacinação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8FB7C20-2FED-F129-ACBB-0F2CD646808D}"/>
              </a:ext>
            </a:extLst>
          </p:cNvPr>
          <p:cNvSpPr txBox="1">
            <a:spLocks/>
          </p:cNvSpPr>
          <p:nvPr/>
        </p:nvSpPr>
        <p:spPr>
          <a:xfrm>
            <a:off x="3874518" y="1483240"/>
            <a:ext cx="4099901" cy="2461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13: Garantir a preparação e uma resposta rápida a surtos de doenças evitáveis pela vacinação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Até 2028, melhorar a preparação e a resposta a surtos de doenças evitáveis por vacinação a todos os níveis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5F5943-BB73-6C33-243A-E8CB9246D6E3}"/>
              </a:ext>
            </a:extLst>
          </p:cNvPr>
          <p:cNvSpPr txBox="1">
            <a:spLocks/>
          </p:cNvSpPr>
          <p:nvPr/>
        </p:nvSpPr>
        <p:spPr>
          <a:xfrm>
            <a:off x="3874518" y="4242392"/>
            <a:ext cx="4099901" cy="2374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14: Garantir a deteção precoce de casos de MAPI e intervir em tempo útil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Até 2028, melhorar o sistema de notificação de casos de MAPI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7E46A12-D22B-E2A1-498F-020DCE7CFD93}"/>
              </a:ext>
            </a:extLst>
          </p:cNvPr>
          <p:cNvSpPr txBox="1">
            <a:spLocks/>
          </p:cNvSpPr>
          <p:nvPr/>
        </p:nvSpPr>
        <p:spPr>
          <a:xfrm>
            <a:off x="8197702" y="1409983"/>
            <a:ext cx="3327991" cy="520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15: Reforçar a vigilância do sarampo e da rubéola para a sua eliminação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Alcançar as metas dos indicadores de eliminação do sarampo até 2028</a:t>
            </a:r>
          </a:p>
        </p:txBody>
      </p:sp>
    </p:spTree>
    <p:extLst>
      <p:ext uri="{BB962C8B-B14F-4D97-AF65-F5344CB8AC3E}">
        <p14:creationId xmlns:p14="http://schemas.microsoft.com/office/powerpoint/2010/main" val="4291248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70D15-A3EB-A4B8-4F78-4FE45E8F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192AC-A848-36C1-F021-D8697F76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28" y="240709"/>
            <a:ext cx="11154344" cy="592778"/>
          </a:xfrm>
        </p:spPr>
        <p:txBody>
          <a:bodyPr>
            <a:normAutofit fontScale="90000"/>
          </a:bodyPr>
          <a:lstStyle/>
          <a:p>
            <a:r>
              <a:rPr lang="pt-BR" dirty="0"/>
              <a:t>Eixo 5: Geração de demanda e envolvimento das partes interessadas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FEEFAEE-4CAA-E4EF-5BBC-07D50F0C73AB}"/>
              </a:ext>
            </a:extLst>
          </p:cNvPr>
          <p:cNvSpPr txBox="1">
            <a:spLocks/>
          </p:cNvSpPr>
          <p:nvPr/>
        </p:nvSpPr>
        <p:spPr>
          <a:xfrm>
            <a:off x="616689" y="1451343"/>
            <a:ext cx="3455581" cy="4853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16: Estabelecer e manter um forte compromisso político e financeiro com a vacinação a todos os níveis.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Aumentar o compromisso político e das partes interessadas para a vacinação até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Aumentar a produção de evidências no domínio da comunicação até 2028 para apoiar a tomada de decisões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F072BF9-D104-5EB0-AB69-F22B18477EF0}"/>
              </a:ext>
            </a:extLst>
          </p:cNvPr>
          <p:cNvSpPr txBox="1">
            <a:spLocks/>
          </p:cNvSpPr>
          <p:nvPr/>
        </p:nvSpPr>
        <p:spPr>
          <a:xfrm>
            <a:off x="4288465" y="1451343"/>
            <a:ext cx="3455581" cy="4853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17: Garantir recursos humanos competentes para apoiar a comunicação sobre vacinação a todos os níveis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Até 2028, formar pelo menos 90% dos intervenientes da comunicação nas seguintes áreas: CIP, CMC e NS, HCD e CREC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DB026C8-3CFC-FAE8-7E2A-31EE9445F73F}"/>
              </a:ext>
            </a:extLst>
          </p:cNvPr>
          <p:cNvSpPr txBox="1">
            <a:spLocks/>
          </p:cNvSpPr>
          <p:nvPr/>
        </p:nvSpPr>
        <p:spPr>
          <a:xfrm>
            <a:off x="8119730" y="1451343"/>
            <a:ext cx="3455581" cy="4853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18: Garantir que todas as populações e comunidades da Guiné-Bissau valorizem e solicitem sistematicamente os serviços de vacinação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Aumentar a procura de serviços de imunização em todas as comunidades até 2028</a:t>
            </a:r>
          </a:p>
        </p:txBody>
      </p:sp>
    </p:spTree>
    <p:extLst>
      <p:ext uri="{BB962C8B-B14F-4D97-AF65-F5344CB8AC3E}">
        <p14:creationId xmlns:p14="http://schemas.microsoft.com/office/powerpoint/2010/main" val="2552599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C621E-7AC5-7357-A8AE-FF6F4685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838356-688E-80C9-BC68-CA0110A9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Eixo 6: Investigação e inovação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C44547B-7225-A85E-50FC-E1615BEE16D5}"/>
              </a:ext>
            </a:extLst>
          </p:cNvPr>
          <p:cNvSpPr txBox="1">
            <a:spLocks/>
          </p:cNvSpPr>
          <p:nvPr/>
        </p:nvSpPr>
        <p:spPr>
          <a:xfrm>
            <a:off x="616689" y="1451343"/>
            <a:ext cx="3455581" cy="4853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numCol="1" spcCol="18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Prioridade estratégica 20: Promover inovações e investigação para apoiar a tomada de decisões no domínio da vacinação.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Melhorar a utilização de novas tecnologias de informação e comunicação no domínio da vacinação até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Aumentar a disponibilidade de evidências científicas para a tomada de decisões no domínio da vacinação até 2028</a:t>
            </a:r>
          </a:p>
        </p:txBody>
      </p:sp>
    </p:spTree>
    <p:extLst>
      <p:ext uri="{BB962C8B-B14F-4D97-AF65-F5344CB8AC3E}">
        <p14:creationId xmlns:p14="http://schemas.microsoft.com/office/powerpoint/2010/main" val="4234097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D307-99A0-708A-C10B-5B756A39D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974877-CAAD-134F-384D-9E68B251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837648"/>
          </a:xfrm>
        </p:spPr>
        <p:txBody>
          <a:bodyPr>
            <a:normAutofit/>
          </a:bodyPr>
          <a:lstStyle/>
          <a:p>
            <a:r>
              <a:rPr lang="pt-PT" dirty="0"/>
              <a:t>Análise retrospetiva da ENV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D306A3-14F9-046E-E2F2-8B7472BE688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3403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D3F65-33BE-B917-2798-987F7358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70450A-60B1-A818-40DE-09C76AC8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Análise retrospetiva da ENV: </a:t>
            </a:r>
            <a:r>
              <a:rPr lang="en-GB" dirty="0" err="1"/>
              <a:t>Resultados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39A622-7968-990C-7234-C33EC0C097E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ACD3-4F25-46DD-4B28-606E381AC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71EF6C-8E41-0344-C0E2-D9B7F551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Programa</a:t>
            </a:r>
            <a:r>
              <a:rPr lang="en-GB" dirty="0"/>
              <a:t> do </a:t>
            </a:r>
            <a:r>
              <a:rPr lang="en-GB" dirty="0" err="1"/>
              <a:t>lançamento</a:t>
            </a:r>
            <a:r>
              <a:rPr lang="en-GB" dirty="0"/>
              <a:t> da FPP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84100-7B76-A493-E9A7-6154F170A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4º </a:t>
            </a:r>
            <a:r>
              <a:rPr lang="en-GB" dirty="0" err="1"/>
              <a:t>dia</a:t>
            </a:r>
            <a:r>
              <a:rPr lang="en-GB" dirty="0"/>
              <a:t> – 24 de Janeiro de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26EF3E-C513-7508-495A-2B38402E9400}"/>
              </a:ext>
            </a:extLst>
          </p:cNvPr>
          <p:cNvGraphicFramePr>
            <a:graphicFrameLocks noGrp="1"/>
          </p:cNvGraphicFramePr>
          <p:nvPr/>
        </p:nvGraphicFramePr>
        <p:xfrm>
          <a:off x="515938" y="1553856"/>
          <a:ext cx="11154344" cy="3183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007">
                  <a:extLst>
                    <a:ext uri="{9D8B030D-6E8A-4147-A177-3AD203B41FA5}">
                      <a16:colId xmlns:a16="http://schemas.microsoft.com/office/drawing/2014/main" val="3481086916"/>
                    </a:ext>
                  </a:extLst>
                </a:gridCol>
                <a:gridCol w="6902321">
                  <a:extLst>
                    <a:ext uri="{9D8B030D-6E8A-4147-A177-3AD203B41FA5}">
                      <a16:colId xmlns:a16="http://schemas.microsoft.com/office/drawing/2014/main" val="171797182"/>
                    </a:ext>
                  </a:extLst>
                </a:gridCol>
                <a:gridCol w="2941016">
                  <a:extLst>
                    <a:ext uri="{9D8B030D-6E8A-4147-A177-3AD203B41FA5}">
                      <a16:colId xmlns:a16="http://schemas.microsoft.com/office/drawing/2014/main" val="1963221344"/>
                    </a:ext>
                  </a:extLst>
                </a:gridCol>
              </a:tblGrid>
              <a:tr h="36136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9501773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09:00-11:00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Apresentação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trabalho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(10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minutos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participantes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8216617"/>
                  </a:ext>
                </a:extLst>
              </a:tr>
              <a:tr h="56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11:00-11:30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Recapitulação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próximos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passos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Gavi, MMGH e DSIVE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8822634"/>
                  </a:ext>
                </a:extLst>
              </a:tr>
              <a:tr h="459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11:30-12:00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Pausa</a:t>
                      </a:r>
                      <a:r>
                        <a:rPr lang="en-US" sz="160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café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9045965"/>
                  </a:ext>
                </a:extLst>
              </a:tr>
              <a:tr h="43521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12:00-13:30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CCIA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0443497"/>
                  </a:ext>
                </a:extLst>
              </a:tr>
              <a:tr h="43521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13:30-13:45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Encerramento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DSIVE e Gavi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460811"/>
                  </a:ext>
                </a:extLst>
              </a:tr>
              <a:tr h="36136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13:45-15:00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Almoço</a:t>
                      </a:r>
                      <a:endParaRPr lang="en-US" sz="1600" i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42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710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8D71-7BB8-2404-1424-923D39DD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Análise retrospetiva da ENV: </a:t>
            </a:r>
            <a:r>
              <a:rPr lang="en-GB" dirty="0" err="1"/>
              <a:t>Conclusões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26B7-1BE7-4BDA-3FBE-ACA2B4736AF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D940-CB7C-CB9E-D37D-272E7437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E02F-195D-A2E5-3715-AB52150B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Rodapé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232387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31729-D390-01E9-113A-34D6EADF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F4F481-C5A1-68AB-0556-FF791DB6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669668"/>
          </a:xfrm>
        </p:spPr>
        <p:txBody>
          <a:bodyPr>
            <a:normAutofit/>
          </a:bodyPr>
          <a:lstStyle/>
          <a:p>
            <a:r>
              <a:rPr lang="pt-PT" dirty="0"/>
              <a:t>Visão geral dos requisitos da candidatura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43F87-1685-BD10-4AED-6A07EFFF9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Table from Charlene</a:t>
            </a:r>
          </a:p>
        </p:txBody>
      </p:sp>
    </p:spTree>
    <p:extLst>
      <p:ext uri="{BB962C8B-B14F-4D97-AF65-F5344CB8AC3E}">
        <p14:creationId xmlns:p14="http://schemas.microsoft.com/office/powerpoint/2010/main" val="1463854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BC87-A703-A49C-FFB6-6E424F51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Opções de aplicação para a Guiné-Bissau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BBC4C-E704-F06A-A5B9-78D36B6B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0431-D8C7-513B-C9BA-7A2041DF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Rodapé da apresentação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E2B448-BEA1-10E6-1250-C3012C88E4C9}"/>
              </a:ext>
            </a:extLst>
          </p:cNvPr>
          <p:cNvGraphicFramePr>
            <a:graphicFrameLocks noGrp="1"/>
          </p:cNvGraphicFramePr>
          <p:nvPr/>
        </p:nvGraphicFramePr>
        <p:xfrm>
          <a:off x="215901" y="992404"/>
          <a:ext cx="11874500" cy="51257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993899">
                  <a:extLst>
                    <a:ext uri="{9D8B030D-6E8A-4147-A177-3AD203B41FA5}">
                      <a16:colId xmlns:a16="http://schemas.microsoft.com/office/drawing/2014/main" val="261872254"/>
                    </a:ext>
                  </a:extLst>
                </a:gridCol>
                <a:gridCol w="3623453">
                  <a:extLst>
                    <a:ext uri="{9D8B030D-6E8A-4147-A177-3AD203B41FA5}">
                      <a16:colId xmlns:a16="http://schemas.microsoft.com/office/drawing/2014/main" val="2418204648"/>
                    </a:ext>
                  </a:extLst>
                </a:gridCol>
                <a:gridCol w="2383647">
                  <a:extLst>
                    <a:ext uri="{9D8B030D-6E8A-4147-A177-3AD203B41FA5}">
                      <a16:colId xmlns:a16="http://schemas.microsoft.com/office/drawing/2014/main" val="2370768996"/>
                    </a:ext>
                  </a:extLst>
                </a:gridCol>
                <a:gridCol w="3873501">
                  <a:extLst>
                    <a:ext uri="{9D8B030D-6E8A-4147-A177-3AD203B41FA5}">
                      <a16:colId xmlns:a16="http://schemas.microsoft.com/office/drawing/2014/main" val="13058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Opção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Visão geral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Profissionais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Con's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0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1. </a:t>
                      </a:r>
                      <a:r>
                        <a:rPr lang="en-GB" sz="1400" b="1"/>
                        <a:t>Reabrir o SNI </a:t>
                      </a:r>
                      <a:r>
                        <a:rPr lang="en-GB" sz="1400"/>
                        <a:t>e integrar diretamente as actualizações para um planeamento holístico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Com o EPI, actualize diretamente as componentes da NEI (análise situacional, estratégia, cálculo de custos através da NEI.COST, quadro de M&amp;A), conforme necessário, para satisfazer os critérios </a:t>
                      </a:r>
                      <a:r>
                        <a:rPr lang="en-GB" sz="1200" b="1"/>
                        <a:t>em que o financiamento da Gavi seria antecipado</a:t>
                      </a:r>
                      <a:r>
                        <a:rPr lang="en-GB" sz="1200"/>
                        <a:t>. Algumas prioridades/objectivos/intervenções poderiam ser reformulados ou ajustados. Prolongar até 2030.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Apoia a utilização ativa de um plano nacional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Racionaliza os processos de revisão e a ancoragem numa única estratégia/orçamento/plano (de acordo com a agenda de Lusaka)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 revalidação um ano após a validação inicial pode não ser viável - necessita de esclarecimentos do país sobre as implicações deste nível de mudança na validação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Se não for bem gerida, pode levar a uma ênfase excessiva nas prioridades da Gavi nos planos nacionais, enfraquecendo a apropriação nacional.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A OMS/UNICEF pode opor-se a que outros editem o NIS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8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2. </a:t>
                      </a:r>
                      <a:r>
                        <a:rPr lang="en-GB" sz="1400" b="1"/>
                        <a:t>Desenvolver adendas ao SNI </a:t>
                      </a:r>
                      <a:r>
                        <a:rPr lang="en-GB" sz="1400"/>
                        <a:t>a integrar durante a atualização intercalar do SNI de 2026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Para a análise situacional e a estratégia, desenvolva adendas para satisfazer os critérios e as necessidades </a:t>
                      </a:r>
                      <a:r>
                        <a:rPr lang="en-GB" sz="1200" b="1"/>
                        <a:t>em que o financiamento da Gavi seria antecipado</a:t>
                      </a:r>
                      <a:r>
                        <a:rPr lang="en-GB" sz="1200"/>
                        <a:t>. Utilize a mesma estrutura e mantenha as prioridades/objectivos/intervenções principais como estão.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Depois, concentre-se em atualizar os pormenores de nível inferior (actividades, custos e quadro de M&amp;A relevantes para as áreas de apoio da Gavi). Prolongue até 2030.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Alinhe a atualização intercalar de 2026 com a revisão do progresso da Gavi e o planeamento do ano 2 (2027), com as revisões e actualizações subsequentes alinhadas no futuro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Pode prosseguir (dependendo das reacções do país) sem revalidar todo o SRI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Não perturba a proposta de revisão intercalar já proposta no NEI</a:t>
                      </a:r>
                    </a:p>
                    <a:p>
                      <a:endParaRPr lang="en-GB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Eventualmente, racionaliza os processos de revisão e a ancoragem a uma única estratégia/orçamento/plano (de acordo com a agenda de Lusaka)</a:t>
                      </a:r>
                    </a:p>
                    <a:p>
                      <a:endParaRPr lang="en-GB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Se os objectivos estratégicos actuais não forem adequados à sua finalidade (por exemplo, SMART, não prioritários em relação ao apoio da Gavi), poderá não cumprir os requisitos dos critérios de revisão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Não é claro se a revisão intercalar terá lugar em 2026, dado o estado de implementação do SNI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Risco de a revisão intercalar não introduzir todas as actualizações propostas, pelo que os materiais continuam a divergir, dando origem a planos paralelos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112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DB00FC-55A4-C25F-9EE6-A8C6CA41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5991-B912-EC34-362D-FC2B8B11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Implicações da documentação da aplicação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30BFE-45E5-7AAD-A255-8E7E61E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2CF7F-B3A1-EC23-68A2-46CDAE75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Rodapé da apresentação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40D943-7D5A-5C75-EA1C-1D07B85B434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75926"/>
          <a:ext cx="11772901" cy="491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934">
                  <a:extLst>
                    <a:ext uri="{9D8B030D-6E8A-4147-A177-3AD203B41FA5}">
                      <a16:colId xmlns:a16="http://schemas.microsoft.com/office/drawing/2014/main" val="261872254"/>
                    </a:ext>
                  </a:extLst>
                </a:gridCol>
                <a:gridCol w="1366407">
                  <a:extLst>
                    <a:ext uri="{9D8B030D-6E8A-4147-A177-3AD203B41FA5}">
                      <a16:colId xmlns:a16="http://schemas.microsoft.com/office/drawing/2014/main" val="2855507178"/>
                    </a:ext>
                  </a:extLst>
                </a:gridCol>
                <a:gridCol w="1830994">
                  <a:extLst>
                    <a:ext uri="{9D8B030D-6E8A-4147-A177-3AD203B41FA5}">
                      <a16:colId xmlns:a16="http://schemas.microsoft.com/office/drawing/2014/main" val="669627469"/>
                    </a:ext>
                  </a:extLst>
                </a:gridCol>
                <a:gridCol w="1868618">
                  <a:extLst>
                    <a:ext uri="{9D8B030D-6E8A-4147-A177-3AD203B41FA5}">
                      <a16:colId xmlns:a16="http://schemas.microsoft.com/office/drawing/2014/main" val="1500568973"/>
                    </a:ext>
                  </a:extLst>
                </a:gridCol>
                <a:gridCol w="1296447">
                  <a:extLst>
                    <a:ext uri="{9D8B030D-6E8A-4147-A177-3AD203B41FA5}">
                      <a16:colId xmlns:a16="http://schemas.microsoft.com/office/drawing/2014/main" val="241820464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11637580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875940621"/>
                    </a:ext>
                  </a:extLst>
                </a:gridCol>
                <a:gridCol w="1651001">
                  <a:extLst>
                    <a:ext uri="{9D8B030D-6E8A-4147-A177-3AD203B41FA5}">
                      <a16:colId xmlns:a16="http://schemas.microsoft.com/office/drawing/2014/main" val="54986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Opção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Análise da situação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Estratégia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Cálculo de custos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Quadro M&amp;E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Y1 (2026) Plano Operacional Anual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Materiais suplementares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Factores adicionais</a:t>
                      </a:r>
                    </a:p>
                    <a:p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02414"/>
                  </a:ext>
                </a:extLst>
              </a:tr>
              <a:tr h="1991360">
                <a:tc>
                  <a:txBody>
                    <a:bodyPr/>
                    <a:lstStyle/>
                    <a:p>
                      <a:r>
                        <a:rPr lang="en-GB" sz="1200"/>
                        <a:t>1. </a:t>
                      </a:r>
                      <a:r>
                        <a:rPr lang="en-GB" sz="1200" b="1"/>
                        <a:t>Volte a abrir o NIS</a:t>
                      </a:r>
                      <a:endParaRPr lang="en-GB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Actualize o ficheiro existente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Actualize o ficheiro existente, conforme necessário; tal incluiria a clarificação (mas não necessariamente a alteração) da fundamentação da definição de prioridades para as estratégias e principais intervenções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Atualizar o NIS.COST, prolongando-o até 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Actualize o ficheiro conforme necessário, até 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/>
                        <a:t>O mesmo para as duas opções: Derivado do ficheiro NIS.COST (parte dos materiais suplementares fornecidos)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/>
                        <a:t>O mesmo para as duas opções: alguns pormenores dependem do calendário das actividades e das introduções/campanhas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Todas as abordagens terão de ser validadas pelo EPI/ TWG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Alinhamento com a OMS/UNICEF sobre actualizações orientadas por consultores/EPI</a:t>
                      </a:r>
                    </a:p>
                    <a:p>
                      <a:endParaRPr lang="en-GB" sz="1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Revisões alinhadas com o futuro do apoio do NIS e da Gavi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89894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GB" sz="1200"/>
                        <a:t>2. </a:t>
                      </a:r>
                      <a:r>
                        <a:rPr lang="en-GB" sz="1200" b="1"/>
                        <a:t>Desenvolver adendas ao SRI</a:t>
                      </a:r>
                      <a:endParaRPr lang="en-GB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Ficheiro existente + adenda (com a mesma estrutura da NIS existente)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Ficheiro existente + adenda para colmatar lacunas, sem alterar as estratégias actuais e as principais intervenções. Utiliza a mesma estrutura do SNI.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Actualize uma cópia do NIS.COST, que se estende até 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Actualize uma cópia do quadro, até 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Compromisso sobre o plano para ter e integrar durante a revisão intercalar de 2026; revisões alinhadas no futuro para o apoio da NIS e da Gavi</a:t>
                      </a:r>
                    </a:p>
                    <a:p>
                      <a:endParaRPr lang="en-GB" sz="1200"/>
                    </a:p>
                    <a:p>
                      <a:r>
                        <a:rPr lang="en-GB" sz="1200"/>
                        <a:t>Alinhamento com a OMS/UNICEF sobre esta atualização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59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3267-70B1-6C63-E264-D01AD25F6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51A08-4480-22D3-1116-0AEB85F11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3" y="2843358"/>
            <a:ext cx="5344155" cy="36125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/>
              <a:t>Trabalho de grupo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54D-1FA2-2135-0A01-5DAAE56D2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7754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33DF1-4271-F287-2744-6346608D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FCD6F-3FF3-FF08-0180-FCDC52C0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837648"/>
          </a:xfrm>
        </p:spPr>
        <p:txBody>
          <a:bodyPr>
            <a:normAutofit/>
          </a:bodyPr>
          <a:lstStyle/>
          <a:p>
            <a:r>
              <a:rPr lang="pt-PT" dirty="0"/>
              <a:t>Trabalho de grupo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F3B05A-9951-2C5F-FBB5-EF04AEA6D5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904" y="1304924"/>
            <a:ext cx="11144930" cy="4608511"/>
          </a:xfrm>
        </p:spPr>
        <p:txBody>
          <a:bodyPr/>
          <a:lstStyle/>
          <a:p>
            <a:endParaRPr lang="pt-PT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E22B66-6DA9-3CAD-6644-1D5E9FEA3AEE}"/>
              </a:ext>
            </a:extLst>
          </p:cNvPr>
          <p:cNvGraphicFramePr>
            <a:graphicFrameLocks noGrp="1"/>
          </p:cNvGraphicFramePr>
          <p:nvPr/>
        </p:nvGraphicFramePr>
        <p:xfrm>
          <a:off x="5199335" y="875802"/>
          <a:ext cx="4657052" cy="5344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7052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701004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prioritárias de investimento da Gavi</a:t>
                      </a:r>
                    </a:p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2026-2030 (Gavi 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668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Governação, política, planeamento estratégico e gestão de programas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183150"/>
                  </a:ext>
                </a:extLst>
              </a:tr>
              <a:tr h="525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Gestão de recursos humanos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195428"/>
                  </a:ext>
                </a:extLst>
              </a:tr>
              <a:tr h="525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Aprovisionamento de vacinas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591082"/>
                  </a:ext>
                </a:extLst>
              </a:tr>
              <a:tr h="525725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Prestação de serviços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676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informação sobre saúde e monitorização e aprendizagem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519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Vigilância epidemiológica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689097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Geração de procura e envolvimento da comunidade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51330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Financiamento da saúde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271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40A516-B277-2DBA-0614-65EE2B7BE5B2}"/>
              </a:ext>
            </a:extLst>
          </p:cNvPr>
          <p:cNvGraphicFramePr>
            <a:graphicFrameLocks noGrp="1"/>
          </p:cNvGraphicFramePr>
          <p:nvPr/>
        </p:nvGraphicFramePr>
        <p:xfrm>
          <a:off x="9898923" y="869102"/>
          <a:ext cx="2222198" cy="53511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3127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  <a:gridCol w="1329071">
                  <a:extLst>
                    <a:ext uri="{9D8B030D-6E8A-4147-A177-3AD203B41FA5}">
                      <a16:colId xmlns:a16="http://schemas.microsoft.com/office/drawing/2014/main" val="1394195002"/>
                    </a:ext>
                  </a:extLst>
                </a:gridCol>
              </a:tblGrid>
              <a:tr h="732888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664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183150"/>
                  </a:ext>
                </a:extLst>
              </a:tr>
              <a:tr h="522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195428"/>
                  </a:ext>
                </a:extLst>
              </a:tr>
              <a:tr h="522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591082"/>
                  </a:ext>
                </a:extLst>
              </a:tr>
              <a:tr h="522873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672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Nohra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685359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Delphine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510517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Fernando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271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38897B-2B0D-AEF9-5FF9-2E8BFDAC7982}"/>
              </a:ext>
            </a:extLst>
          </p:cNvPr>
          <p:cNvGraphicFramePr>
            <a:graphicFrameLocks noGrp="1"/>
          </p:cNvGraphicFramePr>
          <p:nvPr/>
        </p:nvGraphicFramePr>
        <p:xfrm>
          <a:off x="180244" y="916229"/>
          <a:ext cx="4455544" cy="53444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5544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50349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Eixos estratégicos da Estratégia Nacional de Vacinação 2024-2028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762192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1: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Governação e financiamento do sistema de imunização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762192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2: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aprovisionamento, qualidade, logística e gestão de resíduos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762192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3: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Prestação de serviços, equidade e sistema de informação 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883149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4: </a:t>
                      </a:r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de DEV e MAPI, preparação e resposta a situações de emergência vinculadas a DEV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762192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5: Geração de demanda e envolvimento das partes interessadas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280979"/>
                  </a:ext>
                </a:extLst>
              </a:tr>
              <a:tr h="762192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6: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Investigação e inovação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6391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774EFA-FAC5-A80B-8233-2D59080FDDD8}"/>
              </a:ext>
            </a:extLst>
          </p:cNvPr>
          <p:cNvSpPr/>
          <p:nvPr/>
        </p:nvSpPr>
        <p:spPr>
          <a:xfrm>
            <a:off x="4483371" y="1637414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  <a:b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</a:t>
            </a:r>
            <a:b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75816-D927-D86A-A5EF-A8D2A5BED188}"/>
              </a:ext>
            </a:extLst>
          </p:cNvPr>
          <p:cNvSpPr/>
          <p:nvPr/>
        </p:nvSpPr>
        <p:spPr>
          <a:xfrm>
            <a:off x="4483371" y="243740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8C8F13-5173-8ACD-6C08-B1EDEDACBAF0}"/>
              </a:ext>
            </a:extLst>
          </p:cNvPr>
          <p:cNvSpPr/>
          <p:nvPr/>
        </p:nvSpPr>
        <p:spPr>
          <a:xfrm>
            <a:off x="4483371" y="311864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E08EC-CEA4-1E99-6DE1-5FA3C8A259B4}"/>
              </a:ext>
            </a:extLst>
          </p:cNvPr>
          <p:cNvSpPr/>
          <p:nvPr/>
        </p:nvSpPr>
        <p:spPr>
          <a:xfrm>
            <a:off x="4473929" y="3903220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264F04-1B3B-2152-C1AE-C5C5AA255FE8}"/>
              </a:ext>
            </a:extLst>
          </p:cNvPr>
          <p:cNvSpPr/>
          <p:nvPr/>
        </p:nvSpPr>
        <p:spPr>
          <a:xfrm>
            <a:off x="4483371" y="4703209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E8F3C-119A-CF29-C2F5-07295EBDB5D8}"/>
              </a:ext>
            </a:extLst>
          </p:cNvPr>
          <p:cNvSpPr/>
          <p:nvPr/>
        </p:nvSpPr>
        <p:spPr>
          <a:xfrm>
            <a:off x="3900130" y="5519685"/>
            <a:ext cx="1342090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24A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Transversal</a:t>
            </a:r>
          </a:p>
        </p:txBody>
      </p:sp>
    </p:spTree>
    <p:extLst>
      <p:ext uri="{BB962C8B-B14F-4D97-AF65-F5344CB8AC3E}">
        <p14:creationId xmlns:p14="http://schemas.microsoft.com/office/powerpoint/2010/main" val="2887331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82BCA4-1093-7230-BAF2-7B73DB6C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4DC01B-F8F9-0534-374C-FE804780452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D663-C472-B7E8-374E-E90BC35C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56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7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14C02-24DD-787C-4AF5-EB1758EB6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9E78A7-D271-1490-CEDC-590D1C083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3" y="2843358"/>
            <a:ext cx="5344155" cy="36125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/>
              <a:t>Encerramento do 3º 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3396B-A071-0E7E-96A7-9C1FA9E11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59AC-C060-8897-2CB6-2B5869B7E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161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4E77-33FD-5FE5-02D2-5673C6980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E3BC-6199-FFA1-B98F-2D6E2194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Muito</a:t>
            </a:r>
            <a:r>
              <a:rPr lang="en-GB" dirty="0"/>
              <a:t> </a:t>
            </a:r>
            <a:r>
              <a:rPr lang="en-GB" dirty="0" err="1"/>
              <a:t>obrigada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59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7300B-294B-B4A3-CB31-F2DA3C4C0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571C9-6A48-B53F-1152-02A1ABA76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388" y="5282719"/>
            <a:ext cx="7964947" cy="411630"/>
          </a:xfrm>
        </p:spPr>
        <p:txBody>
          <a:bodyPr>
            <a:noAutofit/>
          </a:bodyPr>
          <a:lstStyle/>
          <a:p>
            <a:r>
              <a:rPr lang="pt-PT" sz="1800" dirty="0"/>
              <a:t>Bissau, 23 e 24 de Janeiro de 2025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273E7-E7B6-673A-A491-21CA2ED0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1690778"/>
            <a:ext cx="10188801" cy="3317265"/>
          </a:xfrm>
        </p:spPr>
        <p:txBody>
          <a:bodyPr>
            <a:normAutofit fontScale="90000"/>
          </a:bodyPr>
          <a:lstStyle/>
          <a:p>
            <a:r>
              <a:rPr lang="pt-BR" sz="7200" dirty="0"/>
              <a:t>Processo de planeamento do portfólio completo da Guiné-Bissau 2026-2030</a:t>
            </a:r>
            <a:endParaRPr lang="en-GB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7F992-A424-B653-7A4F-DCA99D4EC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38" y="5999047"/>
            <a:ext cx="8313737" cy="281103"/>
          </a:xfrm>
        </p:spPr>
        <p:txBody>
          <a:bodyPr/>
          <a:lstStyle/>
          <a:p>
            <a:r>
              <a:rPr lang="pt-PT" sz="1800" spc="300" dirty="0"/>
              <a:t>Dr. Joana Cortez e Dr. Sara Sá Silva, MMGH</a:t>
            </a:r>
            <a:endParaRPr lang="en-GB" sz="1800" spc="300" dirty="0"/>
          </a:p>
        </p:txBody>
      </p:sp>
    </p:spTree>
    <p:extLst>
      <p:ext uri="{BB962C8B-B14F-4D97-AF65-F5344CB8AC3E}">
        <p14:creationId xmlns:p14="http://schemas.microsoft.com/office/powerpoint/2010/main" val="8552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1101F-E375-096C-B618-6C26AC7B9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45598-0037-1798-922A-EB595C5B67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3" y="2843359"/>
            <a:ext cx="5344155" cy="2476786"/>
          </a:xfrm>
        </p:spPr>
        <p:txBody>
          <a:bodyPr>
            <a:normAutofit/>
          </a:bodyPr>
          <a:lstStyle/>
          <a:p>
            <a:r>
              <a:rPr lang="en-GB" dirty="0" err="1"/>
              <a:t>Visão</a:t>
            </a:r>
            <a:r>
              <a:rPr lang="en-GB" dirty="0"/>
              <a:t> </a:t>
            </a:r>
            <a:r>
              <a:rPr lang="en-GB" dirty="0" err="1"/>
              <a:t>geral</a:t>
            </a:r>
            <a:r>
              <a:rPr lang="en-GB" dirty="0"/>
              <a:t> do FPP para 2026-2030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80D6F-50CC-C7FE-06A2-56503B4A3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89241-6CFA-4856-DE2D-82D6025CC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2653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C2859-6F01-4D80-5622-1433B2EE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BA9C55-57A7-E86B-9C7E-9C7EFA04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4º </a:t>
            </a:r>
            <a:r>
              <a:rPr lang="en-GB" dirty="0" err="1"/>
              <a:t>dia</a:t>
            </a:r>
            <a:r>
              <a:rPr lang="en-GB" dirty="0"/>
              <a:t> – 28 de Janeiro</a:t>
            </a:r>
          </a:p>
        </p:txBody>
      </p:sp>
    </p:spTree>
    <p:extLst>
      <p:ext uri="{BB962C8B-B14F-4D97-AF65-F5344CB8AC3E}">
        <p14:creationId xmlns:p14="http://schemas.microsoft.com/office/powerpoint/2010/main" val="2921759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4070A-40A1-C7DA-31A7-C6544A811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73E1AA-DDAE-A965-33C3-8BC0FAA5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Programa</a:t>
            </a:r>
            <a:r>
              <a:rPr lang="en-GB" dirty="0"/>
              <a:t> do </a:t>
            </a:r>
            <a:r>
              <a:rPr lang="en-GB" dirty="0" err="1"/>
              <a:t>lançamento</a:t>
            </a:r>
            <a:r>
              <a:rPr lang="en-GB" dirty="0"/>
              <a:t> da FPP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FB4E1C-8C6D-E658-B966-29E8D5850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4º </a:t>
            </a:r>
            <a:r>
              <a:rPr lang="en-GB" dirty="0" err="1"/>
              <a:t>dia</a:t>
            </a:r>
            <a:r>
              <a:rPr lang="en-GB" dirty="0"/>
              <a:t> – 24 de Janeiro de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17E3A0-ACB2-498E-8049-6D6B601A9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3893"/>
              </p:ext>
            </p:extLst>
          </p:nvPr>
        </p:nvGraphicFramePr>
        <p:xfrm>
          <a:off x="515938" y="1553856"/>
          <a:ext cx="11154344" cy="3183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007">
                  <a:extLst>
                    <a:ext uri="{9D8B030D-6E8A-4147-A177-3AD203B41FA5}">
                      <a16:colId xmlns:a16="http://schemas.microsoft.com/office/drawing/2014/main" val="3481086916"/>
                    </a:ext>
                  </a:extLst>
                </a:gridCol>
                <a:gridCol w="6902321">
                  <a:extLst>
                    <a:ext uri="{9D8B030D-6E8A-4147-A177-3AD203B41FA5}">
                      <a16:colId xmlns:a16="http://schemas.microsoft.com/office/drawing/2014/main" val="171797182"/>
                    </a:ext>
                  </a:extLst>
                </a:gridCol>
                <a:gridCol w="2941016">
                  <a:extLst>
                    <a:ext uri="{9D8B030D-6E8A-4147-A177-3AD203B41FA5}">
                      <a16:colId xmlns:a16="http://schemas.microsoft.com/office/drawing/2014/main" val="1963221344"/>
                    </a:ext>
                  </a:extLst>
                </a:gridCol>
              </a:tblGrid>
              <a:tr h="36136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9501773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09:00-11:00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Apresentação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trabalho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(10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minutos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participantes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8216617"/>
                  </a:ext>
                </a:extLst>
              </a:tr>
              <a:tr h="56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11:00-11:30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Recapitulação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próximos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passos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Gavi, MMGH e DSIVE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8822634"/>
                  </a:ext>
                </a:extLst>
              </a:tr>
              <a:tr h="459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11:30-12:00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Pausa</a:t>
                      </a:r>
                      <a:r>
                        <a:rPr lang="en-US" sz="160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café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9045965"/>
                  </a:ext>
                </a:extLst>
              </a:tr>
              <a:tr h="43521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12:00-13:30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CCIA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0443497"/>
                  </a:ext>
                </a:extLst>
              </a:tr>
              <a:tr h="43521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13:30-13:45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Encerramento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DSIVE e Gavi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460811"/>
                  </a:ext>
                </a:extLst>
              </a:tr>
              <a:tr h="36136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13:45-15:00</a:t>
                      </a: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Almoço</a:t>
                      </a:r>
                      <a:endParaRPr lang="en-US" sz="1600" i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42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44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2BEE-D357-87CF-41BD-B236CADB5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008B22-D605-0875-6D89-3BC43A685D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4" y="2843359"/>
            <a:ext cx="5275550" cy="3801990"/>
          </a:xfrm>
        </p:spPr>
        <p:txBody>
          <a:bodyPr>
            <a:normAutofit/>
          </a:bodyPr>
          <a:lstStyle/>
          <a:p>
            <a:r>
              <a:rPr lang="pt-PT" sz="4800" dirty="0"/>
              <a:t>Apresentação do trabalho de grupo (10 min por grupo)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18A9B-D801-13BD-10ED-5D0850054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71628-707C-516C-3D3A-0CFB0481C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1801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D73CD3-001C-74FA-8524-FF400C6E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Eixo 1: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Governação e financiamento do sistema de imunização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29836-90DE-B648-8F2B-5BA55256513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90636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B0B2-754E-CCC9-5708-0037AD8B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E9A02-4332-1F96-FFAB-71346D9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176912"/>
            <a:ext cx="11154344" cy="928874"/>
          </a:xfrm>
        </p:spPr>
        <p:txBody>
          <a:bodyPr>
            <a:normAutofit fontScale="90000"/>
          </a:bodyPr>
          <a:lstStyle/>
          <a:p>
            <a:r>
              <a:rPr lang="pt-BR" dirty="0"/>
              <a:t>Eixo 2: Sistema de aprovisionamento, qualidade, logística e gestão de resíduos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573634-795E-B9CF-DBD5-AE7DF1B0B4A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3922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21E4-823D-40F5-D512-8A458F7B4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AEC69D-693F-2FEF-8ABD-86BDC7F2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40704"/>
            <a:ext cx="11154344" cy="592778"/>
          </a:xfrm>
        </p:spPr>
        <p:txBody>
          <a:bodyPr>
            <a:normAutofit fontScale="90000"/>
          </a:bodyPr>
          <a:lstStyle/>
          <a:p>
            <a:r>
              <a:rPr lang="pt-BR" dirty="0"/>
              <a:t>Eixo 3: Prestação de serviços, equidade e sistema de informação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D900FD-33B5-2114-3C3D-87D5C0940B9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18845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03067-A75C-3BA2-6C0F-7FF6B371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A85E41-60C2-7EB3-61CB-CF6041A2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40704"/>
            <a:ext cx="11154344" cy="592778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Eixo 4: Vigilância de DEV e MAPI, preparação e resposta a situações de emergência vinculadas a DEV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FDAD49-CD24-D798-05F8-6C1C3DB97A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408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DD942-6F41-6CA3-BE7D-71BBA2CD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0B04C0-4173-31A1-C67F-19781DCC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28" y="240709"/>
            <a:ext cx="11154344" cy="592778"/>
          </a:xfrm>
        </p:spPr>
        <p:txBody>
          <a:bodyPr>
            <a:normAutofit fontScale="90000"/>
          </a:bodyPr>
          <a:lstStyle/>
          <a:p>
            <a:r>
              <a:rPr lang="pt-BR" dirty="0"/>
              <a:t>Eixo 5: Geração de demanda e envolvimento das partes interessadas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6E1A38-15F4-D365-2629-70F0420903B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5717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85344-BFF4-8E37-83AA-0D6B7DFF0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29357C-5A66-42DA-FDB9-CD4193FC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Eixo 6: Investigação e inovação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B5DA79-F234-95D8-25EC-17E1A2673CE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48484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A9C60-17AA-A289-324E-84A50356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FBADCE-2338-1B35-21AE-8DA3199F99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3214" y="2843359"/>
            <a:ext cx="5275550" cy="3801990"/>
          </a:xfrm>
        </p:spPr>
        <p:txBody>
          <a:bodyPr>
            <a:normAutofit/>
          </a:bodyPr>
          <a:lstStyle/>
          <a:p>
            <a:r>
              <a:rPr lang="pt-PT" sz="4800" dirty="0"/>
              <a:t>Recapitulação e próximos passos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286BC-8AE5-3226-6507-F578E4882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286A-C9A6-1B70-9B69-E9B3BF364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05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341EEC-C448-4325-19AB-1182F94F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40064"/>
          </a:xfrm>
        </p:spPr>
        <p:txBody>
          <a:bodyPr>
            <a:normAutofit fontScale="90000"/>
          </a:bodyPr>
          <a:lstStyle/>
          <a:p>
            <a:r>
              <a:rPr lang="pt-PT" dirty="0"/>
              <a:t>Actualizações chave da Gavi para 2026-2030 (Gavi 6.0)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C2A329-AB00-1674-3FE8-CD41023005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914400"/>
            <a:ext cx="11144930" cy="4999036"/>
          </a:xfrm>
        </p:spPr>
        <p:txBody>
          <a:bodyPr/>
          <a:lstStyle/>
          <a:p>
            <a:r>
              <a:rPr lang="pt-BR" dirty="0"/>
              <a:t>A Gavi está prestes a entrar num novo período estratégico (2026-2030, Gavi 6.0) e vai introduzir várias alterações importantes em comparação com o actual período estratégico (2021-2025, Gavi 5.0):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906FF-A099-9C64-1B8D-26EBFCBF2839}"/>
              </a:ext>
            </a:extLst>
          </p:cNvPr>
          <p:cNvSpPr/>
          <p:nvPr/>
        </p:nvSpPr>
        <p:spPr>
          <a:xfrm>
            <a:off x="3330538" y="2057542"/>
            <a:ext cx="2636874" cy="7400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Portfólio Ampliado de Vacinas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2DF53C-F914-C593-EB63-5F02A86B1B98}"/>
              </a:ext>
            </a:extLst>
          </p:cNvPr>
          <p:cNvSpPr/>
          <p:nvPr/>
        </p:nvSpPr>
        <p:spPr>
          <a:xfrm>
            <a:off x="483544" y="2057542"/>
            <a:ext cx="2636874" cy="740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Sistema de Saúde Integrado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B2443-35EF-33A3-4536-1E6CB5BAD831}"/>
              </a:ext>
            </a:extLst>
          </p:cNvPr>
          <p:cNvSpPr/>
          <p:nvPr/>
        </p:nvSpPr>
        <p:spPr>
          <a:xfrm>
            <a:off x="483544" y="2856976"/>
            <a:ext cx="2636874" cy="385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nova estratégia dá maior foco à integração dos esforços de imunização com os cuidados primários de saúde e ao fortalecimento dos sistemas de saúde, visando sistemas mais resilientes, equitativos, centrados nas pessoas e sustentáveis, em apoio à Cobertura Universal de Saúde</a:t>
            </a:r>
            <a:endParaRPr lang="pt-PT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C1AACF-18A2-613D-2718-D0F56DD6F5BB}"/>
              </a:ext>
            </a:extLst>
          </p:cNvPr>
          <p:cNvSpPr/>
          <p:nvPr/>
        </p:nvSpPr>
        <p:spPr>
          <a:xfrm>
            <a:off x="3330538" y="2856976"/>
            <a:ext cx="2636874" cy="385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Gavi 6.0 planeja apoiar a introdução e a expansão de vacinas para um leque mais amplo de doenças, incluindo tuberculose, dengue, estreptococo do grupo B, hepatite E e mpox, refletindo uma abordagem mais abrangente à imunização</a:t>
            </a:r>
            <a:endParaRPr lang="pt-PT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6FE6E-B2A4-228E-F921-0C794B07F53F}"/>
              </a:ext>
            </a:extLst>
          </p:cNvPr>
          <p:cNvSpPr/>
          <p:nvPr/>
        </p:nvSpPr>
        <p:spPr>
          <a:xfrm>
            <a:off x="6152964" y="2057542"/>
            <a:ext cx="2636874" cy="740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Modelo Operacional Simplificado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8E193-063E-64D3-6A61-24F3A42CF4DB}"/>
              </a:ext>
            </a:extLst>
          </p:cNvPr>
          <p:cNvSpPr/>
          <p:nvPr/>
        </p:nvSpPr>
        <p:spPr>
          <a:xfrm>
            <a:off x="6152964" y="2856976"/>
            <a:ext cx="2636874" cy="385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Gavi 6.0 busca simplificar o modelo operacional para atender melhor às necessidades dos países, incluindo a consolidação do financiamento em dinheiro num único envelope, com foco nos resultados de imunização e na reforma da gestão de subsídios</a:t>
            </a:r>
            <a:endParaRPr lang="pt-PT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275232-65AC-17C3-914E-15E48C8B24CF}"/>
              </a:ext>
            </a:extLst>
          </p:cNvPr>
          <p:cNvSpPr/>
          <p:nvPr/>
        </p:nvSpPr>
        <p:spPr>
          <a:xfrm>
            <a:off x="9007784" y="2057541"/>
            <a:ext cx="2636874" cy="740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Abordagem sensível ao clima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F16F20-0140-DE72-92D4-94A797E437DA}"/>
              </a:ext>
            </a:extLst>
          </p:cNvPr>
          <p:cNvSpPr/>
          <p:nvPr/>
        </p:nvSpPr>
        <p:spPr>
          <a:xfrm>
            <a:off x="9022980" y="2856976"/>
            <a:ext cx="2636874" cy="385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novo princípio operacional no Gavi 6.0 é a ênfase na sensibilidade ao clima, apoiando os países na adaptação às consequências das mudanças climáticas e na redução da pegada de carbono da Aliança</a:t>
            </a:r>
            <a:endParaRPr lang="pt-PT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CA8FC-34C2-B4AE-8FEF-19F9D92F25D2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26172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1CDE-4970-F241-9084-848D8B07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Muito</a:t>
            </a:r>
            <a:r>
              <a:rPr lang="en-GB" dirty="0"/>
              <a:t> </a:t>
            </a:r>
            <a:r>
              <a:rPr lang="en-GB" dirty="0" err="1"/>
              <a:t>obrigada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9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FA8E0-FFAD-8CDA-459C-FDD94D2F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D682195-31C0-4F70-232F-5EB01F750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470CF0-66BC-DB20-F209-C3E57A59D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BC9F4F1-A870-C26F-8F32-C4525BD8C5B1}"/>
              </a:ext>
            </a:extLst>
          </p:cNvPr>
          <p:cNvSpPr txBox="1">
            <a:spLocks/>
          </p:cNvSpPr>
          <p:nvPr/>
        </p:nvSpPr>
        <p:spPr>
          <a:xfrm>
            <a:off x="184419" y="56160"/>
            <a:ext cx="1238758" cy="4884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B99E99-7CD4-04A4-699C-8B59FA8FB8AB}"/>
              </a:ext>
            </a:extLst>
          </p:cNvPr>
          <p:cNvSpPr txBox="1">
            <a:spLocks/>
          </p:cNvSpPr>
          <p:nvPr/>
        </p:nvSpPr>
        <p:spPr>
          <a:xfrm>
            <a:off x="533125" y="331663"/>
            <a:ext cx="11670281" cy="592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estratégico da Gavi 2026-2030</a:t>
            </a:r>
            <a:endParaRPr lang="pt-P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sustentabilidade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6.0 da Gavi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F492D-D025-6C66-7118-46792AEEFA0A}"/>
              </a:ext>
            </a:extLst>
          </p:cNvPr>
          <p:cNvGrpSpPr/>
          <p:nvPr/>
        </p:nvGrpSpPr>
        <p:grpSpPr>
          <a:xfrm>
            <a:off x="750273" y="1199944"/>
            <a:ext cx="10691454" cy="5170133"/>
            <a:chOff x="613442" y="848510"/>
            <a:chExt cx="11177338" cy="54450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A934C3A-59F8-CF4E-3AE0-17B5A2B62FA7}"/>
                </a:ext>
              </a:extLst>
            </p:cNvPr>
            <p:cNvSpPr/>
            <p:nvPr/>
          </p:nvSpPr>
          <p:spPr>
            <a:xfrm>
              <a:off x="1136024" y="848510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 deixe ninguém para trás com a </a:t>
              </a:r>
              <a:r>
                <a:rPr kumimoji="0" lang="en-GB" sz="1600" b="1" i="0" u="none" strike="noStrike" kern="1200" cap="none" spc="-1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imunização</a:t>
              </a:r>
            </a:p>
          </p:txBody>
        </p:sp>
        <p:pic>
          <p:nvPicPr>
            <p:cNvPr id="16" name="object 50">
              <a:extLst>
                <a:ext uri="{FF2B5EF4-FFF2-40B4-BE49-F238E27FC236}">
                  <a16:creationId xmlns:a16="http://schemas.microsoft.com/office/drawing/2014/main" id="{F5F37A56-278C-9898-DE00-A46EBE64A240}"/>
                </a:ext>
              </a:extLst>
            </p:cNvPr>
            <p:cNvPicPr/>
            <p:nvPr/>
          </p:nvPicPr>
          <p:blipFill rotWithShape="1">
            <a:blip r:embed="rId6" cstate="print">
              <a:alphaModFix amt="70000"/>
            </a:blip>
            <a:srcRect l="-5460" t="-20771" r="-9760" b="-14536"/>
            <a:stretch/>
          </p:blipFill>
          <p:spPr>
            <a:xfrm>
              <a:off x="11009377" y="986442"/>
              <a:ext cx="523289" cy="359079"/>
            </a:xfrm>
            <a:prstGeom prst="roundRect">
              <a:avLst/>
            </a:prstGeom>
            <a:solidFill>
              <a:schemeClr val="bg1"/>
            </a:solidFill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59B5B1-1D22-DD54-E471-6B8EB615EB98}"/>
                </a:ext>
              </a:extLst>
            </p:cNvPr>
            <p:cNvGrpSpPr/>
            <p:nvPr/>
          </p:nvGrpSpPr>
          <p:grpSpPr>
            <a:xfrm>
              <a:off x="1136030" y="3402908"/>
              <a:ext cx="10543608" cy="1693763"/>
              <a:chOff x="1136030" y="3384219"/>
              <a:chExt cx="10543608" cy="1693763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E06AF43-1184-8B93-7933-80A7E9AE5E9C}"/>
                  </a:ext>
                </a:extLst>
              </p:cNvPr>
              <p:cNvSpPr/>
              <p:nvPr/>
            </p:nvSpPr>
            <p:spPr>
              <a:xfrm rot="16200000">
                <a:off x="4215167" y="2996658"/>
                <a:ext cx="1693757" cy="2468880"/>
              </a:xfrm>
              <a:prstGeom prst="roundRect">
                <a:avLst/>
              </a:prstGeom>
              <a:solidFill>
                <a:srgbClr val="ED0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F52F9AA-3BD9-9511-4BF9-688FEDCE6CE8}"/>
                  </a:ext>
                </a:extLst>
              </p:cNvPr>
              <p:cNvSpPr/>
              <p:nvPr/>
            </p:nvSpPr>
            <p:spPr>
              <a:xfrm rot="16200000">
                <a:off x="1523589" y="2996662"/>
                <a:ext cx="1693761" cy="2468880"/>
              </a:xfrm>
              <a:prstGeom prst="round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6CE91620-223E-1FD8-2763-CB36F4F8EE9C}"/>
                  </a:ext>
                </a:extLst>
              </p:cNvPr>
              <p:cNvSpPr/>
              <p:nvPr/>
            </p:nvSpPr>
            <p:spPr>
              <a:xfrm rot="16200000">
                <a:off x="6906741" y="2996660"/>
                <a:ext cx="1693761" cy="2468880"/>
              </a:xfrm>
              <a:prstGeom prst="roundRect">
                <a:avLst/>
              </a:prstGeom>
              <a:solidFill>
                <a:srgbClr val="A6C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21F33A7-0E85-E399-8021-881F99B4303A}"/>
                  </a:ext>
                </a:extLst>
              </p:cNvPr>
              <p:cNvSpPr/>
              <p:nvPr/>
            </p:nvSpPr>
            <p:spPr>
              <a:xfrm rot="16200000">
                <a:off x="9598317" y="2996660"/>
                <a:ext cx="1693761" cy="2468880"/>
              </a:xfrm>
              <a:prstGeom prst="roundRect">
                <a:avLst/>
              </a:prstGeom>
              <a:solidFill>
                <a:srgbClr val="F8A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bject 3">
                <a:extLst>
                  <a:ext uri="{FF2B5EF4-FFF2-40B4-BE49-F238E27FC236}">
                    <a16:creationId xmlns:a16="http://schemas.microsoft.com/office/drawing/2014/main" id="{E5AD86CA-6790-9265-CFAD-18069B65C178}"/>
                  </a:ext>
                </a:extLst>
              </p:cNvPr>
              <p:cNvSpPr txBox="1"/>
              <p:nvPr/>
            </p:nvSpPr>
            <p:spPr>
              <a:xfrm>
                <a:off x="7050438" y="3548876"/>
                <a:ext cx="1828800" cy="1429311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MELHORAR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SUSTENTABILIDADE </a:t>
                </a:r>
                <a:r>
                  <a:rPr kumimoji="0" lang="en-GB" sz="1400" b="1" i="0" u="none" strike="noStrike" kern="0" cap="none" spc="-43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PROGRAMÁTICA E FINANCEIRA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PROGRAMAS DE 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C10B60F1-6942-F0A9-0980-434F2E9E6146}"/>
                  </a:ext>
                </a:extLst>
              </p:cNvPr>
              <p:cNvSpPr txBox="1"/>
              <p:nvPr/>
            </p:nvSpPr>
            <p:spPr>
              <a:xfrm>
                <a:off x="9747756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ASSEGURAR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MERCADOS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SAUDÁVEIS PARA AS VACINAS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PRODUTOS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CONEXOS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03BD36F5-733A-D2B0-AE06-1CDEA35617EC}"/>
                  </a:ext>
                </a:extLst>
              </p:cNvPr>
              <p:cNvSpPr txBox="1"/>
              <p:nvPr/>
            </p:nvSpPr>
            <p:spPr>
              <a:xfrm>
                <a:off x="1679779" y="3548877"/>
                <a:ext cx="1828800" cy="721344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INTRODUZIR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AUMENTAR </a:t>
                </a:r>
                <a:r>
                  <a:rPr kumimoji="0" lang="en-GB" sz="1400" b="1" i="0" u="none" strike="noStrike" kern="0" cap="none" spc="-2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VACINAS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object 51">
                <a:extLst>
                  <a:ext uri="{FF2B5EF4-FFF2-40B4-BE49-F238E27FC236}">
                    <a16:creationId xmlns:a16="http://schemas.microsoft.com/office/drawing/2014/main" id="{5EA84B37-B809-5BF2-4415-A255C790CE54}"/>
                  </a:ext>
                </a:extLst>
              </p:cNvPr>
              <p:cNvSpPr txBox="1"/>
              <p:nvPr/>
            </p:nvSpPr>
            <p:spPr>
              <a:xfrm>
                <a:off x="1292042" y="3460615"/>
                <a:ext cx="306410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1</a:t>
                </a:r>
              </a:p>
            </p:txBody>
          </p:sp>
          <p:sp>
            <p:nvSpPr>
              <p:cNvPr id="58" name="object 52">
                <a:extLst>
                  <a:ext uri="{FF2B5EF4-FFF2-40B4-BE49-F238E27FC236}">
                    <a16:creationId xmlns:a16="http://schemas.microsoft.com/office/drawing/2014/main" id="{4264AE5D-A452-AC7B-DAE9-9B0B5788EA0B}"/>
                  </a:ext>
                </a:extLst>
              </p:cNvPr>
              <p:cNvSpPr txBox="1"/>
              <p:nvPr/>
            </p:nvSpPr>
            <p:spPr>
              <a:xfrm>
                <a:off x="6688668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3</a:t>
                </a:r>
              </a:p>
            </p:txBody>
          </p:sp>
          <p:sp>
            <p:nvSpPr>
              <p:cNvPr id="59" name="object 52">
                <a:extLst>
                  <a:ext uri="{FF2B5EF4-FFF2-40B4-BE49-F238E27FC236}">
                    <a16:creationId xmlns:a16="http://schemas.microsoft.com/office/drawing/2014/main" id="{F2AF99CD-EBB4-6FFC-BEAD-BFC3EBB484BF}"/>
                  </a:ext>
                </a:extLst>
              </p:cNvPr>
              <p:cNvSpPr txBox="1"/>
              <p:nvPr/>
            </p:nvSpPr>
            <p:spPr>
              <a:xfrm>
                <a:off x="9378700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4</a:t>
                </a:r>
              </a:p>
            </p:txBody>
          </p:sp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CA809C2E-6EB1-0F24-2A3A-8DAEACE9DA91}"/>
                  </a:ext>
                </a:extLst>
              </p:cNvPr>
              <p:cNvSpPr txBox="1"/>
              <p:nvPr/>
            </p:nvSpPr>
            <p:spPr>
              <a:xfrm>
                <a:off x="4376002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REFORÇAR OS SISTEMAS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 SAÚDE PARA AUMENTAR A EQUIDADE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FD95945E-03D9-0924-9F1F-CF0F4BB820A5}"/>
                  </a:ext>
                </a:extLst>
              </p:cNvPr>
              <p:cNvSpPr txBox="1"/>
              <p:nvPr/>
            </p:nvSpPr>
            <p:spPr>
              <a:xfrm>
                <a:off x="4012082" y="3460615"/>
                <a:ext cx="226766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1E086F-A9B6-D551-845A-AC4C172CF191}"/>
                </a:ext>
              </a:extLst>
            </p:cNvPr>
            <p:cNvGrpSpPr/>
            <p:nvPr/>
          </p:nvGrpSpPr>
          <p:grpSpPr>
            <a:xfrm>
              <a:off x="1136026" y="5175118"/>
              <a:ext cx="10654754" cy="1027624"/>
              <a:chOff x="1136025" y="5222747"/>
              <a:chExt cx="10654754" cy="94489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0E29F7D-F993-E4C1-3CAF-E4E30196FD20}"/>
                  </a:ext>
                </a:extLst>
              </p:cNvPr>
              <p:cNvSpPr/>
              <p:nvPr/>
            </p:nvSpPr>
            <p:spPr>
              <a:xfrm rot="16200000">
                <a:off x="5935382" y="423390"/>
                <a:ext cx="944899" cy="105436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0EE819DF-722F-6FCC-EBB1-EB9CDC099341}"/>
                  </a:ext>
                </a:extLst>
              </p:cNvPr>
              <p:cNvSpPr txBox="1"/>
              <p:nvPr/>
            </p:nvSpPr>
            <p:spPr>
              <a:xfrm>
                <a:off x="1355103" y="5315834"/>
                <a:ext cx="5160457" cy="674799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 previsível a longo prazo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Uma Aliança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Compromisso político global</a:t>
                </a:r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04EE6048-D30D-C57D-6F64-EC7EC9BEF69D}"/>
                  </a:ext>
                </a:extLst>
              </p:cNvPr>
              <p:cNvSpPr txBox="1"/>
              <p:nvPr/>
            </p:nvSpPr>
            <p:spPr>
              <a:xfrm>
                <a:off x="6630322" y="5304067"/>
                <a:ext cx="5160457" cy="67479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operacional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 Gavi simples,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eficiente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ágil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Digitalização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melhores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dados e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provas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com o sector privado e as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instituições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do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desenvolvimento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E2B114-E6C7-64B6-9A7B-EDE3B35161E7}"/>
                </a:ext>
              </a:extLst>
            </p:cNvPr>
            <p:cNvGrpSpPr/>
            <p:nvPr/>
          </p:nvGrpSpPr>
          <p:grpSpPr>
            <a:xfrm>
              <a:off x="1136026" y="2296829"/>
              <a:ext cx="10543612" cy="1027623"/>
              <a:chOff x="1136028" y="2266949"/>
              <a:chExt cx="10543612" cy="1027623"/>
            </a:xfrm>
          </p:grpSpPr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9815E599-1786-5774-9B71-8CCF4A6C5A23}"/>
                  </a:ext>
                </a:extLst>
              </p:cNvPr>
              <p:cNvSpPr txBox="1"/>
              <p:nvPr/>
            </p:nvSpPr>
            <p:spPr>
              <a:xfrm>
                <a:off x="2195762" y="2797520"/>
                <a:ext cx="731762" cy="157852"/>
              </a:xfrm>
              <a:prstGeom prst="rect">
                <a:avLst/>
              </a:prstGeom>
            </p:spPr>
            <p:txBody>
              <a:bodyPr vert="horz" wrap="square" lIns="0" tIns="12095" rIns="0" bIns="0" rtlCol="0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utiger LT Std"/>
                  <a:ea typeface="+mn-ea"/>
                  <a:cs typeface="Frutiger LT Std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D4AA8EF8-C623-48F2-4181-4471B4F32501}"/>
                  </a:ext>
                </a:extLst>
              </p:cNvPr>
              <p:cNvSpPr/>
              <p:nvPr/>
            </p:nvSpPr>
            <p:spPr>
              <a:xfrm rot="16200000">
                <a:off x="5894022" y="-2491045"/>
                <a:ext cx="1027623" cy="10543612"/>
              </a:xfrm>
              <a:prstGeom prst="roundRect">
                <a:avLst/>
              </a:prstGeom>
              <a:solidFill>
                <a:srgbClr val="C6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bject 13">
                <a:extLst>
                  <a:ext uri="{FF2B5EF4-FFF2-40B4-BE49-F238E27FC236}">
                    <a16:creationId xmlns:a16="http://schemas.microsoft.com/office/drawing/2014/main" id="{59B3DD37-943A-561A-DD2F-7204B1BFAC27}"/>
                  </a:ext>
                </a:extLst>
              </p:cNvPr>
              <p:cNvSpPr txBox="1"/>
              <p:nvPr/>
            </p:nvSpPr>
            <p:spPr>
              <a:xfrm>
                <a:off x="1314579" y="2294838"/>
                <a:ext cx="3687963" cy="937838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Orientado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para 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país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sustentável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Propriedade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comunitária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inclusiva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Dose zero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comunidades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perdidas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primeira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prioridade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bject 14">
                <a:extLst>
                  <a:ext uri="{FF2B5EF4-FFF2-40B4-BE49-F238E27FC236}">
                    <a16:creationId xmlns:a16="http://schemas.microsoft.com/office/drawing/2014/main" id="{258F38F1-9507-F0A9-CE5F-9B74840C536F}"/>
                  </a:ext>
                </a:extLst>
              </p:cNvPr>
              <p:cNvSpPr txBox="1"/>
              <p:nvPr/>
            </p:nvSpPr>
            <p:spPr>
              <a:xfrm>
                <a:off x="4994572" y="2294838"/>
                <a:ext cx="3383280" cy="97997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indent="-169863" defTabSz="870875">
                  <a:lnSpc>
                    <a:spcPct val="110000"/>
                  </a:lnSpc>
                  <a:spcBef>
                    <a:spcPts val="300"/>
                  </a:spcBef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Centrado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género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Diferenciado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frágil-responsivo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Integrado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Adaptativo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resiliente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1D16B27D-BD1A-2FCD-A616-94EDC8F2FB31}"/>
                  </a:ext>
                </a:extLst>
              </p:cNvPr>
              <p:cNvSpPr txBox="1"/>
              <p:nvPr/>
            </p:nvSpPr>
            <p:spPr>
              <a:xfrm>
                <a:off x="8237311" y="2294838"/>
                <a:ext cx="3383280" cy="949146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Sensível ao clima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Inovador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Colaboração, responsabilidade</a:t>
                </a:r>
              </a:p>
              <a:p>
                <a:pPr marL="11491" marR="51406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7369" algn="l"/>
                  </a:tabLst>
                  <a:defRPr/>
                </a:pPr>
                <a:endPara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7AE4622-F5C7-BC34-8226-96A0BB91D7CA}"/>
                </a:ext>
              </a:extLst>
            </p:cNvPr>
            <p:cNvSpPr/>
            <p:nvPr/>
          </p:nvSpPr>
          <p:spPr>
            <a:xfrm rot="16200000">
              <a:off x="274904" y="2635367"/>
              <a:ext cx="1027625" cy="35054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PRINCÍPIOS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E39D50B-1B4D-49D7-23B5-517A11EA025E}"/>
                </a:ext>
              </a:extLst>
            </p:cNvPr>
            <p:cNvSpPr/>
            <p:nvPr/>
          </p:nvSpPr>
          <p:spPr>
            <a:xfrm rot="16200000">
              <a:off x="-58162" y="4074513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4DADB16-8759-6B23-1A65-A0D3EAB5D963}"/>
                </a:ext>
              </a:extLst>
            </p:cNvPr>
            <p:cNvSpPr/>
            <p:nvPr/>
          </p:nvSpPr>
          <p:spPr>
            <a:xfrm rot="16200000">
              <a:off x="221500" y="5567063"/>
              <a:ext cx="1118436" cy="3345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ENABLERS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72C1DDA-B4E4-E4F1-DEB5-C511413C8C3D}"/>
                </a:ext>
              </a:extLst>
            </p:cNvPr>
            <p:cNvSpPr/>
            <p:nvPr/>
          </p:nvSpPr>
          <p:spPr>
            <a:xfrm rot="16200000">
              <a:off x="466864" y="1721247"/>
              <a:ext cx="643705" cy="350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MISSÃO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9B1956C-7193-F6EF-E7F4-7714FCA1D966}"/>
                </a:ext>
              </a:extLst>
            </p:cNvPr>
            <p:cNvSpPr/>
            <p:nvPr/>
          </p:nvSpPr>
          <p:spPr>
            <a:xfrm rot="16200000">
              <a:off x="-53484" y="4086870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C1FD957-6689-784D-B667-6D3F5E105D31}"/>
                </a:ext>
              </a:extLst>
            </p:cNvPr>
            <p:cNvSpPr/>
            <p:nvPr/>
          </p:nvSpPr>
          <p:spPr>
            <a:xfrm rot="16200000">
              <a:off x="466864" y="998165"/>
              <a:ext cx="643705" cy="35054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VISÃO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0F43ED4-2582-F5EB-8E44-22A100955B2E}"/>
                </a:ext>
              </a:extLst>
            </p:cNvPr>
            <p:cNvSpPr/>
            <p:nvPr/>
          </p:nvSpPr>
          <p:spPr>
            <a:xfrm>
              <a:off x="1136024" y="1571085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Salvar vidas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proteger a saúde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das pessoas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aumentando a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utilização equitativa </a:t>
              </a:r>
              <a:r>
                <a:rPr kumimoji="0" lang="en-GB" sz="1400" b="1" i="0" u="none" strike="noStrike" kern="1200" cap="none" spc="-25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sustentável das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D51D74C-717D-B02C-25EF-F8FB672C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80" y="6053668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6E6A5-F20C-A209-C14F-991EFC58A9E1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236095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470CF0-66BC-DB20-F209-C3E57A59DC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470CF0-66BC-DB20-F209-C3E57A59D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09AFDD0-CCCF-4EEF-AAE9-E02E9C500877}"/>
              </a:ext>
            </a:extLst>
          </p:cNvPr>
          <p:cNvSpPr txBox="1">
            <a:spLocks/>
          </p:cNvSpPr>
          <p:nvPr/>
        </p:nvSpPr>
        <p:spPr>
          <a:xfrm>
            <a:off x="184419" y="56160"/>
            <a:ext cx="1238758" cy="4884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CBD690-2D24-A27B-FA6D-1E3DA051FF4F}"/>
              </a:ext>
            </a:extLst>
          </p:cNvPr>
          <p:cNvSpPr txBox="1">
            <a:spLocks/>
          </p:cNvSpPr>
          <p:nvPr/>
        </p:nvSpPr>
        <p:spPr>
          <a:xfrm>
            <a:off x="533125" y="331663"/>
            <a:ext cx="11670281" cy="592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estratégico da Gavi 2026-2030</a:t>
            </a:r>
            <a:endParaRPr lang="pt-P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sustentabilidade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6.0 da Gavi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8C363A-D2D3-0267-38EE-7277FE7D032A}"/>
              </a:ext>
            </a:extLst>
          </p:cNvPr>
          <p:cNvGrpSpPr/>
          <p:nvPr/>
        </p:nvGrpSpPr>
        <p:grpSpPr>
          <a:xfrm>
            <a:off x="750273" y="1199944"/>
            <a:ext cx="10691454" cy="5170133"/>
            <a:chOff x="613442" y="848510"/>
            <a:chExt cx="11177338" cy="54450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F031496-9E50-B709-A71D-25AE9A05820A}"/>
                </a:ext>
              </a:extLst>
            </p:cNvPr>
            <p:cNvSpPr/>
            <p:nvPr/>
          </p:nvSpPr>
          <p:spPr>
            <a:xfrm>
              <a:off x="1136024" y="848510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 deixe ninguém para trás com a </a:t>
              </a:r>
              <a:r>
                <a:rPr kumimoji="0" lang="en-GB" sz="1600" b="1" i="0" u="none" strike="noStrike" kern="1200" cap="none" spc="-1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imunização</a:t>
              </a:r>
            </a:p>
          </p:txBody>
        </p:sp>
        <p:pic>
          <p:nvPicPr>
            <p:cNvPr id="16" name="object 50">
              <a:extLst>
                <a:ext uri="{FF2B5EF4-FFF2-40B4-BE49-F238E27FC236}">
                  <a16:creationId xmlns:a16="http://schemas.microsoft.com/office/drawing/2014/main" id="{BF3491AE-0FE2-323A-6DF7-8164DBEDEEE6}"/>
                </a:ext>
              </a:extLst>
            </p:cNvPr>
            <p:cNvPicPr/>
            <p:nvPr/>
          </p:nvPicPr>
          <p:blipFill rotWithShape="1">
            <a:blip r:embed="rId6" cstate="print">
              <a:alphaModFix amt="70000"/>
            </a:blip>
            <a:srcRect l="-5460" t="-20771" r="-9760" b="-14536"/>
            <a:stretch/>
          </p:blipFill>
          <p:spPr>
            <a:xfrm>
              <a:off x="11009377" y="986442"/>
              <a:ext cx="523289" cy="359079"/>
            </a:xfrm>
            <a:prstGeom prst="roundRect">
              <a:avLst/>
            </a:prstGeom>
            <a:solidFill>
              <a:schemeClr val="bg1"/>
            </a:solidFill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94F10-5916-11A8-2257-143006A6BD96}"/>
                </a:ext>
              </a:extLst>
            </p:cNvPr>
            <p:cNvGrpSpPr/>
            <p:nvPr/>
          </p:nvGrpSpPr>
          <p:grpSpPr>
            <a:xfrm>
              <a:off x="1136030" y="3402908"/>
              <a:ext cx="10543608" cy="1693763"/>
              <a:chOff x="1136030" y="3384219"/>
              <a:chExt cx="10543608" cy="1693763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AD99E8C-BECA-12DA-1E8D-18D865E529FE}"/>
                  </a:ext>
                </a:extLst>
              </p:cNvPr>
              <p:cNvSpPr/>
              <p:nvPr/>
            </p:nvSpPr>
            <p:spPr>
              <a:xfrm rot="16200000">
                <a:off x="4215167" y="2996658"/>
                <a:ext cx="1693757" cy="2468880"/>
              </a:xfrm>
              <a:prstGeom prst="roundRect">
                <a:avLst/>
              </a:prstGeom>
              <a:solidFill>
                <a:srgbClr val="ED0C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9B8963C-F902-4122-1440-BB183B1A1855}"/>
                  </a:ext>
                </a:extLst>
              </p:cNvPr>
              <p:cNvSpPr/>
              <p:nvPr/>
            </p:nvSpPr>
            <p:spPr>
              <a:xfrm rot="16200000">
                <a:off x="1523589" y="2996662"/>
                <a:ext cx="1693761" cy="2468880"/>
              </a:xfrm>
              <a:prstGeom prst="round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BD0A2B9-FF74-1321-92DB-75C6F1EFBD40}"/>
                  </a:ext>
                </a:extLst>
              </p:cNvPr>
              <p:cNvSpPr/>
              <p:nvPr/>
            </p:nvSpPr>
            <p:spPr>
              <a:xfrm rot="16200000">
                <a:off x="6906741" y="2996660"/>
                <a:ext cx="1693761" cy="2468880"/>
              </a:xfrm>
              <a:prstGeom prst="roundRect">
                <a:avLst/>
              </a:prstGeom>
              <a:solidFill>
                <a:srgbClr val="A6C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F020D2D-0B94-A2DA-DFB9-D612BC18FD3E}"/>
                  </a:ext>
                </a:extLst>
              </p:cNvPr>
              <p:cNvSpPr/>
              <p:nvPr/>
            </p:nvSpPr>
            <p:spPr>
              <a:xfrm rot="16200000">
                <a:off x="9598317" y="2996660"/>
                <a:ext cx="1693761" cy="2468880"/>
              </a:xfrm>
              <a:prstGeom prst="roundRect">
                <a:avLst/>
              </a:prstGeom>
              <a:solidFill>
                <a:srgbClr val="F8A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bject 3">
                <a:extLst>
                  <a:ext uri="{FF2B5EF4-FFF2-40B4-BE49-F238E27FC236}">
                    <a16:creationId xmlns:a16="http://schemas.microsoft.com/office/drawing/2014/main" id="{01C00E56-3A1A-D4EF-D13A-71892F197B2B}"/>
                  </a:ext>
                </a:extLst>
              </p:cNvPr>
              <p:cNvSpPr txBox="1"/>
              <p:nvPr/>
            </p:nvSpPr>
            <p:spPr>
              <a:xfrm>
                <a:off x="7050438" y="3548876"/>
                <a:ext cx="1828800" cy="1429311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MELHORAR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SUSTENTABILIDADE </a:t>
                </a:r>
                <a:r>
                  <a:rPr kumimoji="0" lang="en-GB" sz="1400" b="1" i="0" u="none" strike="noStrike" kern="0" cap="none" spc="-43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PROGRAMÁTICA E FINANCEIRA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PROGRAMAS DE 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7AC20677-11A3-F44B-FBCC-3010E65EE555}"/>
                  </a:ext>
                </a:extLst>
              </p:cNvPr>
              <p:cNvSpPr txBox="1"/>
              <p:nvPr/>
            </p:nvSpPr>
            <p:spPr>
              <a:xfrm>
                <a:off x="9747756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ASSEGURAR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MERCADOS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SAUDÁVEIS PARA AS VACINAS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PRODUTOS </a:t>
                </a: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CONEXOS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1485365C-E009-9A22-9B90-59689CAC6309}"/>
                  </a:ext>
                </a:extLst>
              </p:cNvPr>
              <p:cNvSpPr txBox="1"/>
              <p:nvPr/>
            </p:nvSpPr>
            <p:spPr>
              <a:xfrm>
                <a:off x="1679779" y="3548877"/>
                <a:ext cx="1828800" cy="721344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INTRODUZIR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AUMENTAR </a:t>
                </a:r>
                <a:r>
                  <a:rPr kumimoji="0" lang="en-GB" sz="1400" b="1" i="0" u="none" strike="noStrike" kern="0" cap="none" spc="-2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VACINAS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object 51">
                <a:extLst>
                  <a:ext uri="{FF2B5EF4-FFF2-40B4-BE49-F238E27FC236}">
                    <a16:creationId xmlns:a16="http://schemas.microsoft.com/office/drawing/2014/main" id="{3776B8BE-5481-50F5-EF98-0C980232C9D9}"/>
                  </a:ext>
                </a:extLst>
              </p:cNvPr>
              <p:cNvSpPr txBox="1"/>
              <p:nvPr/>
            </p:nvSpPr>
            <p:spPr>
              <a:xfrm>
                <a:off x="1292042" y="3460615"/>
                <a:ext cx="306410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1</a:t>
                </a:r>
              </a:p>
            </p:txBody>
          </p:sp>
          <p:sp>
            <p:nvSpPr>
              <p:cNvPr id="58" name="object 52">
                <a:extLst>
                  <a:ext uri="{FF2B5EF4-FFF2-40B4-BE49-F238E27FC236}">
                    <a16:creationId xmlns:a16="http://schemas.microsoft.com/office/drawing/2014/main" id="{0AA958FD-4860-9B26-4FDF-984F3F2A5B01}"/>
                  </a:ext>
                </a:extLst>
              </p:cNvPr>
              <p:cNvSpPr txBox="1"/>
              <p:nvPr/>
            </p:nvSpPr>
            <p:spPr>
              <a:xfrm>
                <a:off x="6688668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3</a:t>
                </a:r>
              </a:p>
            </p:txBody>
          </p:sp>
          <p:sp>
            <p:nvSpPr>
              <p:cNvPr id="59" name="object 52">
                <a:extLst>
                  <a:ext uri="{FF2B5EF4-FFF2-40B4-BE49-F238E27FC236}">
                    <a16:creationId xmlns:a16="http://schemas.microsoft.com/office/drawing/2014/main" id="{D34E8F3B-2007-D77D-53C7-9E3FFBEC93B5}"/>
                  </a:ext>
                </a:extLst>
              </p:cNvPr>
              <p:cNvSpPr txBox="1"/>
              <p:nvPr/>
            </p:nvSpPr>
            <p:spPr>
              <a:xfrm>
                <a:off x="9378700" y="3460615"/>
                <a:ext cx="268233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65696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4</a:t>
                </a:r>
              </a:p>
            </p:txBody>
          </p:sp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D7791D6E-D081-AE34-0115-06BDB9309B55}"/>
                  </a:ext>
                </a:extLst>
              </p:cNvPr>
              <p:cNvSpPr txBox="1"/>
              <p:nvPr/>
            </p:nvSpPr>
            <p:spPr>
              <a:xfrm>
                <a:off x="4376002" y="3548876"/>
                <a:ext cx="1828800" cy="1193322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4838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-19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REFORÇAR OS SISTEMAS </a:t>
                </a:r>
                <a:r>
                  <a:rPr kumimoji="0" lang="en-GB" sz="1400" b="1" i="0" u="none" strike="noStrike" kern="0" cap="none" spc="-1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 SAÚDE PARA AUMENTAR A EQUIDADE </a:t>
                </a: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</a:t>
                </a:r>
                <a:r>
                  <a:rPr kumimoji="0" lang="en-GB" sz="1400" b="1" i="0" u="none" strike="noStrike" kern="0" cap="none" spc="-2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IMUNIZAÇÃO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F823B05E-3B5A-D8FC-FE7F-83F387D628BF}"/>
                  </a:ext>
                </a:extLst>
              </p:cNvPr>
              <p:cNvSpPr txBox="1"/>
              <p:nvPr/>
            </p:nvSpPr>
            <p:spPr>
              <a:xfrm>
                <a:off x="4012082" y="3460615"/>
                <a:ext cx="226766" cy="1024758"/>
              </a:xfrm>
              <a:prstGeom prst="rect">
                <a:avLst/>
              </a:prstGeom>
            </p:spPr>
            <p:txBody>
              <a:bodyPr vert="horz" wrap="square" lIns="0" tIns="12095" rIns="0" bIns="0" rtlCol="0" anchor="t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94120" algn="l"/>
                  </a:tabLst>
                  <a:defRPr/>
                </a:pPr>
                <a:r>
                  <a:rPr kumimoji="0" lang="en-GB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rnero"/>
                    <a:ea typeface="+mn-ea"/>
                    <a:cs typeface="Carnero"/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69C70F3-0396-BA14-077F-91703A781169}"/>
                </a:ext>
              </a:extLst>
            </p:cNvPr>
            <p:cNvGrpSpPr/>
            <p:nvPr/>
          </p:nvGrpSpPr>
          <p:grpSpPr>
            <a:xfrm>
              <a:off x="1136026" y="5175118"/>
              <a:ext cx="10654754" cy="1027624"/>
              <a:chOff x="1136025" y="5222747"/>
              <a:chExt cx="10654754" cy="94489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3E21201-4C09-3C61-EAC0-D0A6C1494976}"/>
                  </a:ext>
                </a:extLst>
              </p:cNvPr>
              <p:cNvSpPr/>
              <p:nvPr/>
            </p:nvSpPr>
            <p:spPr>
              <a:xfrm rot="16200000">
                <a:off x="5935382" y="423390"/>
                <a:ext cx="944899" cy="105436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5AD717D1-AF7D-80CD-B3AF-083BFC1FA1C0}"/>
                  </a:ext>
                </a:extLst>
              </p:cNvPr>
              <p:cNvSpPr txBox="1"/>
              <p:nvPr/>
            </p:nvSpPr>
            <p:spPr>
              <a:xfrm>
                <a:off x="1355103" y="5315834"/>
                <a:ext cx="5160457" cy="674799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 previsível a longo prazo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Uma Aliança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Compromisso político global</a:t>
                </a:r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221AE545-46F6-A39C-C433-8ABDC193D853}"/>
                  </a:ext>
                </a:extLst>
              </p:cNvPr>
              <p:cNvSpPr txBox="1"/>
              <p:nvPr/>
            </p:nvSpPr>
            <p:spPr>
              <a:xfrm>
                <a:off x="6630322" y="5304067"/>
                <a:ext cx="5160457" cy="67479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Modelo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operacional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 Gavi simples,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eficiente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ágil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Digitalização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melhores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dados e </a:t>
                </a: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provas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Tx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com o sector privado e as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instituições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financiamento</a:t>
                </a:r>
                <a:r>
                  <a:rPr kumimoji="0" lang="en-GB" sz="11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do </a:t>
                </a:r>
                <a:r>
                  <a:rPr kumimoji="0" lang="en-GB" sz="1100" b="0" i="0" u="none" strike="noStrike" kern="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desenvolvimento</a:t>
                </a:r>
                <a:endParaRPr kumimoji="0" lang="en-GB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A40C58-4725-016C-F8DF-50665E850005}"/>
                </a:ext>
              </a:extLst>
            </p:cNvPr>
            <p:cNvGrpSpPr/>
            <p:nvPr/>
          </p:nvGrpSpPr>
          <p:grpSpPr>
            <a:xfrm>
              <a:off x="1136026" y="2296829"/>
              <a:ext cx="10543612" cy="1027623"/>
              <a:chOff x="1136028" y="2266949"/>
              <a:chExt cx="10543612" cy="1027623"/>
            </a:xfrm>
          </p:grpSpPr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E98E4D7E-BC2E-2C8A-1D7A-C69348BD6D57}"/>
                  </a:ext>
                </a:extLst>
              </p:cNvPr>
              <p:cNvSpPr txBox="1"/>
              <p:nvPr/>
            </p:nvSpPr>
            <p:spPr>
              <a:xfrm>
                <a:off x="2195762" y="2797520"/>
                <a:ext cx="731762" cy="157852"/>
              </a:xfrm>
              <a:prstGeom prst="rect">
                <a:avLst/>
              </a:prstGeom>
            </p:spPr>
            <p:txBody>
              <a:bodyPr vert="horz" wrap="square" lIns="0" tIns="12095" rIns="0" bIns="0" rtlCol="0">
                <a:spAutoFit/>
              </a:bodyPr>
              <a:lstStyle/>
              <a:p>
                <a:pPr marL="12095" marR="0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utiger LT Std"/>
                  <a:ea typeface="+mn-ea"/>
                  <a:cs typeface="Frutiger LT Std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4B25888A-9DDF-A999-C163-BD54C552322D}"/>
                  </a:ext>
                </a:extLst>
              </p:cNvPr>
              <p:cNvSpPr/>
              <p:nvPr/>
            </p:nvSpPr>
            <p:spPr>
              <a:xfrm rot="16200000">
                <a:off x="5894022" y="-2491045"/>
                <a:ext cx="1027623" cy="10543612"/>
              </a:xfrm>
              <a:prstGeom prst="roundRect">
                <a:avLst/>
              </a:prstGeom>
              <a:solidFill>
                <a:srgbClr val="C6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bject 13">
                <a:extLst>
                  <a:ext uri="{FF2B5EF4-FFF2-40B4-BE49-F238E27FC236}">
                    <a16:creationId xmlns:a16="http://schemas.microsoft.com/office/drawing/2014/main" id="{85BD452A-6845-B4EF-739D-4DCFF74CF1E7}"/>
                  </a:ext>
                </a:extLst>
              </p:cNvPr>
              <p:cNvSpPr txBox="1"/>
              <p:nvPr/>
            </p:nvSpPr>
            <p:spPr>
              <a:xfrm>
                <a:off x="1314579" y="2294838"/>
                <a:ext cx="3687963" cy="937838"/>
              </a:xfrm>
              <a:prstGeom prst="rect">
                <a:avLst/>
              </a:prstGeom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Orientado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para 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país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sustentável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Propriedade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comunitária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inclusiva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Dose zero e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comunidades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perdidas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primeira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prioridade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bject 14">
                <a:extLst>
                  <a:ext uri="{FF2B5EF4-FFF2-40B4-BE49-F238E27FC236}">
                    <a16:creationId xmlns:a16="http://schemas.microsoft.com/office/drawing/2014/main" id="{F7E72516-34C9-BEDC-FAE5-61E7B71F498F}"/>
                  </a:ext>
                </a:extLst>
              </p:cNvPr>
              <p:cNvSpPr txBox="1"/>
              <p:nvPr/>
            </p:nvSpPr>
            <p:spPr>
              <a:xfrm>
                <a:off x="4994572" y="2294838"/>
                <a:ext cx="3383280" cy="979979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indent="-169863" defTabSz="870875">
                  <a:lnSpc>
                    <a:spcPct val="110000"/>
                  </a:lnSpc>
                  <a:spcBef>
                    <a:spcPts val="300"/>
                  </a:spcBef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Centrado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no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género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Diferenciado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frágil-responsivo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Integrado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Adaptativo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resiliente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A59B5FAC-615D-A03A-976A-3AD1E91D5CE9}"/>
                  </a:ext>
                </a:extLst>
              </p:cNvPr>
              <p:cNvSpPr txBox="1"/>
              <p:nvPr/>
            </p:nvSpPr>
            <p:spPr>
              <a:xfrm>
                <a:off x="8237311" y="2294838"/>
                <a:ext cx="3383280" cy="949146"/>
              </a:xfrm>
              <a:prstGeom prst="rect">
                <a:avLst/>
              </a:prstGeom>
              <a:noFill/>
            </p:spPr>
            <p:txBody>
              <a:bodyPr vert="horz" wrap="square" lIns="0" tIns="48381" rIns="0" bIns="0" rtlCol="0">
                <a:spAutoFit/>
              </a:bodyPr>
              <a:lstStyle/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Sensível ao clima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Inovador</a:t>
                </a:r>
              </a:p>
              <a:p>
                <a:pPr marL="180975" marR="162079" lvl="0" indent="-169863" algn="l" defTabSz="870875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A1DF"/>
                  </a:buClr>
                  <a:buSzPct val="77777"/>
                  <a:buFont typeface="Arial" panose="020B0604020202020204" pitchFamily="34" charset="0"/>
                  <a:buChar char="•"/>
                  <a:tabLst>
                    <a:tab pos="97369" algn="l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Colaboração, responsabilidade</a:t>
                </a:r>
              </a:p>
              <a:p>
                <a:pPr marL="11491" marR="51406" lvl="0" indent="0" algn="l" defTabSz="870875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7369" algn="l"/>
                  </a:tabLst>
                  <a:defRPr/>
                </a:pPr>
                <a:endPara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33EB417-0864-5F34-EA28-FC91FCADB0C3}"/>
                </a:ext>
              </a:extLst>
            </p:cNvPr>
            <p:cNvSpPr/>
            <p:nvPr/>
          </p:nvSpPr>
          <p:spPr>
            <a:xfrm rot="16200000">
              <a:off x="274904" y="2635367"/>
              <a:ext cx="1027625" cy="35054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PRINCÍPIOS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5E07F2D-B196-F440-0503-11AC7DDCC3CD}"/>
                </a:ext>
              </a:extLst>
            </p:cNvPr>
            <p:cNvSpPr/>
            <p:nvPr/>
          </p:nvSpPr>
          <p:spPr>
            <a:xfrm rot="16200000">
              <a:off x="-58162" y="4074513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C99129D-0497-AA0C-1549-811F168B0F28}"/>
                </a:ext>
              </a:extLst>
            </p:cNvPr>
            <p:cNvSpPr/>
            <p:nvPr/>
          </p:nvSpPr>
          <p:spPr>
            <a:xfrm rot="16200000">
              <a:off x="221500" y="5567063"/>
              <a:ext cx="1118436" cy="3345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ENABLERS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D59A59F-3AC4-5734-FB85-798478187257}"/>
                </a:ext>
              </a:extLst>
            </p:cNvPr>
            <p:cNvSpPr/>
            <p:nvPr/>
          </p:nvSpPr>
          <p:spPr>
            <a:xfrm rot="16200000">
              <a:off x="466864" y="1721247"/>
              <a:ext cx="643705" cy="350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MISSÃO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E374D97-7336-C58F-0171-B3026636D33A}"/>
                </a:ext>
              </a:extLst>
            </p:cNvPr>
            <p:cNvSpPr/>
            <p:nvPr/>
          </p:nvSpPr>
          <p:spPr>
            <a:xfrm rot="16200000">
              <a:off x="-53484" y="4086870"/>
              <a:ext cx="1693758" cy="350548"/>
            </a:xfrm>
            <a:prstGeom prst="roundRect">
              <a:avLst/>
            </a:prstGeom>
            <a:solidFill>
              <a:srgbClr val="F3D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OBJECTIVOS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764EC56-37F4-04E5-A292-30DC74423FED}"/>
                </a:ext>
              </a:extLst>
            </p:cNvPr>
            <p:cNvSpPr/>
            <p:nvPr/>
          </p:nvSpPr>
          <p:spPr>
            <a:xfrm rot="16200000">
              <a:off x="466864" y="998165"/>
              <a:ext cx="643705" cy="35054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VISÃO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CDA60CD-CB2C-D15E-824B-9E377599F7E6}"/>
                </a:ext>
              </a:extLst>
            </p:cNvPr>
            <p:cNvSpPr/>
            <p:nvPr/>
          </p:nvSpPr>
          <p:spPr>
            <a:xfrm>
              <a:off x="1136024" y="1571085"/>
              <a:ext cx="10543614" cy="633448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Salvar vidas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proteger a saúde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das pessoas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aumentando a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utilização equitativa </a:t>
              </a:r>
              <a:r>
                <a:rPr kumimoji="0" lang="en-GB" sz="1400" b="1" i="0" u="none" strike="noStrike" kern="1200" cap="none" spc="-25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sustentável das </a:t>
              </a:r>
              <a:r>
                <a:rPr kumimoji="0" lang="en-GB" sz="1400" b="1" i="0" u="none" strike="noStrike" kern="1200" cap="none" spc="-10" normalizeH="0" baseline="0" noProof="0">
                  <a:ln>
                    <a:noFill/>
                  </a:ln>
                  <a:solidFill>
                    <a:srgbClr val="0072B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3A8149-42E7-B62E-9065-FF205E12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80" y="6053668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84DDA-3700-3570-E176-599EF3F73CCC}"/>
              </a:ext>
            </a:extLst>
          </p:cNvPr>
          <p:cNvSpPr/>
          <p:nvPr/>
        </p:nvSpPr>
        <p:spPr>
          <a:xfrm>
            <a:off x="-39462" y="2588280"/>
            <a:ext cx="12231462" cy="42697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B0CD3-7765-B350-BBE9-8B295E3344A9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3797667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vi – Titles, Sections, End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B276190-5DD2-7F4B-9F0E-8F3BFCF15372}"/>
    </a:ext>
  </a:extLst>
</a:theme>
</file>

<file path=ppt/theme/theme2.xml><?xml version="1.0" encoding="utf-8"?>
<a:theme xmlns:a="http://schemas.openxmlformats.org/drawingml/2006/main" name="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543c94-593a-4801-a90a-e30c32245a52">
      <Terms xmlns="http://schemas.microsoft.com/office/infopath/2007/PartnerControls"/>
    </lcf76f155ced4ddcb4097134ff3c332f>
    <TaxCatchAll xmlns="1e6b0ddd-164a-45a2-a5d6-fad99c03d5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ABCB106833C4BAD97D4082B356590" ma:contentTypeVersion="11" ma:contentTypeDescription="Create a new document." ma:contentTypeScope="" ma:versionID="b1a89fb6f9f971a86cf63da6e97a5bbb">
  <xsd:schema xmlns:xsd="http://www.w3.org/2001/XMLSchema" xmlns:xs="http://www.w3.org/2001/XMLSchema" xmlns:p="http://schemas.microsoft.com/office/2006/metadata/properties" xmlns:ns2="18543c94-593a-4801-a90a-e30c32245a52" xmlns:ns3="1e6b0ddd-164a-45a2-a5d6-fad99c03d545" targetNamespace="http://schemas.microsoft.com/office/2006/metadata/properties" ma:root="true" ma:fieldsID="d23eba9bb989d6e93a10fb8796ce3902" ns2:_="" ns3:_="">
    <xsd:import namespace="18543c94-593a-4801-a90a-e30c32245a52"/>
    <xsd:import namespace="1e6b0ddd-164a-45a2-a5d6-fad99c03d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43c94-593a-4801-a90a-e30c32245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87a3994-382d-444d-b490-9473c9661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b0ddd-164a-45a2-a5d6-fad99c03d5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cba46f-80ef-4e66-b38c-b60ef2f65b5a}" ma:internalName="TaxCatchAll" ma:showField="CatchAllData" ma:web="1e6b0ddd-164a-45a2-a5d6-fad99c03d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417BA-B70D-4064-B126-526D374E90C8}">
  <ds:schemaRefs>
    <ds:schemaRef ds:uri="http://schemas.microsoft.com/office/infopath/2007/PartnerControls"/>
    <ds:schemaRef ds:uri="18543c94-593a-4801-a90a-e30c32245a52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1e6b0ddd-164a-45a2-a5d6-fad99c03d54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C2AF94-1ADD-4497-B811-40779A421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EB32D-F4CE-4262-A25F-CEEF7BF47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43c94-593a-4801-a90a-e30c32245a52"/>
    <ds:schemaRef ds:uri="1e6b0ddd-164a-45a2-a5d6-fad99c03d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GAVI_PPT_Full template</Template>
  <TotalTime>0</TotalTime>
  <Words>8969</Words>
  <Application>Microsoft Office PowerPoint</Application>
  <PresentationFormat>Widescreen</PresentationFormat>
  <Paragraphs>939</Paragraphs>
  <Slides>70</Slides>
  <Notes>20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Calibri</vt:lpstr>
      <vt:lpstr>Carnero</vt:lpstr>
      <vt:lpstr>Frutiger LT Std</vt:lpstr>
      <vt:lpstr>Gill Sans</vt:lpstr>
      <vt:lpstr>Symbol</vt:lpstr>
      <vt:lpstr>Times New Roman</vt:lpstr>
      <vt:lpstr>Gavi – Titles, Sections, End Slides</vt:lpstr>
      <vt:lpstr>Gavi – Body Slides</vt:lpstr>
      <vt:lpstr>Office Theme</vt:lpstr>
      <vt:lpstr>1_Gavi – Body Slides</vt:lpstr>
      <vt:lpstr>think-cell Slide</vt:lpstr>
      <vt:lpstr>Processo de planeamento do portfólio completo da Guiné-Bissau 2026-2030</vt:lpstr>
      <vt:lpstr>3º dia – 23 de Janeiro</vt:lpstr>
      <vt:lpstr>PowerPoint Presentation</vt:lpstr>
      <vt:lpstr>Programa do lançamento da FPP</vt:lpstr>
      <vt:lpstr>Programa do lançamento da FPP</vt:lpstr>
      <vt:lpstr>PowerPoint Presentation</vt:lpstr>
      <vt:lpstr>Actualizações chave da Gavi para 2026-2030 (Gavi 6.0)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Metas e objectivos da Gavi para 2026-2030 a serem considerados no FPP da Guiné-Bissau</vt:lpstr>
      <vt:lpstr>Consolidação do apoio da Gavi em Gavi 6.0</vt:lpstr>
      <vt:lpstr>Consolidação do apoio da Gavi em Gavi 6.0</vt:lpstr>
      <vt:lpstr>Objectivos do processo de planeamento do portfolio completo para 2026-2030 na Guiné-Bissau</vt:lpstr>
      <vt:lpstr>Cronograma de alto nível para envio da candidatura à Gavi e implementação do portfólio completo</vt:lpstr>
      <vt:lpstr>Reforço de sistemas de saúde: Áreas prioritárias de investimento da Gavi 2026-2030</vt:lpstr>
      <vt:lpstr>1. Governação, política, planeamento estratégico e gestão de programas </vt:lpstr>
      <vt:lpstr>2. Gestão de recursos humanos</vt:lpstr>
      <vt:lpstr>3. Aprovisionamento de vacinas</vt:lpstr>
      <vt:lpstr>4. Prestação de serviços</vt:lpstr>
      <vt:lpstr>5. Sistemas de informação sobre saúde e monitorização e aprendizagem</vt:lpstr>
      <vt:lpstr>6. Vigilância epidemiológica</vt:lpstr>
      <vt:lpstr>7. Geração de procura e envolvimento da comunidade</vt:lpstr>
      <vt:lpstr>8. Financiamento da saúde</vt:lpstr>
      <vt:lpstr>Portfólio de vacinas em crescimento proporciona a oportunidade de oferecer imunização para além da primeira infância, mas exigirá uma colaboração mais forte entre o PAV e outros programas </vt:lpstr>
      <vt:lpstr>Introdução da Vacina Contra o HPV na Guiné Bissau</vt:lpstr>
      <vt:lpstr>Contextualização</vt:lpstr>
      <vt:lpstr>Requisitos para aplicação da vacina (1)</vt:lpstr>
      <vt:lpstr>Requisitos para aplicação (2)</vt:lpstr>
      <vt:lpstr>Requisitos para aplicação (3)</vt:lpstr>
      <vt:lpstr>Intervenções bem-sucedidas e lições aprendidas de outros países</vt:lpstr>
      <vt:lpstr>Passos para a integração da vacina contra HPV no processo de FPP</vt:lpstr>
      <vt:lpstr>Cronograma/ Prazos</vt:lpstr>
      <vt:lpstr>Obrigada pela atenção</vt:lpstr>
      <vt:lpstr>PowerPoint Presentation</vt:lpstr>
      <vt:lpstr>Implementação do programa piloto da abordagem centrada na Estratégia Nacional de Vacinação</vt:lpstr>
      <vt:lpstr>Ligação entre a ENV e as áreas prioritárias de investimento da Gavi</vt:lpstr>
      <vt:lpstr>Ligação entre a ENV e as áreas prioritárias de investimento da Gavi</vt:lpstr>
      <vt:lpstr>Quadro estratégico da ENV: Prioridades, objetivos, estratégias e ações prioritárias</vt:lpstr>
      <vt:lpstr>Eixo 1: Governação e financiamento do sistema de imunização</vt:lpstr>
      <vt:lpstr>Eixo 2: Sistema de aprovisionamento, qualidade, logística e gestão de resíduos</vt:lpstr>
      <vt:lpstr>Eixo 3: Prestação de serviços, equidade e sistema de informação </vt:lpstr>
      <vt:lpstr>Eixo 4: Vigilância de DEV e MAPI, preparação e resposta a situações de emergência vinculadas a DEV</vt:lpstr>
      <vt:lpstr>Eixo 5: Geração de demanda e envolvimento das partes interessadas</vt:lpstr>
      <vt:lpstr>Eixo 6: Investigação e inovação</vt:lpstr>
      <vt:lpstr>Análise retrospetiva da ENV</vt:lpstr>
      <vt:lpstr>Análise retrospetiva da ENV: Resultados</vt:lpstr>
      <vt:lpstr>Análise retrospetiva da ENV: Conclusões</vt:lpstr>
      <vt:lpstr>Visão geral dos requisitos da candidatura</vt:lpstr>
      <vt:lpstr>Opções de aplicação para a Guiné-Bissau</vt:lpstr>
      <vt:lpstr>Implicações da documentação da aplicação</vt:lpstr>
      <vt:lpstr>PowerPoint Presentation</vt:lpstr>
      <vt:lpstr>Trabalho de grupo</vt:lpstr>
      <vt:lpstr>PowerPoint Presentation</vt:lpstr>
      <vt:lpstr>PowerPoint Presentation</vt:lpstr>
      <vt:lpstr>Muito obrigada</vt:lpstr>
      <vt:lpstr>Processo de planeamento do portfólio completo da Guiné-Bissau 2026-2030</vt:lpstr>
      <vt:lpstr>4º dia – 28 de Janeiro</vt:lpstr>
      <vt:lpstr>Programa do lançamento da FPP</vt:lpstr>
      <vt:lpstr>PowerPoint Presentation</vt:lpstr>
      <vt:lpstr>Eixo 1: Governação e financiamento do sistema de imunização</vt:lpstr>
      <vt:lpstr>Eixo 2: Sistema de aprovisionamento, qualidade, logística e gestão de resíduos</vt:lpstr>
      <vt:lpstr>Eixo 3: Prestação de serviços, equidade e sistema de informação </vt:lpstr>
      <vt:lpstr>Eixo 4: Vigilância de DEV e MAPI, preparação e resposta a situações de emergência vinculadas a DEV</vt:lpstr>
      <vt:lpstr>Eixo 5: Geração de demanda e envolvimento das partes interessadas</vt:lpstr>
      <vt:lpstr>Eixo 6: Investigação e inovação</vt:lpstr>
      <vt:lpstr>PowerPoint Presentation</vt:lpstr>
      <vt:lpstr>Muito 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Yann Folly</dc:creator>
  <cp:keywords>, docId:43868C36CB496EDE38D42155D189E90B</cp:keywords>
  <cp:lastModifiedBy>Sara Sá Silva</cp:lastModifiedBy>
  <cp:revision>3</cp:revision>
  <dcterms:created xsi:type="dcterms:W3CDTF">2025-01-15T13:37:10Z</dcterms:created>
  <dcterms:modified xsi:type="dcterms:W3CDTF">2025-01-23T09:23:23Z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2022-02-17T16:13:58Z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149189a2-f678-4e5f-b622-22e4b9a92e12</vt:lpwstr>
  </property>
  <property fmtid="{D5CDD505-2E9C-101B-9397-08002B2CF9AE}" pid="8" name="MSIP_Label_0a957285-7815-485a-9751-5b273b784ad5_ContentBits">
    <vt:lpwstr>0</vt:lpwstr>
  </property>
  <property fmtid="{D5CDD505-2E9C-101B-9397-08002B2CF9AE}" pid="9" name="ContentTypeId">
    <vt:lpwstr>0x0101005C7ABCB106833C4BAD97D4082B356590</vt:lpwstr>
  </property>
  <property fmtid="{D5CDD505-2E9C-101B-9397-08002B2CF9AE}" pid="10" name="MediaServiceImageTags">
    <vt:lpwstr/>
  </property>
</Properties>
</file>