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220202-7184-4607-A110-86AF35770C7E}" v="1" dt="2025-01-20T13:09:41.4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B4CEF22-87FE-C606-74D7-4C2FD8628E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BFB8D398-DC7F-0CA4-318B-26F1017DEE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82869D8-CBF3-B873-01D9-4D1096BAB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7105-A1F9-415E-8E25-B6470927DF59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1459EA5-6E9E-35A9-D837-2DFD720F7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1A15141-F316-97FD-1440-830E77077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FE5B7-E79A-4D85-A854-51C28CD2C6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923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9B77A8B-C56A-B9BF-4F48-0C26067EC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3F20618-A4CB-C823-A0DF-716ED8AF0F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1B0D354-6548-2305-8238-104D3E394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7105-A1F9-415E-8E25-B6470927DF59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C7F1AF6-66D6-6DA4-2312-DA1A572B8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8A86EE4-805F-0EE1-047B-0411DC1C9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FE5B7-E79A-4D85-A854-51C28CD2C6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472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92445878-D82A-C84F-DAA5-B05ADE5AFC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7980094A-D7ED-2301-4B78-B9146D2285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6A18BBB-AE44-9DB4-3242-49E531B11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7105-A1F9-415E-8E25-B6470927DF59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0AEC937-A294-3C3E-4278-13675577D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3322D5D-BFFB-6B77-3807-84AF1EA80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FE5B7-E79A-4D85-A854-51C28CD2C6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070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D2844A9-8DCA-A15A-8205-D6CEF03E0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8D93B23-2914-F447-0963-E5FA19E1C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A17F2D1-599E-CA7A-FF87-5BBED5852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7105-A1F9-415E-8E25-B6470927DF59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179E3C1-44D7-8DA5-9B37-EB2B089F9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09EE5D4-4285-7B1F-9DC5-D671DF7C4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FE5B7-E79A-4D85-A854-51C28CD2C6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348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E2F0064-25CA-34B9-C6A6-6DE810B78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9BD9845-5FC4-7182-CF67-0535D2A1A4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2360DD3-368A-ADE5-CAB8-A19FA57A0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7105-A1F9-415E-8E25-B6470927DF59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6A4D2E1-EAB2-87B2-87C1-C366E3B0D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DAF97F2-936F-75F7-48C1-FCFE4B335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FE5B7-E79A-4D85-A854-51C28CD2C6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241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6E783BD-4E32-D13A-5B06-74977D71F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E292CBE-98CD-CD59-2D90-DF7931A80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176296F2-6AFA-4730-C171-89AC2E9524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393637C-BF0E-7980-9DF2-BFAE1F8EF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7105-A1F9-415E-8E25-B6470927DF59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B4FB424-19D9-5252-D47D-C9E632C69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24E95D9-D31A-F16F-0EA9-5188E3C36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FE5B7-E79A-4D85-A854-51C28CD2C6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065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D3B0BD1-2DFE-0548-946F-60A4B5EA2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1CF4DDB8-4D5C-44EF-2CA2-C0D1BC1765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14215981-AD09-A8C8-EE40-FCA3CEC8EE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ADBAA708-6171-FB69-FE1C-8B9691534A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981DCD85-47AC-A1F4-6E4B-83A98288DA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4DA07E23-6D5F-8384-B232-EF672EBE3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7105-A1F9-415E-8E25-B6470927DF59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8EE371A7-9697-ADE2-E6A3-EC66533DE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DDC56868-C5F2-490B-020E-1DB049B8D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FE5B7-E79A-4D85-A854-51C28CD2C6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86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75A37F9-1162-E447-C870-F16E95EFB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1E740903-FD7B-0689-DC38-6A031E99F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7105-A1F9-415E-8E25-B6470927DF59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84C19509-A6D8-0A13-AA93-155E80D86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17944A6D-228C-AD01-80D2-5A001C0AA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FE5B7-E79A-4D85-A854-51C28CD2C6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158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7EFF8E4-4C3F-3C8F-F46D-A446AF9F8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7105-A1F9-415E-8E25-B6470927DF59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0DB3D91E-C1FA-EC1F-2CC6-DA3B9DAB4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36A00056-34D8-93B9-56F8-316640223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FE5B7-E79A-4D85-A854-51C28CD2C6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389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915CB4A-F034-DA47-412B-6B71D8378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09E8225-6984-D4F8-C40E-38D1A896C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6136C77-6DBD-3575-13C1-499826E760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A713040-219E-D8FF-59F3-95552B351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7105-A1F9-415E-8E25-B6470927DF59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D3A3230-B23C-A753-15A6-02BDD59E9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EADD657-55BC-65CF-5276-5CBB98C5E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FE5B7-E79A-4D85-A854-51C28CD2C6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102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B4531BC-8A8F-79E6-E5FE-22D694DB0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97F6471B-D1A4-7122-2F4D-E706669353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A68C2C3-CB88-C7D3-F468-86CEEB4F63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0BC41FB-1BDD-C61A-540A-1143F1EA0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7105-A1F9-415E-8E25-B6470927DF59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ED25763-0C6A-69C6-9AE1-BB6365F80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C61E274-12A6-5DA6-9F68-571BAAA82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FE5B7-E79A-4D85-A854-51C28CD2C6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987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97106FFD-BC39-127E-F9B2-4D503097C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B16E8F8-6F55-9383-7A6D-F5DCDA8B97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AAAC970-A487-8B6D-55EF-3624E7820A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B07105-A1F9-415E-8E25-B6470927DF59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A3753A7-D128-D5A5-A9A6-8B7BD10B7C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02283F7-4CD1-2146-10B7-84927A00CE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0FE5B7-E79A-4D85-A854-51C28CD2C6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120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751EA76-6939-EEA7-AC84-615AB0C7F3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6202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pt-BR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Avaliação Conjunta e Lançamento do Processo de Planeamento do Portfólio Completo da Gavi </a:t>
            </a:r>
            <a:endParaRPr lang="en-US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65529B6-E7A9-252E-00DF-450CDF8EC5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41698"/>
            <a:ext cx="9144000" cy="1655762"/>
          </a:xfrm>
        </p:spPr>
        <p:txBody>
          <a:bodyPr/>
          <a:lstStyle/>
          <a:p>
            <a:r>
              <a:rPr lang="de-CH" dirty="0"/>
              <a:t>Objetivos e Agenda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688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3B70179-71BB-8459-C678-E2F66342B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3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Objetivos do Workshop</a:t>
            </a:r>
            <a:endParaRPr lang="en-US" sz="36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AD80DCD-DC16-661D-10A2-89B57F530C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marR="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t-PT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Monitorizar o progresso anual do programa de vacinação de rotina em relação aos objectivos nacionais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t-PT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Examinar até que ponto o apoio da Gavi contribui para o progresso alcançado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t-PT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Identificar oportunidades de melhoria do programa para o ano de 2025 e necessidades de ajustes no apoio da Gavi (particularmente em subvenções e projetos de assistência técnica)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t-PT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Chegar a acordo sobre os objectivos, âmbito, processo, governação e calendário do planeamento do portfólio completo da Gavi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81115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93F8984-2D99-A326-C19B-D1C30756B2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14F4D65-98B2-7189-DA42-1325F95D9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367" y="-112734"/>
            <a:ext cx="10515600" cy="1325563"/>
          </a:xfrm>
        </p:spPr>
        <p:txBody>
          <a:bodyPr>
            <a:normAutofit/>
          </a:bodyPr>
          <a:lstStyle/>
          <a:p>
            <a:r>
              <a:rPr lang="de-CH" sz="3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Agenda – Día 1</a:t>
            </a:r>
            <a:endParaRPr lang="en-US" sz="36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="" xmlns:a16="http://schemas.microsoft.com/office/drawing/2014/main" id="{32FC0BE0-349D-0DD5-AF1A-B4AF284F6A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5303012"/>
              </p:ext>
            </p:extLst>
          </p:nvPr>
        </p:nvGraphicFramePr>
        <p:xfrm>
          <a:off x="437367" y="821674"/>
          <a:ext cx="11317266" cy="67570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468">
                  <a:extLst>
                    <a:ext uri="{9D8B030D-6E8A-4147-A177-3AD203B41FA5}">
                      <a16:colId xmlns="" xmlns:a16="http://schemas.microsoft.com/office/drawing/2014/main" val="3399571292"/>
                    </a:ext>
                  </a:extLst>
                </a:gridCol>
                <a:gridCol w="6311291">
                  <a:extLst>
                    <a:ext uri="{9D8B030D-6E8A-4147-A177-3AD203B41FA5}">
                      <a16:colId xmlns="" xmlns:a16="http://schemas.microsoft.com/office/drawing/2014/main" val="1604733729"/>
                    </a:ext>
                  </a:extLst>
                </a:gridCol>
                <a:gridCol w="3512507">
                  <a:extLst>
                    <a:ext uri="{9D8B030D-6E8A-4147-A177-3AD203B41FA5}">
                      <a16:colId xmlns="" xmlns:a16="http://schemas.microsoft.com/office/drawing/2014/main" val="2937146057"/>
                    </a:ext>
                  </a:extLst>
                </a:gridCol>
              </a:tblGrid>
              <a:tr h="288216">
                <a:tc>
                  <a:txBody>
                    <a:bodyPr/>
                    <a:lstStyle/>
                    <a:p>
                      <a:r>
                        <a:rPr lang="de-CH" sz="1600" dirty="0"/>
                        <a:t>Hora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600" dirty="0"/>
                        <a:t>Atividade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600" dirty="0"/>
                        <a:t>Responsável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99807088"/>
                  </a:ext>
                </a:extLst>
              </a:tr>
              <a:tr h="2200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09:00-09:45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Discursos de boas-vindas e introdução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Ministro, OMS/UNICEF, Gavi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870490970"/>
                  </a:ext>
                </a:extLst>
              </a:tr>
              <a:tr h="2108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09.45-10:00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Apresentação do programa do workshop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PAV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105173282"/>
                  </a:ext>
                </a:extLst>
              </a:tr>
              <a:tr h="2108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i="1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10:00-10:15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i="1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Pausa Café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i="1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1046432"/>
                  </a:ext>
                </a:extLst>
              </a:tr>
              <a:tr h="176972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10:15-13:30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Situação epidemiológica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Desempenho programático do PAV: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ptos" panose="020B0004020202020204" pitchFamily="34" charset="0"/>
                        <a:buChar char="-"/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Cobertura vacinal e crianças ZD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ptos" panose="020B0004020202020204" pitchFamily="34" charset="0"/>
                        <a:buChar char="-"/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Novas introduções de vacinas e 2YL (MCV2, Men A, C-19)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ptos" panose="020B0004020202020204" pitchFamily="34" charset="0"/>
                        <a:buChar char="-"/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Geração de demanda/estratégia de prestação de serviços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ptos" panose="020B0004020202020204" pitchFamily="34" charset="0"/>
                        <a:buChar char="-"/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Qualidade dos dados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Gestão e financiamento de vacinas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ptos" panose="020B0004020202020204" pitchFamily="34" charset="0"/>
                        <a:buChar char="-"/>
                        <a:tabLst/>
                        <a:defRPr/>
                      </a:pPr>
                      <a:r>
                        <a:rPr lang="pt-PT" sz="1600" kern="100" dirty="0" err="1" smtClean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Co-financiamento</a:t>
                      </a:r>
                      <a:endParaRPr lang="pt-PT" sz="1600" kern="100" dirty="0" smtClean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ptos" panose="020B0004020202020204" pitchFamily="34" charset="0"/>
                        <a:buChar char="-"/>
                        <a:tabLst/>
                        <a:defRPr/>
                      </a:pPr>
                      <a:r>
                        <a:rPr lang="pt-PT" sz="1600" kern="100" dirty="0" err="1" smtClean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Campamhas</a:t>
                      </a:r>
                      <a:r>
                        <a:rPr lang="pt-PT" sz="1600" kern="100" dirty="0" smtClean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de vacinação</a:t>
                      </a:r>
                      <a:r>
                        <a:rPr lang="pt-PT" sz="1600" kern="100" baseline="0" dirty="0" smtClean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2023 -2024</a:t>
                      </a:r>
                      <a:endParaRPr lang="pt-PT" sz="1600" kern="100" dirty="0" smtClean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ptos" panose="020B0004020202020204" pitchFamily="34" charset="0"/>
                        <a:buChar char="-"/>
                        <a:tabLst/>
                        <a:defRPr/>
                      </a:pPr>
                      <a:r>
                        <a:rPr lang="pt-PT" sz="1600" kern="100" dirty="0" smtClean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GEV e cadeia de frio</a:t>
                      </a:r>
                      <a:endParaRPr lang="en-US" sz="1600" kern="100" dirty="0" smtClean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ptos" panose="020B0004020202020204" pitchFamily="34" charset="0"/>
                        <a:buChar char="-"/>
                      </a:pP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PAV, Gavi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715279726"/>
                  </a:ext>
                </a:extLst>
              </a:tr>
              <a:tr h="2108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i="1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13:30-15:00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i="1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Almoço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i="1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440391961"/>
                  </a:ext>
                </a:extLst>
              </a:tr>
              <a:tr h="2108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15:00-16:00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Análise e programação de gênero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Carlos Cardoso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739147931"/>
                  </a:ext>
                </a:extLst>
              </a:tr>
              <a:tr h="8343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16:00-17:00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Gestão financeira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ptos" panose="020B0004020202020204" pitchFamily="34" charset="0"/>
                        <a:buChar char="-"/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Desempenho das subvenções da Gavi (absorção)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ptos" panose="020B0004020202020204" pitchFamily="34" charset="0"/>
                        <a:buChar char="-"/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Implementação dos GMRs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UGCP, 2AC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519166158"/>
                  </a:ext>
                </a:extLst>
              </a:tr>
              <a:tr h="2108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17:00-17:30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Encerramento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PAV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4729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1683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C69724CB-F80B-DA02-51D1-7B2D013425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7E2F9BC-F0EB-3F3B-FB36-5234E055B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367" y="-112734"/>
            <a:ext cx="10515600" cy="1325563"/>
          </a:xfrm>
        </p:spPr>
        <p:txBody>
          <a:bodyPr>
            <a:normAutofit/>
          </a:bodyPr>
          <a:lstStyle/>
          <a:p>
            <a:r>
              <a:rPr lang="de-CH" sz="3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Agenda – Día 2</a:t>
            </a:r>
            <a:endParaRPr lang="en-US" sz="36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="" xmlns:a16="http://schemas.microsoft.com/office/drawing/2014/main" id="{11DA8A7D-512A-4685-9CD2-7FF60B537B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0648465"/>
              </p:ext>
            </p:extLst>
          </p:nvPr>
        </p:nvGraphicFramePr>
        <p:xfrm>
          <a:off x="437367" y="821674"/>
          <a:ext cx="11317266" cy="5625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468">
                  <a:extLst>
                    <a:ext uri="{9D8B030D-6E8A-4147-A177-3AD203B41FA5}">
                      <a16:colId xmlns="" xmlns:a16="http://schemas.microsoft.com/office/drawing/2014/main" val="3399571292"/>
                    </a:ext>
                  </a:extLst>
                </a:gridCol>
                <a:gridCol w="6311291">
                  <a:extLst>
                    <a:ext uri="{9D8B030D-6E8A-4147-A177-3AD203B41FA5}">
                      <a16:colId xmlns="" xmlns:a16="http://schemas.microsoft.com/office/drawing/2014/main" val="1604733729"/>
                    </a:ext>
                  </a:extLst>
                </a:gridCol>
                <a:gridCol w="3512507">
                  <a:extLst>
                    <a:ext uri="{9D8B030D-6E8A-4147-A177-3AD203B41FA5}">
                      <a16:colId xmlns="" xmlns:a16="http://schemas.microsoft.com/office/drawing/2014/main" val="2937146057"/>
                    </a:ext>
                  </a:extLst>
                </a:gridCol>
              </a:tblGrid>
              <a:tr h="189349">
                <a:tc>
                  <a:txBody>
                    <a:bodyPr/>
                    <a:lstStyle/>
                    <a:p>
                      <a:r>
                        <a:rPr lang="de-CH" sz="1600" dirty="0"/>
                        <a:t>Hora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600" dirty="0"/>
                        <a:t>Atividade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600" dirty="0"/>
                        <a:t>Responsável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99807088"/>
                  </a:ext>
                </a:extLst>
              </a:tr>
              <a:tr h="2884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08:30-11:00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Visita de campo: Centro de Saúde Bairro Militar, SAB </a:t>
                      </a:r>
                      <a:r>
                        <a:rPr lang="pt-PT" sz="1600" kern="1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(equipa restrita com participantes internacionais: PAV, UGCP, OMS, UNICEF, OOAS, AMP, Solina, Gavi)</a:t>
                      </a:r>
                      <a:endParaRPr lang="en-US" sz="1600" kern="100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DRS SAB, Solina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870490970"/>
                  </a:ext>
                </a:extLst>
              </a:tr>
              <a:tr h="14107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11:00-11:30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Recapitulação dos pontos principais do dia 1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PAV, Gavi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105173282"/>
                  </a:ext>
                </a:extLst>
              </a:tr>
              <a:tr h="14107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i="1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11:30-11:45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i="1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Pausa Café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i="1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1046432"/>
                  </a:ext>
                </a:extLst>
              </a:tr>
              <a:tr h="99945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11:45-13:30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Assistência técnica: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ptos" panose="020B0004020202020204" pitchFamily="34" charset="0"/>
                        <a:buChar char="-"/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Apresentações de parceiros de 15 minutos com modelo padrão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ptos" panose="020B0004020202020204" pitchFamily="34" charset="0"/>
                        <a:buChar char="-"/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Perguntas e respostas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ptos" panose="020B0004020202020204" pitchFamily="34" charset="0"/>
                        <a:buChar char="-"/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Conclusão sobre os ajustes necessários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OMS, UNICEF, BM, Solina, Projeto Bandim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715279726"/>
                  </a:ext>
                </a:extLst>
              </a:tr>
              <a:tr h="4712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i="1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13:30-15:00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i="1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Almoço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i="1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58451330"/>
                  </a:ext>
                </a:extLst>
              </a:tr>
              <a:tr h="90263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15:00-17:00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Ajustes em 2025: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ptos" panose="020B0004020202020204" pitchFamily="34" charset="0"/>
                        <a:buChar char="-"/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Resumo do PTA aprobado pelo CCIA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ptos" panose="020B0004020202020204" pitchFamily="34" charset="0"/>
                        <a:buChar char="-"/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Visão geral das economias disponíveis nas bolsas Gavi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ptos" panose="020B0004020202020204" pitchFamily="34" charset="0"/>
                        <a:buChar char="-"/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Discussão e acordo sobre a realocação das poupanças disponíveis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ptos" panose="020B0004020202020204" pitchFamily="34" charset="0"/>
                        <a:buChar char="-"/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Discussão e acordo sobre ajustes no suporte de AT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PAV, UGCP, Gavi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440391961"/>
                  </a:ext>
                </a:extLst>
              </a:tr>
              <a:tr h="14107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17:00-17:30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Encerramento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PAV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7391479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1163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2DAFF040-D5AF-5EDB-1514-63F47674B5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AF28371-5A7C-D4FC-D14B-153D80286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367" y="-112734"/>
            <a:ext cx="10515600" cy="1325563"/>
          </a:xfrm>
        </p:spPr>
        <p:txBody>
          <a:bodyPr>
            <a:normAutofit/>
          </a:bodyPr>
          <a:lstStyle/>
          <a:p>
            <a:r>
              <a:rPr lang="de-CH" sz="3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Agenda – Día 3</a:t>
            </a:r>
            <a:endParaRPr lang="en-US" sz="36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="" xmlns:a16="http://schemas.microsoft.com/office/drawing/2014/main" id="{5EC5F0F7-AC99-91FB-FCA5-D130FA4635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8338131"/>
              </p:ext>
            </p:extLst>
          </p:nvPr>
        </p:nvGraphicFramePr>
        <p:xfrm>
          <a:off x="437367" y="821674"/>
          <a:ext cx="11317266" cy="5881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468">
                  <a:extLst>
                    <a:ext uri="{9D8B030D-6E8A-4147-A177-3AD203B41FA5}">
                      <a16:colId xmlns="" xmlns:a16="http://schemas.microsoft.com/office/drawing/2014/main" val="3399571292"/>
                    </a:ext>
                  </a:extLst>
                </a:gridCol>
                <a:gridCol w="6311291">
                  <a:extLst>
                    <a:ext uri="{9D8B030D-6E8A-4147-A177-3AD203B41FA5}">
                      <a16:colId xmlns="" xmlns:a16="http://schemas.microsoft.com/office/drawing/2014/main" val="1604733729"/>
                    </a:ext>
                  </a:extLst>
                </a:gridCol>
                <a:gridCol w="3512507">
                  <a:extLst>
                    <a:ext uri="{9D8B030D-6E8A-4147-A177-3AD203B41FA5}">
                      <a16:colId xmlns="" xmlns:a16="http://schemas.microsoft.com/office/drawing/2014/main" val="2937146057"/>
                    </a:ext>
                  </a:extLst>
                </a:gridCol>
              </a:tblGrid>
              <a:tr h="321477">
                <a:tc>
                  <a:txBody>
                    <a:bodyPr/>
                    <a:lstStyle/>
                    <a:p>
                      <a:r>
                        <a:rPr lang="de-CH" sz="1600" dirty="0"/>
                        <a:t>Hora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600" dirty="0"/>
                        <a:t>Atividade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600" dirty="0"/>
                        <a:t>Responsável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99807088"/>
                  </a:ext>
                </a:extLst>
              </a:tr>
              <a:tr h="247787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09:00-10:30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Visão geral do FPP: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ptos" panose="020B0004020202020204" pitchFamily="34" charset="0"/>
                        <a:buChar char="-"/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Objectivos do processo de planeamento do portfólio completo em Gavi 6.0 (2026-2030)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ptos" panose="020B0004020202020204" pitchFamily="34" charset="0"/>
                        <a:buChar char="-"/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Tipos de suporte Gavi disponíveis e limites de suporte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ptos" panose="020B0004020202020204" pitchFamily="34" charset="0"/>
                        <a:buChar char="-"/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Resumo dos requisitos da candidatura 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ptos" panose="020B0004020202020204" pitchFamily="34" charset="0"/>
                        <a:buChar char="-"/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Cronograma provisório para envio ao comité independente de avaliação da Gavi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ptos" panose="020B0004020202020204" pitchFamily="34" charset="0"/>
                        <a:buChar char="-"/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Perguntas e Respostas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MMGH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870490970"/>
                  </a:ext>
                </a:extLst>
              </a:tr>
              <a:tr h="2395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i="1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10:30-11:00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i="1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Pausa Café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i="1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105173282"/>
                  </a:ext>
                </a:extLst>
              </a:tr>
              <a:tr h="153249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11:00-13:00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Programa piloto FPP/ENV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ptos" panose="020B0004020202020204" pitchFamily="34" charset="0"/>
                        <a:buChar char="-"/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Implementação do programa piloto do FPP/ENV e mudanças para o período de 2026-2030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ptos" panose="020B0004020202020204" pitchFamily="34" charset="0"/>
                        <a:buChar char="-"/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Revisão retrospectiva dos documentos nacionais de vacinação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ptos" panose="020B0004020202020204" pitchFamily="34" charset="0"/>
                        <a:buChar char="-"/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Perguntas e respostas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MMGH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1046432"/>
                  </a:ext>
                </a:extLst>
              </a:tr>
              <a:tr h="23296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i="1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13:00-14:30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i="1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Almoço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i="1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715279726"/>
                  </a:ext>
                </a:extLst>
              </a:tr>
              <a:tr h="48970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14:30-17:00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Grupos de trabalho do FPP (por áreas estratégicas do FPP)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Todos (com apoio de MMGH)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58451330"/>
                  </a:ext>
                </a:extLst>
              </a:tr>
              <a:tr h="3739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17:00-17:30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Encerramento do dia 3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4403919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6436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85ECDAE3-F889-F59B-F97A-75B9CDD403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423DA95-3E0E-3A08-1BC5-9612567E0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367" y="-112734"/>
            <a:ext cx="10515600" cy="1325563"/>
          </a:xfrm>
        </p:spPr>
        <p:txBody>
          <a:bodyPr>
            <a:normAutofit/>
          </a:bodyPr>
          <a:lstStyle/>
          <a:p>
            <a:r>
              <a:rPr lang="de-CH" sz="3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Agenda – Día 4</a:t>
            </a:r>
            <a:endParaRPr lang="en-US" sz="36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="" xmlns:a16="http://schemas.microsoft.com/office/drawing/2014/main" id="{95495328-0352-D88C-841C-410E1A094E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1138946"/>
              </p:ext>
            </p:extLst>
          </p:nvPr>
        </p:nvGraphicFramePr>
        <p:xfrm>
          <a:off x="437367" y="1136617"/>
          <a:ext cx="11317266" cy="2021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468">
                  <a:extLst>
                    <a:ext uri="{9D8B030D-6E8A-4147-A177-3AD203B41FA5}">
                      <a16:colId xmlns="" xmlns:a16="http://schemas.microsoft.com/office/drawing/2014/main" val="3399571292"/>
                    </a:ext>
                  </a:extLst>
                </a:gridCol>
                <a:gridCol w="6311291">
                  <a:extLst>
                    <a:ext uri="{9D8B030D-6E8A-4147-A177-3AD203B41FA5}">
                      <a16:colId xmlns="" xmlns:a16="http://schemas.microsoft.com/office/drawing/2014/main" val="1604733729"/>
                    </a:ext>
                  </a:extLst>
                </a:gridCol>
                <a:gridCol w="3512507">
                  <a:extLst>
                    <a:ext uri="{9D8B030D-6E8A-4147-A177-3AD203B41FA5}">
                      <a16:colId xmlns="" xmlns:a16="http://schemas.microsoft.com/office/drawing/2014/main" val="2937146057"/>
                    </a:ext>
                  </a:extLst>
                </a:gridCol>
              </a:tblGrid>
              <a:tr h="257352">
                <a:tc>
                  <a:txBody>
                    <a:bodyPr/>
                    <a:lstStyle/>
                    <a:p>
                      <a:r>
                        <a:rPr lang="de-CH" sz="1600" dirty="0"/>
                        <a:t>Hora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600" dirty="0"/>
                        <a:t>Atividade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600" dirty="0"/>
                        <a:t>Responsável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99807088"/>
                  </a:ext>
                </a:extLst>
              </a:tr>
              <a:tr h="57865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09:00-11:00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Apresentação dos grupos de trabalho em plenário (por áreas estratégicas do FPP)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Todos os participants (com o apoio de MMGH)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870490970"/>
                  </a:ext>
                </a:extLst>
              </a:tr>
              <a:tr h="19174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11:00-11:30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Próximos passos e envolvimento de parceiros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MMGH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105173282"/>
                  </a:ext>
                </a:extLst>
              </a:tr>
              <a:tr h="35788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i="1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11:30-12:00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i="1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Pausa Café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i="1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1046432"/>
                  </a:ext>
                </a:extLst>
              </a:tr>
              <a:tr h="19174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12:00-13:30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CCIA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CCIA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715279726"/>
                  </a:ext>
                </a:extLst>
              </a:tr>
              <a:tr h="19174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i="1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13:30-15:00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i="1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Almoço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600" i="1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584513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0670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513</Words>
  <Application>Microsoft Office PowerPoint</Application>
  <PresentationFormat>Ecrã Panorâmico</PresentationFormat>
  <Paragraphs>127</Paragraphs>
  <Slides>6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Symbol</vt:lpstr>
      <vt:lpstr>Times New Roman</vt:lpstr>
      <vt:lpstr>Office Theme</vt:lpstr>
      <vt:lpstr>Avaliação Conjunta e Lançamento do Processo de Planeamento do Portfólio Completo da Gavi </vt:lpstr>
      <vt:lpstr>Objetivos do Workshop</vt:lpstr>
      <vt:lpstr>Agenda – Día 1</vt:lpstr>
      <vt:lpstr>Agenda – Día 2</vt:lpstr>
      <vt:lpstr>Agenda – Día 3</vt:lpstr>
      <vt:lpstr>Agenda – Día 4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Avaliação Conjunta e Lançamento do Processo de Planeamento do Portfólio Completo da Gavi </dc:title>
  <dc:creator>Marius Keller</dc:creator>
  <cp:lastModifiedBy>Neusa Barbosa Samy</cp:lastModifiedBy>
  <cp:revision>4</cp:revision>
  <cp:lastPrinted>2025-01-20T13:30:30Z</cp:lastPrinted>
  <dcterms:created xsi:type="dcterms:W3CDTF">2025-01-20T11:57:52Z</dcterms:created>
  <dcterms:modified xsi:type="dcterms:W3CDTF">2025-01-21T10:22:09Z</dcterms:modified>
</cp:coreProperties>
</file>