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1.xml" ContentType="application/vnd.openxmlformats-officedocument.presentationml.notesSlide+xml"/>
  <Override PartName="/ppt/charts/chart8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0" r:id="rId3"/>
    <p:sldId id="283" r:id="rId4"/>
    <p:sldId id="284" r:id="rId5"/>
    <p:sldId id="260" r:id="rId6"/>
    <p:sldId id="261" r:id="rId7"/>
    <p:sldId id="265" r:id="rId8"/>
    <p:sldId id="266" r:id="rId9"/>
    <p:sldId id="267" r:id="rId10"/>
    <p:sldId id="274" r:id="rId11"/>
    <p:sldId id="277" r:id="rId1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Destaqu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60"/>
  </p:normalViewPr>
  <p:slideViewPr>
    <p:cSldViewPr snapToGrid="0">
      <p:cViewPr>
        <p:scale>
          <a:sx n="90" d="100"/>
          <a:sy n="90" d="100"/>
        </p:scale>
        <p:origin x="44" y="-1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dro\Desktop\2024%20vacina&#231;&#227;o%20GB%20STP\pre-report%20gavi\figuras_gavi_GB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dro\Desktop\2024%20vacina&#231;&#227;o%20GB%20STP\pre-report%20gavi\figuras_gavi_GB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dro\Desktop\2024%20vacina&#231;&#227;o%20GB%20STP\pre-report%20gavi\figuras_gavi_GB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dro\Desktop\2024%20vacina&#231;&#227;o%20GB%20STP\pre-report%20gavi\figuras_gavi_GB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dro\Desktop\2024%20vacina&#231;&#227;o%20GB%20STP\pre-report%20gavi\figuras_gavi_GB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dro\Desktop\2024%20vacina&#231;&#227;o%20GB%20STP\pre-report%20gavi\figuras_gavi_GB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dro\Desktop\2024%20vacina&#231;&#227;o%20GB%20STP\pre-report%20gavi\figuras_gavi_GB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dro\Desktop\2024%20vacina&#231;&#227;o%20GB%20STP\pre-report%20gavi\figuras_gavi_GB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dro\Desktop\2024%20vacina&#231;&#227;o%20GB%20STP\pre-report%20gavi\figuras_gavi_GB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dro\Desktop\2024%20vacina&#231;&#227;o%20GB%20STP\pre-report%20gavi\figuras_gavi_GB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dro\Desktop\2024%20vacina&#231;&#227;o%20GB%20STP\pre-report%20gavi\figuras_gavi_GB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sz="1500"/>
              <a:t>Feminino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64-4043-86BD-FBF2E4772ACD}"/>
              </c:ext>
            </c:extLst>
          </c:dPt>
          <c:dPt>
            <c:idx val="1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64-4043-86BD-FBF2E4772AC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'A3'!$B$13:$B$14</c:f>
              <c:strCache>
                <c:ptCount val="2"/>
                <c:pt idx="0">
                  <c:v>Sim</c:v>
                </c:pt>
                <c:pt idx="1">
                  <c:v>Não</c:v>
                </c:pt>
              </c:strCache>
            </c:strRef>
          </c:cat>
          <c:val>
            <c:numRef>
              <c:f>'A3'!$C$13:$C$14</c:f>
              <c:numCache>
                <c:formatCode>#\ ##0.0</c:formatCode>
                <c:ptCount val="2"/>
                <c:pt idx="0">
                  <c:v>88.590604026845639</c:v>
                </c:pt>
                <c:pt idx="1">
                  <c:v>11.073825503355705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64-4043-86BD-FBF2E4772A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sz="1800" b="1"/>
              <a:t>Entre homens e mulheres, quem considera apoiar mais a vacinação infantil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'A6'!$C$1</c:f>
              <c:strCache>
                <c:ptCount val="1"/>
                <c:pt idx="0">
                  <c:v>Feminino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'A6'!$B$31:$B$34</c:f>
              <c:strCache>
                <c:ptCount val="4"/>
                <c:pt idx="0">
                  <c:v>Não sei</c:v>
                </c:pt>
                <c:pt idx="1">
                  <c:v>Os homens apoiam mais a vacinação</c:v>
                </c:pt>
                <c:pt idx="2">
                  <c:v>As mulheres apoiam mais a vacinação</c:v>
                </c:pt>
                <c:pt idx="3">
                  <c:v>Homens e mulheres apoiam de forma igual a vacinação</c:v>
                </c:pt>
              </c:strCache>
            </c:strRef>
          </c:cat>
          <c:val>
            <c:numRef>
              <c:f>'A6'!$C$31:$C$34</c:f>
              <c:numCache>
                <c:formatCode>General</c:formatCode>
                <c:ptCount val="4"/>
                <c:pt idx="0">
                  <c:v>11.4</c:v>
                </c:pt>
                <c:pt idx="1">
                  <c:v>10.4</c:v>
                </c:pt>
                <c:pt idx="2">
                  <c:v>34.6</c:v>
                </c:pt>
                <c:pt idx="3">
                  <c:v>43.6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E2-4E93-8D7D-6A808A6CAE59}"/>
            </c:ext>
          </c:extLst>
        </c:ser>
        <c:ser>
          <c:idx val="1"/>
          <c:order val="1"/>
          <c:tx>
            <c:strRef>
              <c:f>'A6'!$D$1</c:f>
              <c:strCache>
                <c:ptCount val="1"/>
                <c:pt idx="0">
                  <c:v>Masculino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'A6'!$B$31:$B$34</c:f>
              <c:strCache>
                <c:ptCount val="4"/>
                <c:pt idx="0">
                  <c:v>Não sei</c:v>
                </c:pt>
                <c:pt idx="1">
                  <c:v>Os homens apoiam mais a vacinação</c:v>
                </c:pt>
                <c:pt idx="2">
                  <c:v>As mulheres apoiam mais a vacinação</c:v>
                </c:pt>
                <c:pt idx="3">
                  <c:v>Homens e mulheres apoiam de forma igual a vacinação</c:v>
                </c:pt>
              </c:strCache>
            </c:strRef>
          </c:cat>
          <c:val>
            <c:numRef>
              <c:f>'A6'!$D$31:$D$34</c:f>
              <c:numCache>
                <c:formatCode>General</c:formatCode>
                <c:ptCount val="4"/>
                <c:pt idx="0">
                  <c:v>5.9</c:v>
                </c:pt>
                <c:pt idx="1">
                  <c:v>3.4</c:v>
                </c:pt>
                <c:pt idx="2">
                  <c:v>29.7</c:v>
                </c:pt>
                <c:pt idx="3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E2-4E93-8D7D-6A808A6CAE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97528536"/>
        <c:axId val="597530696"/>
      </c:barChart>
      <c:catAx>
        <c:axId val="5975285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97530696"/>
        <c:crosses val="autoZero"/>
        <c:auto val="1"/>
        <c:lblAlgn val="ctr"/>
        <c:lblOffset val="100"/>
        <c:noMultiLvlLbl val="0"/>
      </c:catAx>
      <c:valAx>
        <c:axId val="597530696"/>
        <c:scaling>
          <c:orientation val="minMax"/>
          <c:max val="7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97528536"/>
        <c:crosses val="autoZero"/>
        <c:crossBetween val="between"/>
        <c:majorUnit val="25"/>
      </c:valAx>
    </c:plotArea>
    <c:legend>
      <c:legendPos val="r"/>
      <c:layout>
        <c:manualLayout>
          <c:xMode val="edge"/>
          <c:yMode val="edge"/>
          <c:x val="0.75917335634697924"/>
          <c:y val="0.66932353563448532"/>
          <c:w val="0.21736218464090418"/>
          <c:h val="0.17822292988999644"/>
        </c:manualLayout>
      </c:layout>
      <c:overlay val="1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PT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'A6'!$C$48</c:f>
              <c:strCache>
                <c:ptCount val="1"/>
                <c:pt idx="0">
                  <c:v>Feminino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'A6'!$B$49:$B$56</c:f>
              <c:strCache>
                <c:ptCount val="8"/>
                <c:pt idx="0">
                  <c:v>Recusaria uma vacina para si ou para um filho/a se a pessoa a administrar a vacina fosse homem</c:v>
                </c:pt>
                <c:pt idx="1">
                  <c:v>Recusaria uma vacina para si ou para um filho/a se a pessoa a administrar a vacina fosse de religião ou etnia diferente</c:v>
                </c:pt>
                <c:pt idx="2">
                  <c:v>Já alguma vez recebeu ou ouviu informações negativas sobre vacinas</c:v>
                </c:pt>
                <c:pt idx="3">
                  <c:v>Já alguma vez se envolveu em iniciativas comunitárias para apoiar a imunização/vacinação</c:v>
                </c:pt>
                <c:pt idx="4">
                  <c:v>As mães precisam de autorização para vacinar os seus filhos</c:v>
                </c:pt>
                <c:pt idx="5">
                  <c:v>Tem acesso a algum grupo de apoio/associação de mulheres</c:v>
                </c:pt>
                <c:pt idx="6">
                  <c:v>Os líderes (religiosos, políticos, professores, profissionais de saúde) da sua comunidade apoiam a vacinação infantil</c:v>
                </c:pt>
                <c:pt idx="7">
                  <c:v>Sabe onde tem de ir para vacinar os seus filhos</c:v>
                </c:pt>
              </c:strCache>
            </c:strRef>
          </c:cat>
          <c:val>
            <c:numRef>
              <c:f>'A6'!$C$49:$C$56</c:f>
              <c:numCache>
                <c:formatCode>#\ ##0.0</c:formatCode>
                <c:ptCount val="8"/>
                <c:pt idx="0">
                  <c:v>2.348993288590604</c:v>
                </c:pt>
                <c:pt idx="1">
                  <c:v>3.0201342281879193</c:v>
                </c:pt>
                <c:pt idx="2">
                  <c:v>10.067114093959731</c:v>
                </c:pt>
                <c:pt idx="3">
                  <c:v>7.3825503355704694</c:v>
                </c:pt>
                <c:pt idx="4">
                  <c:v>14.429530201342281</c:v>
                </c:pt>
                <c:pt idx="5">
                  <c:v>17.114093959731544</c:v>
                </c:pt>
                <c:pt idx="6">
                  <c:v>39.597315436241608</c:v>
                </c:pt>
                <c:pt idx="7">
                  <c:v>95.302013422818789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A7-45F3-A655-FFDF3CDA31D1}"/>
            </c:ext>
          </c:extLst>
        </c:ser>
        <c:ser>
          <c:idx val="1"/>
          <c:order val="1"/>
          <c:tx>
            <c:strRef>
              <c:f>'A6'!$D$48</c:f>
              <c:strCache>
                <c:ptCount val="1"/>
                <c:pt idx="0">
                  <c:v>Masculino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'A6'!$B$49:$B$56</c:f>
              <c:strCache>
                <c:ptCount val="8"/>
                <c:pt idx="0">
                  <c:v>Recusaria uma vacina para si ou para um filho/a se a pessoa a administrar a vacina fosse homem</c:v>
                </c:pt>
                <c:pt idx="1">
                  <c:v>Recusaria uma vacina para si ou para um filho/a se a pessoa a administrar a vacina fosse de religião ou etnia diferente</c:v>
                </c:pt>
                <c:pt idx="2">
                  <c:v>Já alguma vez recebeu ou ouviu informações negativas sobre vacinas</c:v>
                </c:pt>
                <c:pt idx="3">
                  <c:v>Já alguma vez se envolveu em iniciativas comunitárias para apoiar a imunização/vacinação</c:v>
                </c:pt>
                <c:pt idx="4">
                  <c:v>As mães precisam de autorização para vacinar os seus filhos</c:v>
                </c:pt>
                <c:pt idx="5">
                  <c:v>Tem acesso a algum grupo de apoio/associação de mulheres</c:v>
                </c:pt>
                <c:pt idx="6">
                  <c:v>Os líderes (religiosos, políticos, professores, profissionais de saúde) da sua comunidade apoiam a vacinação infantil</c:v>
                </c:pt>
                <c:pt idx="7">
                  <c:v>Sabe onde tem de ir para vacinar os seus filhos</c:v>
                </c:pt>
              </c:strCache>
            </c:strRef>
          </c:cat>
          <c:val>
            <c:numRef>
              <c:f>'A6'!$D$49:$D$56</c:f>
              <c:numCache>
                <c:formatCode>#\ ##0.0</c:formatCode>
                <c:ptCount val="8"/>
                <c:pt idx="0">
                  <c:v>5.9322033898305087</c:v>
                </c:pt>
                <c:pt idx="1">
                  <c:v>5.9322033898305087</c:v>
                </c:pt>
                <c:pt idx="2">
                  <c:v>11.864406779661017</c:v>
                </c:pt>
                <c:pt idx="3">
                  <c:v>12.711864406779661</c:v>
                </c:pt>
                <c:pt idx="4">
                  <c:v>15.254237288135593</c:v>
                </c:pt>
                <c:pt idx="5">
                  <c:v>19.491525423728813</c:v>
                </c:pt>
                <c:pt idx="6">
                  <c:v>44.067796610169495</c:v>
                </c:pt>
                <c:pt idx="7">
                  <c:v>94.915254237288138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A7-45F3-A655-FFDF3CDA31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97528536"/>
        <c:axId val="597530696"/>
      </c:barChart>
      <c:catAx>
        <c:axId val="5975285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97530696"/>
        <c:crosses val="autoZero"/>
        <c:auto val="1"/>
        <c:lblAlgn val="ctr"/>
        <c:lblOffset val="100"/>
        <c:noMultiLvlLbl val="0"/>
      </c:catAx>
      <c:valAx>
        <c:axId val="597530696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97528536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86735851851851853"/>
          <c:y val="0.73445170940170945"/>
          <c:w val="0.11388074074074074"/>
          <c:h val="0.17822292988999644"/>
        </c:manualLayout>
      </c:layout>
      <c:overlay val="1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P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sz="1500"/>
              <a:t>Masculino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EAE-49C7-AE8C-4BAC64AAF0DB}"/>
              </c:ext>
            </c:extLst>
          </c:dPt>
          <c:dPt>
            <c:idx val="1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EAE-49C7-AE8C-4BAC64AAF0D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'A3'!$B$13:$B$14</c:f>
              <c:strCache>
                <c:ptCount val="2"/>
                <c:pt idx="0">
                  <c:v>Sim</c:v>
                </c:pt>
                <c:pt idx="1">
                  <c:v>Não</c:v>
                </c:pt>
              </c:strCache>
            </c:strRef>
          </c:cat>
          <c:val>
            <c:numRef>
              <c:f>'A3'!$D$13:$D$14</c:f>
              <c:numCache>
                <c:formatCode>#\ ##0.0</c:formatCode>
                <c:ptCount val="2"/>
                <c:pt idx="0">
                  <c:v>75.423728813559322</c:v>
                </c:pt>
                <c:pt idx="1">
                  <c:v>22.881355932203391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EAE-49C7-AE8C-4BAC64AAF0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P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PT"/>
              <a:t>Distância face ao centro de saúde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6.3993657042869634E-2"/>
          <c:y val="0.16702380942297873"/>
          <c:w val="0.62176356080489936"/>
          <c:h val="0.6977909011373578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'A3'!$B$3</c:f>
              <c:strCache>
                <c:ptCount val="1"/>
                <c:pt idx="0">
                  <c:v>1 hora ou menos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12700" cap="flat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'A3'!$C$2:$D$2</c:f>
              <c:strCache>
                <c:ptCount val="2"/>
                <c:pt idx="0">
                  <c:v>Feminino</c:v>
                </c:pt>
                <c:pt idx="1">
                  <c:v>Masculino</c:v>
                </c:pt>
              </c:strCache>
            </c:strRef>
          </c:cat>
          <c:val>
            <c:numRef>
              <c:f>'A3'!$C$3:$D$3</c:f>
              <c:numCache>
                <c:formatCode>#\ ##0.0</c:formatCode>
                <c:ptCount val="2"/>
                <c:pt idx="0">
                  <c:v>93.292682926829272</c:v>
                </c:pt>
                <c:pt idx="1">
                  <c:v>96.428571428571431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78-4DB1-B6B0-ECA70E2E4CFD}"/>
            </c:ext>
          </c:extLst>
        </c:ser>
        <c:ser>
          <c:idx val="1"/>
          <c:order val="1"/>
          <c:tx>
            <c:strRef>
              <c:f>'A3'!$B$4</c:f>
              <c:strCache>
                <c:ptCount val="1"/>
                <c:pt idx="0">
                  <c:v>2 horas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12700" cap="flat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'A3'!$C$2:$D$2</c:f>
              <c:strCache>
                <c:ptCount val="2"/>
                <c:pt idx="0">
                  <c:v>Feminino</c:v>
                </c:pt>
                <c:pt idx="1">
                  <c:v>Masculino</c:v>
                </c:pt>
              </c:strCache>
            </c:strRef>
          </c:cat>
          <c:val>
            <c:numRef>
              <c:f>'A3'!$C$4:$D$4</c:f>
              <c:numCache>
                <c:formatCode>#\ ##0.0</c:formatCode>
                <c:ptCount val="2"/>
                <c:pt idx="0">
                  <c:v>5.4878048780487809</c:v>
                </c:pt>
                <c:pt idx="1">
                  <c:v>3.5714285714285716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78-4DB1-B6B0-ECA70E2E4CFD}"/>
            </c:ext>
          </c:extLst>
        </c:ser>
        <c:ser>
          <c:idx val="2"/>
          <c:order val="2"/>
          <c:tx>
            <c:strRef>
              <c:f>'A3'!$B$5</c:f>
              <c:strCache>
                <c:ptCount val="1"/>
                <c:pt idx="0">
                  <c:v>3 horas ou mais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>
                    <a:lumMod val="20000"/>
                    <a:lumOff val="8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D78-4DB1-B6B0-ECA70E2E4CFD}"/>
              </c:ext>
            </c:extLst>
          </c:dPt>
          <c:cat>
            <c:strRef>
              <c:f>'A3'!$C$2:$D$2</c:f>
              <c:strCache>
                <c:ptCount val="2"/>
                <c:pt idx="0">
                  <c:v>Feminino</c:v>
                </c:pt>
                <c:pt idx="1">
                  <c:v>Masculino</c:v>
                </c:pt>
              </c:strCache>
            </c:strRef>
          </c:cat>
          <c:val>
            <c:numRef>
              <c:f>'A3'!$C$5:$D$5</c:f>
              <c:numCache>
                <c:formatCode>#\ ##0.0</c:formatCode>
                <c:ptCount val="2"/>
                <c:pt idx="0">
                  <c:v>1.2195121951219512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D78-4DB1-B6B0-ECA70E2E4C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88814360"/>
        <c:axId val="488815800"/>
      </c:barChart>
      <c:catAx>
        <c:axId val="488814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0" spcFirstLastPara="1" vertOverflow="ellipsis" wrap="square" anchor="ctr" anchorCtr="0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88815800"/>
        <c:crosses val="autoZero"/>
        <c:auto val="1"/>
        <c:lblAlgn val="ctr"/>
        <c:lblOffset val="100"/>
        <c:noMultiLvlLbl val="0"/>
      </c:catAx>
      <c:valAx>
        <c:axId val="488815800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 w="1270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88814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520953630796152"/>
          <c:y val="0.16578308356616714"/>
          <c:w val="0.33812379702537182"/>
          <c:h val="0.70271306409279477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PT"/>
              <a:t>Como se costuma deslocar até ao Centro/Unidade de Saúde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3993657042869634E-2"/>
          <c:y val="9.7105508870214755E-2"/>
          <c:w val="0.89929855643044621"/>
          <c:h val="0.834628371102046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'A3'!$C$2</c:f>
              <c:strCache>
                <c:ptCount val="1"/>
                <c:pt idx="0">
                  <c:v>Feminino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'A3'!$B$8:$B$10</c:f>
              <c:strCache>
                <c:ptCount val="3"/>
                <c:pt idx="0">
                  <c:v>Meio de transporte próprio</c:v>
                </c:pt>
                <c:pt idx="1">
                  <c:v>Transporte público</c:v>
                </c:pt>
                <c:pt idx="2">
                  <c:v>Deslocação a pé</c:v>
                </c:pt>
              </c:strCache>
            </c:strRef>
          </c:cat>
          <c:val>
            <c:numRef>
              <c:f>'A3'!$C$8:$C$10</c:f>
              <c:numCache>
                <c:formatCode>#\ ##0.0</c:formatCode>
                <c:ptCount val="3"/>
                <c:pt idx="0">
                  <c:v>7.3825503355704694</c:v>
                </c:pt>
                <c:pt idx="1">
                  <c:v>17.449664429530202</c:v>
                </c:pt>
                <c:pt idx="2">
                  <c:v>73.154362416107389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2F-4432-A812-B8891585B976}"/>
            </c:ext>
          </c:extLst>
        </c:ser>
        <c:ser>
          <c:idx val="1"/>
          <c:order val="1"/>
          <c:tx>
            <c:strRef>
              <c:f>'A3'!$D$2</c:f>
              <c:strCache>
                <c:ptCount val="1"/>
                <c:pt idx="0">
                  <c:v>Masculino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'A3'!$B$8:$B$10</c:f>
              <c:strCache>
                <c:ptCount val="3"/>
                <c:pt idx="0">
                  <c:v>Meio de transporte próprio</c:v>
                </c:pt>
                <c:pt idx="1">
                  <c:v>Transporte público</c:v>
                </c:pt>
                <c:pt idx="2">
                  <c:v>Deslocação a pé</c:v>
                </c:pt>
              </c:strCache>
            </c:strRef>
          </c:cat>
          <c:val>
            <c:numRef>
              <c:f>'A3'!$D$8:$D$10</c:f>
              <c:numCache>
                <c:formatCode>#\ ##0.0</c:formatCode>
                <c:ptCount val="3"/>
                <c:pt idx="0">
                  <c:v>11.864406779661017</c:v>
                </c:pt>
                <c:pt idx="1">
                  <c:v>27.966101694915253</c:v>
                </c:pt>
                <c:pt idx="2">
                  <c:v>59.322033898305087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2F-4432-A812-B8891585B9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88814360"/>
        <c:axId val="488815800"/>
      </c:barChart>
      <c:catAx>
        <c:axId val="4888143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0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88815800"/>
        <c:crosses val="autoZero"/>
        <c:auto val="1"/>
        <c:lblAlgn val="ctr"/>
        <c:lblOffset val="100"/>
        <c:noMultiLvlLbl val="0"/>
      </c:catAx>
      <c:valAx>
        <c:axId val="4888158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5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pt-PT"/>
          </a:p>
        </c:txPr>
        <c:crossAx val="48881436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5183949211555311"/>
          <c:y val="0.72322640573726582"/>
          <c:w val="0.42585830271432695"/>
          <c:h val="0.14365387897165854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P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sz="1500"/>
              <a:t>Feminino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79F-43B4-A7DC-129682A78BCB}"/>
              </c:ext>
            </c:extLst>
          </c:dPt>
          <c:dPt>
            <c:idx val="1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79F-43B4-A7DC-129682A78BCB}"/>
              </c:ext>
            </c:extLst>
          </c:dPt>
          <c:dLbls>
            <c:dLbl>
              <c:idx val="1"/>
              <c:layout>
                <c:manualLayout>
                  <c:x val="-7.0555555555555566E-2"/>
                  <c:y val="-0.1159126984126985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79F-43B4-A7DC-129682A78BC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'A3'!$B$16:$B$17</c:f>
              <c:strCache>
                <c:ptCount val="2"/>
                <c:pt idx="0">
                  <c:v>Sim</c:v>
                </c:pt>
                <c:pt idx="1">
                  <c:v>Não</c:v>
                </c:pt>
              </c:strCache>
            </c:strRef>
          </c:cat>
          <c:val>
            <c:numRef>
              <c:f>'A3'!$C$16:$C$17</c:f>
              <c:numCache>
                <c:formatCode>#\ ##0.0</c:formatCode>
                <c:ptCount val="2"/>
                <c:pt idx="0">
                  <c:v>24.621212121212121</c:v>
                </c:pt>
                <c:pt idx="1">
                  <c:v>73.106060606060609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79F-43B4-A7DC-129682A78B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P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500"/>
              <a:t>Masculino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486-4A9D-85A2-3B2C0CB2AEB6}"/>
              </c:ext>
            </c:extLst>
          </c:dPt>
          <c:dPt>
            <c:idx val="1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486-4A9D-85A2-3B2C0CB2AEB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'A3'!$B$16:$B$17</c:f>
              <c:strCache>
                <c:ptCount val="2"/>
                <c:pt idx="0">
                  <c:v>Sim</c:v>
                </c:pt>
                <c:pt idx="1">
                  <c:v>Não</c:v>
                </c:pt>
              </c:strCache>
            </c:strRef>
          </c:cat>
          <c:val>
            <c:numRef>
              <c:f>'A3'!$D$16:$D$17</c:f>
              <c:numCache>
                <c:formatCode>#\ ##0.0</c:formatCode>
                <c:ptCount val="2"/>
                <c:pt idx="0">
                  <c:v>39.325842696629216</c:v>
                </c:pt>
                <c:pt idx="1">
                  <c:v>60.674157303370784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486-4A9D-85A2-3B2C0CB2AE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P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PT"/>
              <a:t>A sua experiência de atendimento no âmbito da vacinação é geralmente positiva ou negativa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3993657042869634E-2"/>
          <c:y val="0.16702380942297873"/>
          <c:w val="0.70189189240529526"/>
          <c:h val="0.69779090113735787"/>
        </c:manualLayout>
      </c:layout>
      <c:barChart>
        <c:barDir val="col"/>
        <c:grouping val="stacked"/>
        <c:varyColors val="0"/>
        <c:ser>
          <c:idx val="2"/>
          <c:order val="0"/>
          <c:tx>
            <c:strRef>
              <c:f>'A3'!$B$21</c:f>
              <c:strCache>
                <c:ptCount val="1"/>
                <c:pt idx="0">
                  <c:v>Negativa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'A3'!$C$2:$D$2</c:f>
              <c:strCache>
                <c:ptCount val="2"/>
                <c:pt idx="0">
                  <c:v>Feminino</c:v>
                </c:pt>
                <c:pt idx="1">
                  <c:v>Masculino</c:v>
                </c:pt>
              </c:strCache>
            </c:strRef>
          </c:cat>
          <c:val>
            <c:numRef>
              <c:f>'A3'!$C$21:$D$21</c:f>
              <c:numCache>
                <c:formatCode>#\ ##0.0</c:formatCode>
                <c:ptCount val="2"/>
                <c:pt idx="0">
                  <c:v>3.6912751677852347</c:v>
                </c:pt>
                <c:pt idx="1">
                  <c:v>7.6271186440677967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15-41F1-BE8B-374365C2ABD9}"/>
            </c:ext>
          </c:extLst>
        </c:ser>
        <c:ser>
          <c:idx val="1"/>
          <c:order val="1"/>
          <c:tx>
            <c:strRef>
              <c:f>'A3'!$B$20</c:f>
              <c:strCache>
                <c:ptCount val="1"/>
                <c:pt idx="0">
                  <c:v>Neutra/ Suficiente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'A3'!$C$2:$D$2</c:f>
              <c:strCache>
                <c:ptCount val="2"/>
                <c:pt idx="0">
                  <c:v>Feminino</c:v>
                </c:pt>
                <c:pt idx="1">
                  <c:v>Masculino</c:v>
                </c:pt>
              </c:strCache>
            </c:strRef>
          </c:cat>
          <c:val>
            <c:numRef>
              <c:f>'A3'!$C$20:$D$20</c:f>
              <c:numCache>
                <c:formatCode>#\ ##0.0</c:formatCode>
                <c:ptCount val="2"/>
                <c:pt idx="0">
                  <c:v>6.375838926174497</c:v>
                </c:pt>
                <c:pt idx="1">
                  <c:v>8.4745762711864412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15-41F1-BE8B-374365C2ABD9}"/>
            </c:ext>
          </c:extLst>
        </c:ser>
        <c:ser>
          <c:idx val="0"/>
          <c:order val="2"/>
          <c:tx>
            <c:strRef>
              <c:f>'A3'!$B$19</c:f>
              <c:strCache>
                <c:ptCount val="1"/>
                <c:pt idx="0">
                  <c:v>Positiva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'A3'!$C$2:$D$2</c:f>
              <c:strCache>
                <c:ptCount val="2"/>
                <c:pt idx="0">
                  <c:v>Feminino</c:v>
                </c:pt>
                <c:pt idx="1">
                  <c:v>Masculino</c:v>
                </c:pt>
              </c:strCache>
            </c:strRef>
          </c:cat>
          <c:val>
            <c:numRef>
              <c:f>'A3'!$C$19:$D$19</c:f>
              <c:numCache>
                <c:formatCode>#\ ##0.0</c:formatCode>
                <c:ptCount val="2"/>
                <c:pt idx="0">
                  <c:v>87.583892617449663</c:v>
                </c:pt>
                <c:pt idx="1">
                  <c:v>78.813559322033896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415-41F1-BE8B-374365C2AB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488814360"/>
        <c:axId val="488815800"/>
      </c:barChart>
      <c:catAx>
        <c:axId val="488814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0" spcFirstLastPara="1" vertOverflow="ellipsis" wrap="square" anchor="ctr" anchorCtr="0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88815800"/>
        <c:crosses val="autoZero"/>
        <c:auto val="1"/>
        <c:lblAlgn val="ctr"/>
        <c:lblOffset val="100"/>
        <c:noMultiLvlLbl val="0"/>
      </c:catAx>
      <c:valAx>
        <c:axId val="488815800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 w="1270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88814360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7159821970138105"/>
          <c:y val="0.64725037596301693"/>
          <c:w val="0.27246184776924209"/>
          <c:h val="0.2370438621863206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pt-PT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sz="1800" b="1"/>
              <a:t>Atitudes face à vacinação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'A5'!$B$2</c:f>
              <c:strCache>
                <c:ptCount val="1"/>
                <c:pt idx="0">
                  <c:v>Feminino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'A5'!$A$3:$A$18</c:f>
              <c:strCache>
                <c:ptCount val="16"/>
                <c:pt idx="0">
                  <c:v>As vacinas podem trazer problemas de fertilidade</c:v>
                </c:pt>
                <c:pt idx="1">
                  <c:v>As vacinas novas comportam mais riscos do que as antigas</c:v>
                </c:pt>
                <c:pt idx="2">
                  <c:v>É melhor para as crianças irem adquirindo imunidade</c:v>
                </c:pt>
                <c:pt idx="3">
                  <c:v>É melhor para as crianças levarem menos vacinas de cada vez</c:v>
                </c:pt>
                <c:pt idx="4">
                  <c:v>As crianças levam mais vacinas do que é benéfico para elas</c:v>
                </c:pt>
                <c:pt idx="5">
                  <c:v>Gostaria que as crianças recebessem vacinas mais velhas</c:v>
                </c:pt>
                <c:pt idx="6">
                  <c:v>As vacinas são compatíveis com as minhas crenças religiosas</c:v>
                </c:pt>
                <c:pt idx="7">
                  <c:v>Ter filhos vacinados é importante para a saúde dos outros</c:v>
                </c:pt>
                <c:pt idx="8">
                  <c:v>A maioria das doenças que as vacinas previnem/evitam são graves</c:v>
                </c:pt>
                <c:pt idx="9">
                  <c:v>No geral, acho que as vacinas são eficazes</c:v>
                </c:pt>
                <c:pt idx="10">
                  <c:v>Todas as vacinas infantis do programa de vacinação são importantes</c:v>
                </c:pt>
                <c:pt idx="11">
                  <c:v>No geral, acho que as vacinas são seguras</c:v>
                </c:pt>
                <c:pt idx="12">
                  <c:v>Faço o que o médico ou profissional de saúde recomenda</c:v>
                </c:pt>
                <c:pt idx="13">
                  <c:v>Confio na informação que me é dada acerca das vacinas</c:v>
                </c:pt>
                <c:pt idx="14">
                  <c:v>As vacinas são importantes para as crianças</c:v>
                </c:pt>
                <c:pt idx="15">
                  <c:v>Vacinar é uma boa forma de proteger de doenças</c:v>
                </c:pt>
              </c:strCache>
            </c:strRef>
          </c:cat>
          <c:val>
            <c:numRef>
              <c:f>'A5'!$B$3:$B$18</c:f>
              <c:numCache>
                <c:formatCode>#\ ##0.0</c:formatCode>
                <c:ptCount val="16"/>
                <c:pt idx="0">
                  <c:v>4.4897959183673466</c:v>
                </c:pt>
                <c:pt idx="1">
                  <c:v>31.221719457013574</c:v>
                </c:pt>
                <c:pt idx="2">
                  <c:v>40.213523131672595</c:v>
                </c:pt>
                <c:pt idx="3">
                  <c:v>36.153846153846153</c:v>
                </c:pt>
                <c:pt idx="4">
                  <c:v>41.176470588235297</c:v>
                </c:pt>
                <c:pt idx="5">
                  <c:v>42.52873563218391</c:v>
                </c:pt>
                <c:pt idx="6">
                  <c:v>63.829787234042556</c:v>
                </c:pt>
                <c:pt idx="7">
                  <c:v>91.103202846975094</c:v>
                </c:pt>
                <c:pt idx="8">
                  <c:v>96.206896551724142</c:v>
                </c:pt>
                <c:pt idx="9">
                  <c:v>96.515679442508713</c:v>
                </c:pt>
                <c:pt idx="10">
                  <c:v>96.885813148788927</c:v>
                </c:pt>
                <c:pt idx="11">
                  <c:v>96.907216494845358</c:v>
                </c:pt>
                <c:pt idx="12">
                  <c:v>97.278911564625844</c:v>
                </c:pt>
                <c:pt idx="13">
                  <c:v>97.577854671280278</c:v>
                </c:pt>
                <c:pt idx="14">
                  <c:v>97.972972972972968</c:v>
                </c:pt>
                <c:pt idx="15">
                  <c:v>98.639455782312922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0F-4338-B580-28C6695D6A60}"/>
            </c:ext>
          </c:extLst>
        </c:ser>
        <c:ser>
          <c:idx val="1"/>
          <c:order val="1"/>
          <c:tx>
            <c:strRef>
              <c:f>'A5'!$C$2</c:f>
              <c:strCache>
                <c:ptCount val="1"/>
                <c:pt idx="0">
                  <c:v>Masculino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'A5'!$A$3:$A$18</c:f>
              <c:strCache>
                <c:ptCount val="16"/>
                <c:pt idx="0">
                  <c:v>As vacinas podem trazer problemas de fertilidade</c:v>
                </c:pt>
                <c:pt idx="1">
                  <c:v>As vacinas novas comportam mais riscos do que as antigas</c:v>
                </c:pt>
                <c:pt idx="2">
                  <c:v>É melhor para as crianças irem adquirindo imunidade</c:v>
                </c:pt>
                <c:pt idx="3">
                  <c:v>É melhor para as crianças levarem menos vacinas de cada vez</c:v>
                </c:pt>
                <c:pt idx="4">
                  <c:v>As crianças levam mais vacinas do que é benéfico para elas</c:v>
                </c:pt>
                <c:pt idx="5">
                  <c:v>Gostaria que as crianças recebessem vacinas mais velhas</c:v>
                </c:pt>
                <c:pt idx="6">
                  <c:v>As vacinas são compatíveis com as minhas crenças religiosas</c:v>
                </c:pt>
                <c:pt idx="7">
                  <c:v>Ter filhos vacinados é importante para a saúde dos outros</c:v>
                </c:pt>
                <c:pt idx="8">
                  <c:v>A maioria das doenças que as vacinas previnem/evitam são graves</c:v>
                </c:pt>
                <c:pt idx="9">
                  <c:v>No geral, acho que as vacinas são eficazes</c:v>
                </c:pt>
                <c:pt idx="10">
                  <c:v>Todas as vacinas infantis do programa de vacinação são importantes</c:v>
                </c:pt>
                <c:pt idx="11">
                  <c:v>No geral, acho que as vacinas são seguras</c:v>
                </c:pt>
                <c:pt idx="12">
                  <c:v>Faço o que o médico ou profissional de saúde recomenda</c:v>
                </c:pt>
                <c:pt idx="13">
                  <c:v>Confio na informação que me é dada acerca das vacinas</c:v>
                </c:pt>
                <c:pt idx="14">
                  <c:v>As vacinas são importantes para as crianças</c:v>
                </c:pt>
                <c:pt idx="15">
                  <c:v>Vacinar é uma boa forma de proteger de doenças</c:v>
                </c:pt>
              </c:strCache>
            </c:strRef>
          </c:cat>
          <c:val>
            <c:numRef>
              <c:f>'A5'!$C$3:$C$18</c:f>
              <c:numCache>
                <c:formatCode>#\ ##0.0</c:formatCode>
                <c:ptCount val="16"/>
                <c:pt idx="0">
                  <c:v>5.3191489361702127</c:v>
                </c:pt>
                <c:pt idx="1">
                  <c:v>29.347826086956523</c:v>
                </c:pt>
                <c:pt idx="2">
                  <c:v>36.79245283018868</c:v>
                </c:pt>
                <c:pt idx="3">
                  <c:v>49.532710280373834</c:v>
                </c:pt>
                <c:pt idx="4">
                  <c:v>38.775510204081634</c:v>
                </c:pt>
                <c:pt idx="5">
                  <c:v>45.714285714285715</c:v>
                </c:pt>
                <c:pt idx="6">
                  <c:v>79.464285714285708</c:v>
                </c:pt>
                <c:pt idx="7">
                  <c:v>86.486486486486484</c:v>
                </c:pt>
                <c:pt idx="8">
                  <c:v>78.448275862068968</c:v>
                </c:pt>
                <c:pt idx="9">
                  <c:v>98.275862068965523</c:v>
                </c:pt>
                <c:pt idx="10">
                  <c:v>98.260869565217391</c:v>
                </c:pt>
                <c:pt idx="11">
                  <c:v>98.245614035087726</c:v>
                </c:pt>
                <c:pt idx="12">
                  <c:v>97.41379310344827</c:v>
                </c:pt>
                <c:pt idx="13">
                  <c:v>98.290598290598297</c:v>
                </c:pt>
                <c:pt idx="14">
                  <c:v>98.290598290598297</c:v>
                </c:pt>
                <c:pt idx="15">
                  <c:v>98.275862068965523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0F-4338-B580-28C6695D6A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97528536"/>
        <c:axId val="597530696"/>
      </c:barChart>
      <c:catAx>
        <c:axId val="5975285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97530696"/>
        <c:crosses val="autoZero"/>
        <c:auto val="1"/>
        <c:lblAlgn val="ctr"/>
        <c:lblOffset val="100"/>
        <c:noMultiLvlLbl val="0"/>
      </c:catAx>
      <c:valAx>
        <c:axId val="597530696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9752853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9057431251135166"/>
          <c:y val="0.76542301587301587"/>
          <c:w val="0.10942568748864834"/>
          <c:h val="0.11270714285714284"/>
        </c:manualLayout>
      </c:layout>
      <c:overlay val="1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PT"/>
              <a:t>Considera mais importante a vacinação dos rapazes ou a vacinação das raparigas</a:t>
            </a:r>
          </a:p>
        </c:rich>
      </c:tx>
      <c:layout>
        <c:manualLayout>
          <c:xMode val="edge"/>
          <c:yMode val="edge"/>
          <c:x val="0.13650053254212788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5.0708661417322838E-2"/>
          <c:y val="0.20674857249259709"/>
          <c:w val="0.89929855643044621"/>
          <c:h val="0.62992653979161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'A6'!$C$1</c:f>
              <c:strCache>
                <c:ptCount val="1"/>
                <c:pt idx="0">
                  <c:v>Feminino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'A6'!$B$2:$B$5</c:f>
              <c:strCache>
                <c:ptCount val="4"/>
                <c:pt idx="0">
                  <c:v>A vacinação dos rapazes</c:v>
                </c:pt>
                <c:pt idx="1">
                  <c:v>A vacinação das raparigas</c:v>
                </c:pt>
                <c:pt idx="2">
                  <c:v>Ambas são igualmente importantes</c:v>
                </c:pt>
                <c:pt idx="3">
                  <c:v>Não sei</c:v>
                </c:pt>
              </c:strCache>
            </c:strRef>
          </c:cat>
          <c:val>
            <c:numRef>
              <c:f>'A6'!$C$2:$C$5</c:f>
              <c:numCache>
                <c:formatCode>#\ ##0.0</c:formatCode>
                <c:ptCount val="4"/>
                <c:pt idx="0">
                  <c:v>9.9337748344370862</c:v>
                </c:pt>
                <c:pt idx="1">
                  <c:v>7.9470198675496686</c:v>
                </c:pt>
                <c:pt idx="2">
                  <c:v>80.794701986754973</c:v>
                </c:pt>
                <c:pt idx="3">
                  <c:v>1.3245033112582782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8D-44C8-A187-CF6731BBC739}"/>
            </c:ext>
          </c:extLst>
        </c:ser>
        <c:ser>
          <c:idx val="1"/>
          <c:order val="1"/>
          <c:tx>
            <c:strRef>
              <c:f>'A6'!$D$1</c:f>
              <c:strCache>
                <c:ptCount val="1"/>
                <c:pt idx="0">
                  <c:v>Masculino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'A6'!$B$2:$B$5</c:f>
              <c:strCache>
                <c:ptCount val="4"/>
                <c:pt idx="0">
                  <c:v>A vacinação dos rapazes</c:v>
                </c:pt>
                <c:pt idx="1">
                  <c:v>A vacinação das raparigas</c:v>
                </c:pt>
                <c:pt idx="2">
                  <c:v>Ambas são igualmente importantes</c:v>
                </c:pt>
                <c:pt idx="3">
                  <c:v>Não sei</c:v>
                </c:pt>
              </c:strCache>
            </c:strRef>
          </c:cat>
          <c:val>
            <c:numRef>
              <c:f>'A6'!$D$2:$D$5</c:f>
              <c:numCache>
                <c:formatCode>#\ ##0.0</c:formatCode>
                <c:ptCount val="4"/>
                <c:pt idx="0">
                  <c:v>1.4285714285714286</c:v>
                </c:pt>
                <c:pt idx="1">
                  <c:v>4.2857142857142856</c:v>
                </c:pt>
                <c:pt idx="2">
                  <c:v>90</c:v>
                </c:pt>
                <c:pt idx="3">
                  <c:v>4.2857142857142856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8D-44C8-A187-CF6731BBC7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88814360"/>
        <c:axId val="488815800"/>
      </c:barChart>
      <c:catAx>
        <c:axId val="488814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0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88815800"/>
        <c:crosses val="autoZero"/>
        <c:auto val="1"/>
        <c:lblAlgn val="ctr"/>
        <c:lblOffset val="100"/>
        <c:noMultiLvlLbl val="0"/>
      </c:catAx>
      <c:valAx>
        <c:axId val="48881580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5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pt-PT"/>
          </a:p>
        </c:txPr>
        <c:crossAx val="488814360"/>
        <c:crosses val="autoZero"/>
        <c:crossBetween val="between"/>
        <c:majorUnit val="20"/>
      </c:valAx>
    </c:plotArea>
    <c:legend>
      <c:legendPos val="t"/>
      <c:layout>
        <c:manualLayout>
          <c:xMode val="edge"/>
          <c:yMode val="edge"/>
          <c:x val="0.39326399708057885"/>
          <c:y val="8.9705825921195789E-2"/>
          <c:w val="0.23440174597740498"/>
          <c:h val="0.12976224456176041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PT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D72FE-A539-43AE-8392-1F1B9897ECEC}" type="datetimeFigureOut">
              <a:rPr lang="pt-PT" smtClean="0"/>
              <a:t>20/01/2025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6A835-F616-4DC7-B21D-B8DAA74BF31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22883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t-PT" sz="1800" dirty="0">
                <a:effectLst/>
                <a:latin typeface="Gill Sans MT" panose="020B0502020104020203" pitchFamily="34" charset="0"/>
                <a:ea typeface="Yu Gothic" panose="020B0400000000000000" pitchFamily="34" charset="-128"/>
                <a:cs typeface="Times New Roman" panose="02020603050405020304" pitchFamily="18" charset="0"/>
              </a:rPr>
              <a:t>De uma maneira geral, a grande maioria das mulheres e homens inquiridos confiam nas vacinas, acreditam que são seguras, importantes e benéficas para a saúde das crianças. A maioria dos inquiridos é também da opinião que todas as vacinas infantis do programa de vacinação do governo são importantes e que ter os filhos vacinados é importante para a saúde dos outros na comunidade.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t-PT" sz="1800" dirty="0">
                <a:effectLst/>
                <a:latin typeface="Gill Sans MT" panose="020B0502020104020203" pitchFamily="34" charset="0"/>
                <a:ea typeface="Yu Gothic" panose="020B0400000000000000" pitchFamily="34" charset="-128"/>
                <a:cs typeface="Times New Roman" panose="02020603050405020304" pitchFamily="18" charset="0"/>
              </a:rPr>
              <a:t>Verificaram-se, no entanto, diferenças de género quanto à crença de que a maioria das doenças que as vacinas previnem são doenças graves: 98,2% das mulheres vs. 78,4% dos homens. Já no que diz respeito às crenças religiosas, apenas 63,8% das mulheres reportou que “As vacinas são compatíveis com as crenças religiosas” comparativamente com 79,5% dos homens. </a:t>
            </a:r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6A835-F616-4DC7-B21D-B8DAA74BF317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2584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AAB82D-AF95-6C6A-4B0A-7AFCA6848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B48B1E-F697-21AC-BD2D-B24A02DFA6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83E2B5F9-B5F8-84F1-A7ED-B8F46DE74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5B62-5E46-4962-AFDF-0BBA442AC3DA}" type="datetimeFigureOut">
              <a:rPr lang="pt-PT" smtClean="0"/>
              <a:t>20/01/2025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95CACD7-C124-45E0-B8D1-1ECFCB85E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32BAB44-3C13-0C81-1BC2-EF72CEFD5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11812-20AF-4501-AF9C-A7910D80DB6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3411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8EAFB8-460E-E09E-DFB7-D320C6E3E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EB96AA3B-2852-7BE2-8665-AB0311EDB1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61F6B7B-7781-5B1D-2ADD-2E644C0CE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5B62-5E46-4962-AFDF-0BBA442AC3DA}" type="datetimeFigureOut">
              <a:rPr lang="pt-PT" smtClean="0"/>
              <a:t>20/01/2025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2F37BF0-D832-2330-CCE8-6726A22D2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E9F102A-9AD5-02E0-CC7B-BC0BEFBBF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11812-20AF-4501-AF9C-A7910D80DB6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95143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EDECAB2-D721-A443-FB81-5E324DAC7B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686C28C1-3B3B-50D3-D940-E6AD1A93B1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1A95EFA-5032-DA71-84EE-816DF1FC6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5B62-5E46-4962-AFDF-0BBA442AC3DA}" type="datetimeFigureOut">
              <a:rPr lang="pt-PT" smtClean="0"/>
              <a:t>20/01/2025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6FBC832-6DD7-5343-DFAD-C90B31325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3F8DAEE-1397-3A55-F210-7A835849A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11812-20AF-4501-AF9C-A7910D80DB6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70540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A4BB81-D498-F19D-E88A-F40747C89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7D6410D-45D0-01B8-4585-CC66DE799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09D0537-87A0-93B5-4DC4-54982306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5B62-5E46-4962-AFDF-0BBA442AC3DA}" type="datetimeFigureOut">
              <a:rPr lang="pt-PT" smtClean="0"/>
              <a:t>20/01/2025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F16630C-568C-7327-0616-7A532154F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98BA185-715C-FC2F-6540-D59C6737B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11812-20AF-4501-AF9C-A7910D80DB6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6186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5BE969-A5BE-C789-6F18-9B520928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BD0AF948-B9F5-2E42-0D4B-32DE6EB7C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6873E6B-63A4-5677-CBC7-2D7C63909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5B62-5E46-4962-AFDF-0BBA442AC3DA}" type="datetimeFigureOut">
              <a:rPr lang="pt-PT" smtClean="0"/>
              <a:t>20/01/2025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8B19E55-A208-222F-DFC8-B3B7FE3C1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73DB7CE-9CBC-9C79-6D32-C1D45BE66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11812-20AF-4501-AF9C-A7910D80DB6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4261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25936E-27C1-C466-3F5E-B295FB1D1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8C76D53E-000C-93F2-9AB8-D3B9F8BC30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8B36E8EF-C5E2-70DE-15F4-4F698225DA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A9325027-3DEE-AE9F-B127-C76308A4F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5B62-5E46-4962-AFDF-0BBA442AC3DA}" type="datetimeFigureOut">
              <a:rPr lang="pt-PT" smtClean="0"/>
              <a:t>20/01/2025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3B1AF4DC-76B8-C5C6-F169-73465930B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74CE6AAB-197D-D1C7-C70C-3869895C9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11812-20AF-4501-AF9C-A7910D80DB6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9195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935320-6C9B-72B7-24C5-8A21924A8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2436808A-63E2-A580-58F5-965F64F79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D776265D-BE06-4384-22C1-5512F3CDDD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FAD1A080-B28C-9F3E-ACDF-179429CA44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036DABC8-E0A5-4A82-1821-6476FC5533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BCA18AC5-5D30-A4D4-23D4-F254949D4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5B62-5E46-4962-AFDF-0BBA442AC3DA}" type="datetimeFigureOut">
              <a:rPr lang="pt-PT" smtClean="0"/>
              <a:t>20/01/2025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4F725672-A756-788C-A37B-60D7D248D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37ED1CE0-7121-6DAD-527B-C832D9B3D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11812-20AF-4501-AF9C-A7910D80DB6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15594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68812C-BC08-6A58-256C-A5E085C8D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0B195F8A-156B-A4B8-07E7-40246105E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5B62-5E46-4962-AFDF-0BBA442AC3DA}" type="datetimeFigureOut">
              <a:rPr lang="pt-PT" smtClean="0"/>
              <a:t>20/01/2025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08FA0A00-523C-CA45-B294-647A92D3F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5F611255-DC92-E401-D66E-1413B4C04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11812-20AF-4501-AF9C-A7910D80DB6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69247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37B3A6D4-080F-0F77-2A6D-DA798FBDA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5B62-5E46-4962-AFDF-0BBA442AC3DA}" type="datetimeFigureOut">
              <a:rPr lang="pt-PT" smtClean="0"/>
              <a:t>20/01/2025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5E783E07-866F-8803-5F50-7436F2874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8C6D326B-F82E-5F14-08F8-75C3C5BEA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11812-20AF-4501-AF9C-A7910D80DB6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5813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1FBE69-1D53-DF3A-0EA5-EB92B817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3426230-3E17-4C37-87AA-0349AD92A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BA9082CA-7C9F-BE28-3067-8C9CF80C31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3FB7133F-FC38-C72C-2A9B-F650117A2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5B62-5E46-4962-AFDF-0BBA442AC3DA}" type="datetimeFigureOut">
              <a:rPr lang="pt-PT" smtClean="0"/>
              <a:t>20/01/2025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11A78BF-9AE2-209D-76C9-ABA9D2BFD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15B8FCB4-C446-4AA8-84FE-0D223AFF7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11812-20AF-4501-AF9C-A7910D80DB6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80918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BAC4D2-553F-E7B7-08E5-1AF3CC3F5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A17FE135-B2BA-7D88-9A83-1CCD2E193D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164425B2-50CC-8BC5-7F08-709FC44C9F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601EAF9E-F3A4-2709-75FE-76F307BD2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5B62-5E46-4962-AFDF-0BBA442AC3DA}" type="datetimeFigureOut">
              <a:rPr lang="pt-PT" smtClean="0"/>
              <a:t>20/01/2025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93964993-49B6-88F1-8FE6-F1ABAB051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943CCC75-9176-247D-ACBF-7EED29CE2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11812-20AF-4501-AF9C-A7910D80DB6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09187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CFF40161-981B-1E75-3447-C92F92854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EC9B0D8B-87FB-FF24-479D-40DE33002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DF5DBC0-1DC9-AC98-F8EA-3279AAC3FA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945B62-5E46-4962-AFDF-0BBA442AC3DA}" type="datetimeFigureOut">
              <a:rPr lang="pt-PT" smtClean="0"/>
              <a:t>20/01/2025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B7420D8-FCEC-9125-E2FB-04FCF713BE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740E1C84-514A-DBA9-EB6A-78C6F2C4CE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F11812-20AF-4501-AF9C-A7910D80DB6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72927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Agulha">
            <a:extLst>
              <a:ext uri="{FF2B5EF4-FFF2-40B4-BE49-F238E27FC236}">
                <a16:creationId xmlns:a16="http://schemas.microsoft.com/office/drawing/2014/main" id="{A52FF6C3-904A-10B0-BB09-D846AFBD83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4988" y="1744515"/>
            <a:ext cx="3368969" cy="3368969"/>
          </a:xfrm>
          <a:prstGeom prst="rect">
            <a:avLst/>
          </a:prstGeom>
        </p:spPr>
      </p:pic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615A931-A832-7D64-4D3F-67928DF4C3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2061" y="762538"/>
            <a:ext cx="5649349" cy="3199862"/>
          </a:xfrm>
        </p:spPr>
        <p:txBody>
          <a:bodyPr anchor="b">
            <a:normAutofit/>
          </a:bodyPr>
          <a:lstStyle/>
          <a:p>
            <a:pPr algn="l"/>
            <a:r>
              <a:rPr lang="pt-PT" sz="4100" b="1" cap="small">
                <a:solidFill>
                  <a:srgbClr val="FFFFFF"/>
                </a:solidFill>
                <a:effectLst/>
                <a:latin typeface="Gill Sans MT" panose="020B0502020104020203" pitchFamily="34" charset="0"/>
                <a:ea typeface="Yu Gothic" panose="020B0400000000000000" pitchFamily="34" charset="-128"/>
                <a:cs typeface="Times New Roman" panose="02020603050405020304" pitchFamily="18" charset="0"/>
              </a:rPr>
              <a:t>Crenças e atitudes em relação à vacinação infantil na Guiné-Bissau</a:t>
            </a:r>
            <a:endParaRPr lang="pt-PT" sz="4100">
              <a:solidFill>
                <a:srgbClr val="FFFFFF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FE28AFD-934A-02C7-B95F-AC5E0B90A5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22061" y="5378704"/>
            <a:ext cx="5649349" cy="1387856"/>
          </a:xfrm>
        </p:spPr>
        <p:txBody>
          <a:bodyPr anchor="t">
            <a:normAutofit/>
          </a:bodyPr>
          <a:lstStyle/>
          <a:p>
            <a:r>
              <a:rPr lang="pt-PT" dirty="0">
                <a:solidFill>
                  <a:srgbClr val="FFFFFF"/>
                </a:solidFill>
              </a:rPr>
              <a:t>Projeto desenvolvido pelo </a:t>
            </a:r>
            <a:r>
              <a:rPr lang="pt-PT" dirty="0" err="1">
                <a:solidFill>
                  <a:srgbClr val="FFFFFF"/>
                </a:solidFill>
              </a:rPr>
              <a:t>Iscte</a:t>
            </a:r>
            <a:r>
              <a:rPr lang="pt-PT" dirty="0">
                <a:solidFill>
                  <a:srgbClr val="FFFFFF"/>
                </a:solidFill>
              </a:rPr>
              <a:t> e CESAC</a:t>
            </a:r>
          </a:p>
          <a:p>
            <a:r>
              <a:rPr lang="pt-PT" dirty="0">
                <a:solidFill>
                  <a:srgbClr val="FFFFFF"/>
                </a:solidFill>
              </a:rPr>
              <a:t>Apoio da GAVI – Aliança para a Vacinação </a:t>
            </a:r>
          </a:p>
          <a:p>
            <a:r>
              <a:rPr lang="pt-PT" dirty="0">
                <a:solidFill>
                  <a:srgbClr val="FFFFFF"/>
                </a:solidFill>
              </a:rPr>
              <a:t>janeiro 2025</a:t>
            </a:r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599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ight Triangle 56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961F686-17A3-0F23-2FE2-D5818E91D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836" y="770758"/>
            <a:ext cx="9984615" cy="15972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Barreiras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identificadas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pic>
        <p:nvPicPr>
          <p:cNvPr id="27" name="Graphic 26" descr="Agulha">
            <a:extLst>
              <a:ext uri="{FF2B5EF4-FFF2-40B4-BE49-F238E27FC236}">
                <a16:creationId xmlns:a16="http://schemas.microsoft.com/office/drawing/2014/main" id="{214CD579-28EB-DBCF-5953-7ACC91E949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1112" y="2994829"/>
            <a:ext cx="2728198" cy="2728198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D3FDCE06-FB04-DDC1-8C26-D30FEE4BF2EC}"/>
              </a:ext>
            </a:extLst>
          </p:cNvPr>
          <p:cNvSpPr txBox="1"/>
          <p:nvPr/>
        </p:nvSpPr>
        <p:spPr>
          <a:xfrm>
            <a:off x="3578866" y="2770259"/>
            <a:ext cx="5957147" cy="272819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 algn="l">
              <a:lnSpc>
                <a:spcPct val="150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pt-PT" sz="1400" b="1" dirty="0">
                <a:solidFill>
                  <a:srgbClr val="111111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Acesso geográfico e infraestruturas</a:t>
            </a:r>
            <a:r>
              <a:rPr lang="pt-PT" sz="1400" dirty="0">
                <a:solidFill>
                  <a:srgbClr val="111111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pt-PT" sz="1400" dirty="0">
              <a:solidFill>
                <a:srgbClr val="111111"/>
              </a:solidFill>
              <a:effectLst/>
              <a:highlight>
                <a:srgbClr val="FFFFFF"/>
              </a:highlight>
              <a:ea typeface="Yu Gothic" panose="020B0400000000000000" pitchFamily="34" charset="-128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PT" sz="1400" dirty="0">
                <a:solidFill>
                  <a:srgbClr val="111111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A distribuição de vacinas e monitorização da cobertura vacinal em áreas remotas e rurais é um desafio. </a:t>
            </a:r>
            <a:endParaRPr lang="pt-PT" sz="1400" dirty="0">
              <a:solidFill>
                <a:srgbClr val="111111"/>
              </a:solidFill>
              <a:effectLst/>
              <a:highlight>
                <a:srgbClr val="FFFFFF"/>
              </a:highlight>
              <a:ea typeface="Yu Gothic" panose="020B0400000000000000" pitchFamily="34" charset="-128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PT" sz="1400" dirty="0">
                <a:solidFill>
                  <a:srgbClr val="111111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A falta de estradas adequadas, transporte e instalações de armazenamento dificulta o alcance a todas as comunidades. </a:t>
            </a:r>
            <a:endParaRPr lang="pt-PT" sz="1400" dirty="0">
              <a:solidFill>
                <a:srgbClr val="111111"/>
              </a:solidFill>
              <a:effectLst/>
              <a:highlight>
                <a:srgbClr val="FFFFFF"/>
              </a:highlight>
              <a:ea typeface="Yu Gothic" panose="020B0400000000000000" pitchFamily="34" charset="-128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PT" sz="1400" dirty="0">
                <a:solidFill>
                  <a:srgbClr val="111111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Os custos associados com os transportes até os postos de saúde podem ser um obstáculo para determinadas famílias.</a:t>
            </a:r>
            <a:endParaRPr lang="pt-PT" sz="1400" dirty="0">
              <a:solidFill>
                <a:srgbClr val="111111"/>
              </a:solidFill>
              <a:effectLst/>
              <a:highlight>
                <a:srgbClr val="FFFFFF"/>
              </a:highlight>
              <a:ea typeface="Yu Gothic" panose="020B0400000000000000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828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ight Triangle 56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D3FDCE06-FB04-DDC1-8C26-D30FEE4BF2EC}"/>
              </a:ext>
            </a:extLst>
          </p:cNvPr>
          <p:cNvSpPr txBox="1"/>
          <p:nvPr/>
        </p:nvSpPr>
        <p:spPr>
          <a:xfrm>
            <a:off x="1178561" y="745835"/>
            <a:ext cx="8361680" cy="548532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 algn="l">
              <a:lnSpc>
                <a:spcPct val="150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pt-PT" sz="1600" b="1" dirty="0">
                <a:solidFill>
                  <a:srgbClr val="111111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ALGUMAS RECOMENDAÇÕES</a:t>
            </a:r>
          </a:p>
          <a:p>
            <a:pPr lvl="0" algn="l">
              <a:lnSpc>
                <a:spcPct val="150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pt-PT" sz="1600" b="1" dirty="0">
                <a:solidFill>
                  <a:srgbClr val="111111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1. Empoderamento das Mulheres</a:t>
            </a:r>
            <a:r>
              <a:rPr lang="pt-PT" sz="1600" dirty="0">
                <a:solidFill>
                  <a:srgbClr val="111111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pt-PT" sz="1600" dirty="0">
              <a:solidFill>
                <a:srgbClr val="111111"/>
              </a:solidFill>
              <a:effectLst/>
              <a:highlight>
                <a:srgbClr val="FFFFFF"/>
              </a:highlight>
              <a:ea typeface="Yu Gothic" panose="020B0400000000000000" pitchFamily="34" charset="-128"/>
              <a:cs typeface="Times New Roman" panose="02020603050405020304" pitchFamily="18" charset="0"/>
            </a:endParaRPr>
          </a:p>
          <a:p>
            <a:pPr marL="628650" lvl="1" indent="-171450" algn="l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PT" sz="1600" dirty="0">
                <a:solidFill>
                  <a:srgbClr val="111111"/>
                </a:solidFill>
                <a:highlight>
                  <a:srgbClr val="FFFFFF"/>
                </a:highlight>
                <a:cs typeface="Times New Roman" panose="02020603050405020304" pitchFamily="18" charset="0"/>
              </a:rPr>
              <a:t>Desenvolver iniciativas promovem o empoderamento económico e social das mulheres.</a:t>
            </a:r>
          </a:p>
          <a:p>
            <a:pPr marL="628650" lvl="1" indent="-171450" algn="l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PT" sz="1600" dirty="0">
                <a:solidFill>
                  <a:srgbClr val="111111"/>
                </a:solidFill>
                <a:highlight>
                  <a:srgbClr val="FFFFFF"/>
                </a:highlight>
                <a:cs typeface="Times New Roman" panose="02020603050405020304" pitchFamily="18" charset="0"/>
              </a:rPr>
              <a:t>Promover a educação, o acesso a recursos e oportunidades para que as mulheres possam tomar decisões informadas sobre a saúde de suas famílias.</a:t>
            </a:r>
          </a:p>
          <a:p>
            <a:pPr lvl="0" algn="l">
              <a:lnSpc>
                <a:spcPct val="150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pt-PT" sz="1600" b="1" dirty="0">
                <a:solidFill>
                  <a:srgbClr val="111111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2. Desconstrução de Normas de Género</a:t>
            </a:r>
            <a:r>
              <a:rPr lang="pt-PT" sz="1600" dirty="0">
                <a:solidFill>
                  <a:srgbClr val="111111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pt-PT" sz="1600" dirty="0">
              <a:solidFill>
                <a:srgbClr val="111111"/>
              </a:solidFill>
              <a:effectLst/>
              <a:highlight>
                <a:srgbClr val="FFFFFF"/>
              </a:highlight>
              <a:ea typeface="Yu Gothic" panose="020B0400000000000000" pitchFamily="34" charset="-128"/>
              <a:cs typeface="Times New Roman" panose="02020603050405020304" pitchFamily="18" charset="0"/>
            </a:endParaRPr>
          </a:p>
          <a:p>
            <a:pPr marL="742950" lvl="1" indent="-285750" algn="l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PT" sz="1600" dirty="0">
                <a:solidFill>
                  <a:srgbClr val="111111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Desafiar estereótipos que associam o cuidado infantil apenas às mulheres.</a:t>
            </a:r>
            <a:endParaRPr lang="pt-PT" sz="1600" dirty="0">
              <a:solidFill>
                <a:srgbClr val="111111"/>
              </a:solidFill>
              <a:effectLst/>
              <a:highlight>
                <a:srgbClr val="FFFFFF"/>
              </a:highlight>
              <a:ea typeface="Yu Gothic" panose="020B0400000000000000" pitchFamily="34" charset="-128"/>
              <a:cs typeface="Times New Roman" panose="02020603050405020304" pitchFamily="18" charset="0"/>
            </a:endParaRPr>
          </a:p>
          <a:p>
            <a:pPr marL="742950" lvl="1" indent="-285750" algn="l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PT" sz="1600" dirty="0">
                <a:solidFill>
                  <a:srgbClr val="111111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Promover uma visão igualitária do papel dos pais na saúde da família.</a:t>
            </a:r>
            <a:endParaRPr lang="pt-PT" sz="1600" dirty="0">
              <a:solidFill>
                <a:srgbClr val="111111"/>
              </a:solidFill>
              <a:effectLst/>
              <a:highlight>
                <a:srgbClr val="FFFFFF"/>
              </a:highlight>
              <a:ea typeface="Yu Gothic" panose="020B0400000000000000" pitchFamily="34" charset="-128"/>
              <a:cs typeface="Times New Roman" panose="02020603050405020304" pitchFamily="18" charset="0"/>
            </a:endParaRPr>
          </a:p>
          <a:p>
            <a:pPr marL="742950" lvl="1" indent="-285750" algn="l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PT" sz="1600" dirty="0">
                <a:solidFill>
                  <a:srgbClr val="111111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Realizar campanhas de sensibilização que incluam mensagens direcionadas aos pais e cuidadores masculinos.</a:t>
            </a:r>
          </a:p>
          <a:p>
            <a:pPr marL="742950" lvl="1" indent="-285750" algn="l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PT" sz="1600" b="1" dirty="0">
                <a:solidFill>
                  <a:srgbClr val="111111"/>
                </a:solidFill>
                <a:highlight>
                  <a:srgbClr val="FFFFFF"/>
                </a:highlight>
                <a:ea typeface="Yu Gothic" panose="020B0400000000000000" pitchFamily="34" charset="-128"/>
                <a:cs typeface="Times New Roman" panose="02020603050405020304" pitchFamily="18" charset="0"/>
              </a:rPr>
              <a:t>(Cf. p. 27-29)</a:t>
            </a:r>
            <a:endParaRPr lang="pt-PT" sz="1600" b="1" dirty="0">
              <a:solidFill>
                <a:srgbClr val="111111"/>
              </a:solidFill>
              <a:effectLst/>
              <a:highlight>
                <a:srgbClr val="FFFFFF"/>
              </a:highlight>
              <a:ea typeface="Yu Gothic" panose="020B0400000000000000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715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D124BF-D7C9-D87D-DD39-EF0A29639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/>
              <a:t>CONTEXTO DO ESTUDO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B3C6439-F055-7747-0435-F7D5894EEC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dirty="0"/>
              <a:t>Contexto altamente volátil, limitando significativamente os resultados do desenvolvimento humano e gerando um ambiente não propício ao planeamento a longo prazo; </a:t>
            </a:r>
          </a:p>
          <a:p>
            <a:r>
              <a:rPr lang="pt-PT" dirty="0"/>
              <a:t>Um país de baixo rendimento (PIB/capita= 752usd em 2023)</a:t>
            </a:r>
          </a:p>
          <a:p>
            <a:r>
              <a:rPr lang="pt-PT" dirty="0"/>
              <a:t>IDH dos mais baixos do mundo (0,483 em 2022);</a:t>
            </a:r>
          </a:p>
          <a:p>
            <a:r>
              <a:rPr lang="pt-PT" dirty="0"/>
              <a:t>Os indicadores sociodemográficos colocam muitos desafio, sendo a esperança de vida de 59 anos, enquanto a população jovem com menos de 15 anos perfaz 41%;</a:t>
            </a:r>
          </a:p>
          <a:p>
            <a:r>
              <a:rPr lang="pt-PT" dirty="0"/>
              <a:t>A discriminação de género é percebida em todas as esferas políticas, económicas e sociais.</a:t>
            </a:r>
          </a:p>
          <a:p>
            <a:r>
              <a:rPr lang="pt-PT" dirty="0"/>
              <a:t>(</a:t>
            </a:r>
            <a:r>
              <a:rPr lang="pt-PT" b="1" dirty="0" err="1"/>
              <a:t>Cont</a:t>
            </a:r>
            <a:r>
              <a:rPr lang="pt-PT" b="1" dirty="0"/>
              <a:t>. s. 3-6</a:t>
            </a:r>
            <a:r>
              <a:rPr lang="pt-PT" dirty="0"/>
              <a:t>)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353509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B4D18D-5322-A565-EC97-27D1D5BC7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/>
              <a:t>OBJETIVOS DO ESTUDO</a:t>
            </a: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7DF043D-E69D-8943-3FAE-10505DA94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a) Realizar uma análise de género do espaço de imunização; </a:t>
            </a:r>
          </a:p>
          <a:p>
            <a:r>
              <a:rPr lang="pt-PT" dirty="0"/>
              <a:t>b) Identificar as barreiras enfrentadas pelos cuidadores no acesso aos serviços e pelos profissionais de saúde na prestação de serviços; </a:t>
            </a:r>
          </a:p>
          <a:p>
            <a:r>
              <a:rPr lang="pt-PT" dirty="0"/>
              <a:t>c) Avaliar as crenças e atitudes em relação à vacinação infantil e os respetivos determinantes sociais e as barreiras do sistema de saúde na Guiné-Bissau;</a:t>
            </a:r>
          </a:p>
          <a:p>
            <a:r>
              <a:rPr lang="pt-PT" dirty="0"/>
              <a:t>d) Propor e alcançar consensos num plano de custos de intervenção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29678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08A53E-44F8-9DE8-BFDB-2C5CFA322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/>
              <a:t>METODOLOGIA 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9147638-41E6-FE2F-D40D-CDF92CEDC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b="1" dirty="0"/>
              <a:t>Método misto</a:t>
            </a:r>
            <a:r>
              <a:rPr lang="pt-PT" dirty="0"/>
              <a:t>: revisão e análise da literatura, entrevistas semiestruturadas, grupos focais, reuniões com as partes interessadas e recolha de dados quantitativos com base num inquérito focado no acesso ao género e barreiras à imunização, distribuído por oito regiões (Guiné-Bissau):</a:t>
            </a:r>
          </a:p>
          <a:p>
            <a:r>
              <a:rPr lang="pt-PT" b="1" dirty="0"/>
              <a:t>As análises de género </a:t>
            </a:r>
            <a:r>
              <a:rPr lang="pt-PT" dirty="0"/>
              <a:t>foram conduzidas através da recolha de dados primários, incluindo os dados do inquérito, introduzidos, tratados e analisados com o SPSS, e dados qualitativos, baseados em </a:t>
            </a:r>
            <a:r>
              <a:rPr lang="pt-PT" i="1" dirty="0" err="1"/>
              <a:t>focus</a:t>
            </a:r>
            <a:r>
              <a:rPr lang="pt-PT" i="1" dirty="0"/>
              <a:t> </a:t>
            </a:r>
            <a:r>
              <a:rPr lang="pt-PT" i="1" dirty="0" err="1"/>
              <a:t>groups</a:t>
            </a:r>
            <a:r>
              <a:rPr lang="pt-PT" i="1" dirty="0"/>
              <a:t> </a:t>
            </a:r>
            <a:r>
              <a:rPr lang="pt-PT" dirty="0"/>
              <a:t>e entrevistas, que foram gravadas, transcritas e analisadas com </a:t>
            </a:r>
            <a:r>
              <a:rPr lang="pt-PT" dirty="0" err="1"/>
              <a:t>MaxQDA</a:t>
            </a:r>
            <a:r>
              <a:rPr lang="pt-PT" dirty="0"/>
              <a:t>. </a:t>
            </a:r>
          </a:p>
          <a:p>
            <a:r>
              <a:rPr lang="pt-PT" b="1" dirty="0"/>
              <a:t>A análise das crenças e </a:t>
            </a:r>
            <a:r>
              <a:rPr lang="pt-PT" b="1"/>
              <a:t>atitudes foi </a:t>
            </a:r>
            <a:r>
              <a:rPr lang="pt-PT" b="1" dirty="0"/>
              <a:t>feita recorrendo à</a:t>
            </a:r>
            <a:r>
              <a:rPr lang="pt-PT" dirty="0"/>
              <a:t> </a:t>
            </a:r>
            <a:r>
              <a:rPr lang="pt-PT" b="1" dirty="0"/>
              <a:t>taxonomia dos 5As</a:t>
            </a:r>
            <a:r>
              <a:rPr lang="pt-PT" dirty="0"/>
              <a:t>: Access, </a:t>
            </a:r>
            <a:r>
              <a:rPr lang="pt-PT" dirty="0" err="1"/>
              <a:t>Affordability</a:t>
            </a:r>
            <a:r>
              <a:rPr lang="pt-PT" dirty="0"/>
              <a:t>, </a:t>
            </a:r>
            <a:r>
              <a:rPr lang="pt-PT" dirty="0" err="1"/>
              <a:t>Awareness</a:t>
            </a:r>
            <a:r>
              <a:rPr lang="pt-PT" dirty="0"/>
              <a:t>, </a:t>
            </a:r>
            <a:r>
              <a:rPr lang="pt-PT" dirty="0" err="1"/>
              <a:t>Acceptance</a:t>
            </a:r>
            <a:r>
              <a:rPr lang="pt-PT" dirty="0"/>
              <a:t>.</a:t>
            </a:r>
          </a:p>
          <a:p>
            <a:r>
              <a:rPr lang="pt-PT" dirty="0"/>
              <a:t>(</a:t>
            </a:r>
            <a:r>
              <a:rPr lang="pt-PT" b="1" dirty="0" err="1"/>
              <a:t>Cont</a:t>
            </a:r>
            <a:r>
              <a:rPr lang="pt-PT" b="1" dirty="0"/>
              <a:t>. s. 5-9</a:t>
            </a:r>
            <a:r>
              <a:rPr lang="pt-P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26732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18AF37E-CBB8-43F8-342D-D01445F31E4E}"/>
              </a:ext>
            </a:extLst>
          </p:cNvPr>
          <p:cNvGraphicFramePr>
            <a:graphicFrameLocks/>
          </p:cNvGraphicFramePr>
          <p:nvPr/>
        </p:nvGraphicFramePr>
        <p:xfrm>
          <a:off x="4441213" y="1378542"/>
          <a:ext cx="3600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59BE0D28-7056-E041-E509-04C99B977B3E}"/>
              </a:ext>
            </a:extLst>
          </p:cNvPr>
          <p:cNvGraphicFramePr>
            <a:graphicFrameLocks/>
          </p:cNvGraphicFramePr>
          <p:nvPr/>
        </p:nvGraphicFramePr>
        <p:xfrm>
          <a:off x="8178994" y="1378542"/>
          <a:ext cx="5400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ítulo 1">
            <a:extLst>
              <a:ext uri="{FF2B5EF4-FFF2-40B4-BE49-F238E27FC236}">
                <a16:creationId xmlns:a16="http://schemas.microsoft.com/office/drawing/2014/main" id="{55C0DCA7-F9B6-790E-453A-A9B6CC626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12"/>
            <a:ext cx="10515600" cy="1325563"/>
          </a:xfrm>
        </p:spPr>
        <p:txBody>
          <a:bodyPr/>
          <a:lstStyle/>
          <a:p>
            <a:r>
              <a:rPr lang="pt-PT" dirty="0"/>
              <a:t>Acesso aos serviços de saúde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E2600034-6978-E45F-2228-1C1A1EEDBF9C}"/>
              </a:ext>
            </a:extLst>
          </p:cNvPr>
          <p:cNvSpPr txBox="1"/>
          <p:nvPr/>
        </p:nvSpPr>
        <p:spPr>
          <a:xfrm>
            <a:off x="7043586" y="1378542"/>
            <a:ext cx="26256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/>
              <a:t>Levou algum dos seus filhos/ o seu filho/a para vacinas de rotina ou consultas de saúde nos últimos 6 meses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8521772C-9CCA-9964-4237-73FC8387899F}"/>
              </a:ext>
            </a:extLst>
          </p:cNvPr>
          <p:cNvGraphicFramePr>
            <a:graphicFrameLocks/>
          </p:cNvGraphicFramePr>
          <p:nvPr/>
        </p:nvGraphicFramePr>
        <p:xfrm>
          <a:off x="4756400" y="4239170"/>
          <a:ext cx="720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D5455F6-2072-0108-0183-C45ABB22967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156503"/>
              </p:ext>
            </p:extLst>
          </p:nvPr>
        </p:nvGraphicFramePr>
        <p:xfrm>
          <a:off x="140228" y="1160255"/>
          <a:ext cx="4556312" cy="5432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43847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B0AE154E-8FD9-72AE-41D1-6FEA8B381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pt-PT" dirty="0"/>
              <a:t>Acesso aos serviços de saúde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C4EB7D9F-EDD8-8593-D90E-5318AAE48F78}"/>
              </a:ext>
            </a:extLst>
          </p:cNvPr>
          <p:cNvSpPr txBox="1"/>
          <p:nvPr/>
        </p:nvSpPr>
        <p:spPr>
          <a:xfrm>
            <a:off x="242736" y="1650403"/>
            <a:ext cx="5319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/>
              <a:t>Foi acompanhada/o pelo cônjuge / parceiro/a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29AA5A16-A2C1-8C35-07A7-0611633402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9438203"/>
              </p:ext>
            </p:extLst>
          </p:nvPr>
        </p:nvGraphicFramePr>
        <p:xfrm>
          <a:off x="995582" y="1985079"/>
          <a:ext cx="360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3662BA0-CAFB-F572-9DF5-04652F72199C}"/>
              </a:ext>
            </a:extLst>
          </p:cNvPr>
          <p:cNvGraphicFramePr>
            <a:graphicFrameLocks/>
          </p:cNvGraphicFramePr>
          <p:nvPr/>
        </p:nvGraphicFramePr>
        <p:xfrm>
          <a:off x="1102668" y="4338000"/>
          <a:ext cx="360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F241C92-C7E1-97BD-262A-35B4CCDE1265}"/>
              </a:ext>
            </a:extLst>
          </p:cNvPr>
          <p:cNvGraphicFramePr>
            <a:graphicFrameLocks/>
          </p:cNvGraphicFramePr>
          <p:nvPr/>
        </p:nvGraphicFramePr>
        <p:xfrm>
          <a:off x="5348428" y="1690688"/>
          <a:ext cx="6843571" cy="5030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43955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Posição de Conteúdo 3">
            <a:extLst>
              <a:ext uri="{FF2B5EF4-FFF2-40B4-BE49-F238E27FC236}">
                <a16:creationId xmlns:a16="http://schemas.microsoft.com/office/drawing/2014/main" id="{B74F6C3A-60BC-4A90-BAF4-D6A6BEC9B68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4872" y="1325563"/>
          <a:ext cx="11872210" cy="5540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ítulo 1">
            <a:extLst>
              <a:ext uri="{FF2B5EF4-FFF2-40B4-BE49-F238E27FC236}">
                <a16:creationId xmlns:a16="http://schemas.microsoft.com/office/drawing/2014/main" id="{95B3C270-0218-C8BF-C476-85E9EFD3A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450" y="0"/>
            <a:ext cx="11677650" cy="1325563"/>
          </a:xfrm>
        </p:spPr>
        <p:txBody>
          <a:bodyPr/>
          <a:lstStyle/>
          <a:p>
            <a:r>
              <a:rPr lang="pt-PT" dirty="0"/>
              <a:t>Crenças e atitudes em relação à vacinação infantil</a:t>
            </a:r>
          </a:p>
        </p:txBody>
      </p:sp>
    </p:spTree>
    <p:extLst>
      <p:ext uri="{BB962C8B-B14F-4D97-AF65-F5344CB8AC3E}">
        <p14:creationId xmlns:p14="http://schemas.microsoft.com/office/powerpoint/2010/main" val="2224529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B3CAC6-6AF9-9294-9914-D10606221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450" y="0"/>
            <a:ext cx="11677650" cy="1325563"/>
          </a:xfrm>
        </p:spPr>
        <p:txBody>
          <a:bodyPr/>
          <a:lstStyle/>
          <a:p>
            <a:r>
              <a:rPr lang="pt-PT" dirty="0"/>
              <a:t>Crenças e atitudes em relação à vacinação infantil</a:t>
            </a:r>
          </a:p>
        </p:txBody>
      </p:sp>
      <p:graphicFrame>
        <p:nvGraphicFramePr>
          <p:cNvPr id="4" name="Marcador de Posição de Conteúdo 3">
            <a:extLst>
              <a:ext uri="{FF2B5EF4-FFF2-40B4-BE49-F238E27FC236}">
                <a16:creationId xmlns:a16="http://schemas.microsoft.com/office/drawing/2014/main" id="{F96FAA9F-D593-8E06-916F-2DD191F5EEB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42900" y="1430594"/>
          <a:ext cx="11677650" cy="27604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6BB4B850-1198-06FE-664D-A3ED9F62B885}"/>
              </a:ext>
            </a:extLst>
          </p:cNvPr>
          <p:cNvGraphicFramePr>
            <a:graphicFrameLocks/>
          </p:cNvGraphicFramePr>
          <p:nvPr/>
        </p:nvGraphicFramePr>
        <p:xfrm>
          <a:off x="610275" y="4347406"/>
          <a:ext cx="1080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77156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A85191-E1B9-5DFD-D092-E90D83B30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225" y="18255"/>
            <a:ext cx="11639550" cy="1325563"/>
          </a:xfrm>
        </p:spPr>
        <p:txBody>
          <a:bodyPr/>
          <a:lstStyle/>
          <a:p>
            <a:r>
              <a:rPr lang="pt-PT" dirty="0"/>
              <a:t>Crenças e atitudes em relação à vacinação infantil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EDC0441E-0F6A-CEF8-CF15-CE616B5229C1}"/>
              </a:ext>
            </a:extLst>
          </p:cNvPr>
          <p:cNvGraphicFramePr>
            <a:graphicFrameLocks/>
          </p:cNvGraphicFramePr>
          <p:nvPr/>
        </p:nvGraphicFramePr>
        <p:xfrm>
          <a:off x="507807" y="1343818"/>
          <a:ext cx="1080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822712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4659</TotalTime>
  <Words>761</Words>
  <Application>Microsoft Office PowerPoint</Application>
  <PresentationFormat>Ecrã Panorâmico</PresentationFormat>
  <Paragraphs>56</Paragraphs>
  <Slides>11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9" baseType="lpstr">
      <vt:lpstr>Yu Gothic</vt:lpstr>
      <vt:lpstr>Aptos</vt:lpstr>
      <vt:lpstr>Aptos Display</vt:lpstr>
      <vt:lpstr>Arial</vt:lpstr>
      <vt:lpstr>Courier New</vt:lpstr>
      <vt:lpstr>Gill Sans MT</vt:lpstr>
      <vt:lpstr>Times New Roman</vt:lpstr>
      <vt:lpstr>Tema do Office</vt:lpstr>
      <vt:lpstr>Crenças e atitudes em relação à vacinação infantil na Guiné-Bissau</vt:lpstr>
      <vt:lpstr>CONTEXTO DO ESTUDO</vt:lpstr>
      <vt:lpstr>OBJETIVOS DO ESTUDO </vt:lpstr>
      <vt:lpstr>METODOLOGIA </vt:lpstr>
      <vt:lpstr>Acesso aos serviços de saúde</vt:lpstr>
      <vt:lpstr>Acesso aos serviços de saúde</vt:lpstr>
      <vt:lpstr>Crenças e atitudes em relação à vacinação infantil</vt:lpstr>
      <vt:lpstr>Crenças e atitudes em relação à vacinação infantil</vt:lpstr>
      <vt:lpstr>Crenças e atitudes em relação à vacinação infantil</vt:lpstr>
      <vt:lpstr>Barreiras identificadas 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pedro candeias</dc:creator>
  <cp:lastModifiedBy>Carlos Eugenio Monteiro Cardoso</cp:lastModifiedBy>
  <cp:revision>25</cp:revision>
  <dcterms:created xsi:type="dcterms:W3CDTF">2024-06-27T11:48:22Z</dcterms:created>
  <dcterms:modified xsi:type="dcterms:W3CDTF">2025-01-21T12:33:59Z</dcterms:modified>
</cp:coreProperties>
</file>