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66" r:id="rId4"/>
    <p:sldId id="271" r:id="rId5"/>
    <p:sldId id="267" r:id="rId6"/>
    <p:sldId id="268" r:id="rId7"/>
    <p:sldId id="269" r:id="rId8"/>
    <p:sldId id="26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54D56-5234-4100-AE1F-9CB573B5F879}" v="23" dt="2025-01-20T16:12:18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Omale Idoko" userId="184e8075-f1b6-4837-8e2d-eda736bd1e1c" providerId="ADAL" clId="{73954D56-5234-4100-AE1F-9CB573B5F879}"/>
    <pc:docChg chg="undo custSel addSld delSld modSld">
      <pc:chgData name="Emmanuel Omale Idoko" userId="184e8075-f1b6-4837-8e2d-eda736bd1e1c" providerId="ADAL" clId="{73954D56-5234-4100-AE1F-9CB573B5F879}" dt="2025-01-20T16:12:18.938" v="59" actId="27636"/>
      <pc:docMkLst>
        <pc:docMk/>
      </pc:docMkLst>
      <pc:sldChg chg="modSp mod">
        <pc:chgData name="Emmanuel Omale Idoko" userId="184e8075-f1b6-4837-8e2d-eda736bd1e1c" providerId="ADAL" clId="{73954D56-5234-4100-AE1F-9CB573B5F879}" dt="2025-01-20T15:45:06.868" v="0" actId="27636"/>
        <pc:sldMkLst>
          <pc:docMk/>
          <pc:sldMk cId="3761415289" sldId="256"/>
        </pc:sldMkLst>
        <pc:spChg chg="mod">
          <ac:chgData name="Emmanuel Omale Idoko" userId="184e8075-f1b6-4837-8e2d-eda736bd1e1c" providerId="ADAL" clId="{73954D56-5234-4100-AE1F-9CB573B5F879}" dt="2025-01-20T15:45:06.868" v="0" actId="27636"/>
          <ac:spMkLst>
            <pc:docMk/>
            <pc:sldMk cId="3761415289" sldId="256"/>
            <ac:spMk id="2" creationId="{2D8ED127-3C33-3BE8-63C1-BE3C8C904806}"/>
          </ac:spMkLst>
        </pc:spChg>
      </pc:sldChg>
      <pc:sldChg chg="modSp mod">
        <pc:chgData name="Emmanuel Omale Idoko" userId="184e8075-f1b6-4837-8e2d-eda736bd1e1c" providerId="ADAL" clId="{73954D56-5234-4100-AE1F-9CB573B5F879}" dt="2025-01-20T15:50:29.174" v="17" actId="113"/>
        <pc:sldMkLst>
          <pc:docMk/>
          <pc:sldMk cId="2645120698" sldId="260"/>
        </pc:sldMkLst>
        <pc:spChg chg="mod">
          <ac:chgData name="Emmanuel Omale Idoko" userId="184e8075-f1b6-4837-8e2d-eda736bd1e1c" providerId="ADAL" clId="{73954D56-5234-4100-AE1F-9CB573B5F879}" dt="2025-01-20T15:50:29.174" v="17" actId="113"/>
          <ac:spMkLst>
            <pc:docMk/>
            <pc:sldMk cId="2645120698" sldId="260"/>
            <ac:spMk id="2" creationId="{E43C7136-980C-6386-6D5C-73E8DDFE3D97}"/>
          </ac:spMkLst>
        </pc:spChg>
      </pc:sldChg>
      <pc:sldChg chg="modSp mod">
        <pc:chgData name="Emmanuel Omale Idoko" userId="184e8075-f1b6-4837-8e2d-eda736bd1e1c" providerId="ADAL" clId="{73954D56-5234-4100-AE1F-9CB573B5F879}" dt="2025-01-20T15:58:56.826" v="46" actId="113"/>
        <pc:sldMkLst>
          <pc:docMk/>
          <pc:sldMk cId="2295781801" sldId="264"/>
        </pc:sldMkLst>
        <pc:spChg chg="mod">
          <ac:chgData name="Emmanuel Omale Idoko" userId="184e8075-f1b6-4837-8e2d-eda736bd1e1c" providerId="ADAL" clId="{73954D56-5234-4100-AE1F-9CB573B5F879}" dt="2025-01-20T15:58:56.826" v="46" actId="113"/>
          <ac:spMkLst>
            <pc:docMk/>
            <pc:sldMk cId="2295781801" sldId="264"/>
            <ac:spMk id="2" creationId="{C179138E-5C0F-7B2C-C63F-16151646CAAB}"/>
          </ac:spMkLst>
        </pc:spChg>
        <pc:spChg chg="mod">
          <ac:chgData name="Emmanuel Omale Idoko" userId="184e8075-f1b6-4837-8e2d-eda736bd1e1c" providerId="ADAL" clId="{73954D56-5234-4100-AE1F-9CB573B5F879}" dt="2025-01-20T15:45:15.143" v="1" actId="27636"/>
          <ac:spMkLst>
            <pc:docMk/>
            <pc:sldMk cId="2295781801" sldId="264"/>
            <ac:spMk id="4" creationId="{A2F7C53F-2C67-6D79-D583-3C5B49184C4C}"/>
          </ac:spMkLst>
        </pc:spChg>
      </pc:sldChg>
      <pc:sldChg chg="modSp mod">
        <pc:chgData name="Emmanuel Omale Idoko" userId="184e8075-f1b6-4837-8e2d-eda736bd1e1c" providerId="ADAL" clId="{73954D56-5234-4100-AE1F-9CB573B5F879}" dt="2025-01-20T15:58:51.723" v="45" actId="113"/>
        <pc:sldMkLst>
          <pc:docMk/>
          <pc:sldMk cId="3170053455" sldId="266"/>
        </pc:sldMkLst>
        <pc:spChg chg="mod">
          <ac:chgData name="Emmanuel Omale Idoko" userId="184e8075-f1b6-4837-8e2d-eda736bd1e1c" providerId="ADAL" clId="{73954D56-5234-4100-AE1F-9CB573B5F879}" dt="2025-01-20T15:58:51.723" v="45" actId="113"/>
          <ac:spMkLst>
            <pc:docMk/>
            <pc:sldMk cId="3170053455" sldId="266"/>
            <ac:spMk id="2" creationId="{C179138E-5C0F-7B2C-C63F-16151646CAAB}"/>
          </ac:spMkLst>
        </pc:spChg>
      </pc:sldChg>
      <pc:sldChg chg="modSp mod">
        <pc:chgData name="Emmanuel Omale Idoko" userId="184e8075-f1b6-4837-8e2d-eda736bd1e1c" providerId="ADAL" clId="{73954D56-5234-4100-AE1F-9CB573B5F879}" dt="2025-01-20T15:49:57.832" v="16" actId="113"/>
        <pc:sldMkLst>
          <pc:docMk/>
          <pc:sldMk cId="3960721242" sldId="267"/>
        </pc:sldMkLst>
        <pc:spChg chg="mod">
          <ac:chgData name="Emmanuel Omale Idoko" userId="184e8075-f1b6-4837-8e2d-eda736bd1e1c" providerId="ADAL" clId="{73954D56-5234-4100-AE1F-9CB573B5F879}" dt="2025-01-20T15:49:57.832" v="16" actId="113"/>
          <ac:spMkLst>
            <pc:docMk/>
            <pc:sldMk cId="3960721242" sldId="267"/>
            <ac:spMk id="2" creationId="{C179138E-5C0F-7B2C-C63F-16151646CAAB}"/>
          </ac:spMkLst>
        </pc:spChg>
      </pc:sldChg>
      <pc:sldChg chg="modSp mod">
        <pc:chgData name="Emmanuel Omale Idoko" userId="184e8075-f1b6-4837-8e2d-eda736bd1e1c" providerId="ADAL" clId="{73954D56-5234-4100-AE1F-9CB573B5F879}" dt="2025-01-20T15:59:07.237" v="48" actId="113"/>
        <pc:sldMkLst>
          <pc:docMk/>
          <pc:sldMk cId="3019922506" sldId="268"/>
        </pc:sldMkLst>
        <pc:spChg chg="mod">
          <ac:chgData name="Emmanuel Omale Idoko" userId="184e8075-f1b6-4837-8e2d-eda736bd1e1c" providerId="ADAL" clId="{73954D56-5234-4100-AE1F-9CB573B5F879}" dt="2025-01-20T15:59:07.237" v="48" actId="113"/>
          <ac:spMkLst>
            <pc:docMk/>
            <pc:sldMk cId="3019922506" sldId="268"/>
            <ac:spMk id="2" creationId="{C179138E-5C0F-7B2C-C63F-16151646CAAB}"/>
          </ac:spMkLst>
        </pc:spChg>
        <pc:spChg chg="mod">
          <ac:chgData name="Emmanuel Omale Idoko" userId="184e8075-f1b6-4837-8e2d-eda736bd1e1c" providerId="ADAL" clId="{73954D56-5234-4100-AE1F-9CB573B5F879}" dt="2025-01-20T15:49:42.506" v="15" actId="14100"/>
          <ac:spMkLst>
            <pc:docMk/>
            <pc:sldMk cId="3019922506" sldId="268"/>
            <ac:spMk id="3" creationId="{C635EBCA-3A42-A71C-23A4-A2026F6E39CD}"/>
          </ac:spMkLst>
        </pc:spChg>
      </pc:sldChg>
      <pc:sldChg chg="modSp mod">
        <pc:chgData name="Emmanuel Omale Idoko" userId="184e8075-f1b6-4837-8e2d-eda736bd1e1c" providerId="ADAL" clId="{73954D56-5234-4100-AE1F-9CB573B5F879}" dt="2025-01-20T15:59:14.136" v="50" actId="113"/>
        <pc:sldMkLst>
          <pc:docMk/>
          <pc:sldMk cId="3435503448" sldId="269"/>
        </pc:sldMkLst>
        <pc:spChg chg="mod">
          <ac:chgData name="Emmanuel Omale Idoko" userId="184e8075-f1b6-4837-8e2d-eda736bd1e1c" providerId="ADAL" clId="{73954D56-5234-4100-AE1F-9CB573B5F879}" dt="2025-01-20T15:59:14.136" v="50" actId="113"/>
          <ac:spMkLst>
            <pc:docMk/>
            <pc:sldMk cId="3435503448" sldId="269"/>
            <ac:spMk id="2" creationId="{C179138E-5C0F-7B2C-C63F-16151646CAAB}"/>
          </ac:spMkLst>
        </pc:spChg>
        <pc:spChg chg="mod">
          <ac:chgData name="Emmanuel Omale Idoko" userId="184e8075-f1b6-4837-8e2d-eda736bd1e1c" providerId="ADAL" clId="{73954D56-5234-4100-AE1F-9CB573B5F879}" dt="2025-01-20T15:49:02.455" v="8" actId="27636"/>
          <ac:spMkLst>
            <pc:docMk/>
            <pc:sldMk cId="3435503448" sldId="269"/>
            <ac:spMk id="4" creationId="{A2F7C53F-2C67-6D79-D583-3C5B49184C4C}"/>
          </ac:spMkLst>
        </pc:spChg>
      </pc:sldChg>
      <pc:sldChg chg="modSp add del mod">
        <pc:chgData name="Emmanuel Omale Idoko" userId="184e8075-f1b6-4837-8e2d-eda736bd1e1c" providerId="ADAL" clId="{73954D56-5234-4100-AE1F-9CB573B5F879}" dt="2025-01-20T15:58:10.050" v="40" actId="47"/>
        <pc:sldMkLst>
          <pc:docMk/>
          <pc:sldMk cId="2024675901" sldId="270"/>
        </pc:sldMkLst>
        <pc:spChg chg="mod">
          <ac:chgData name="Emmanuel Omale Idoko" userId="184e8075-f1b6-4837-8e2d-eda736bd1e1c" providerId="ADAL" clId="{73954D56-5234-4100-AE1F-9CB573B5F879}" dt="2025-01-20T15:52:30.947" v="38" actId="20577"/>
          <ac:spMkLst>
            <pc:docMk/>
            <pc:sldMk cId="2024675901" sldId="270"/>
            <ac:spMk id="3" creationId="{C635EBCA-3A42-A71C-23A4-A2026F6E39CD}"/>
          </ac:spMkLst>
        </pc:spChg>
      </pc:sldChg>
      <pc:sldChg chg="modSp add mod">
        <pc:chgData name="Emmanuel Omale Idoko" userId="184e8075-f1b6-4837-8e2d-eda736bd1e1c" providerId="ADAL" clId="{73954D56-5234-4100-AE1F-9CB573B5F879}" dt="2025-01-20T15:58:35.523" v="42" actId="113"/>
        <pc:sldMkLst>
          <pc:docMk/>
          <pc:sldMk cId="848161134" sldId="271"/>
        </pc:sldMkLst>
        <pc:spChg chg="mod">
          <ac:chgData name="Emmanuel Omale Idoko" userId="184e8075-f1b6-4837-8e2d-eda736bd1e1c" providerId="ADAL" clId="{73954D56-5234-4100-AE1F-9CB573B5F879}" dt="2025-01-20T15:58:35.523" v="42" actId="113"/>
          <ac:spMkLst>
            <pc:docMk/>
            <pc:sldMk cId="848161134" sldId="271"/>
            <ac:spMk id="2" creationId="{C179138E-5C0F-7B2C-C63F-16151646CAAB}"/>
          </ac:spMkLst>
        </pc:spChg>
        <pc:spChg chg="mod">
          <ac:chgData name="Emmanuel Omale Idoko" userId="184e8075-f1b6-4837-8e2d-eda736bd1e1c" providerId="ADAL" clId="{73954D56-5234-4100-AE1F-9CB573B5F879}" dt="2025-01-20T15:58:18.545" v="41" actId="27636"/>
          <ac:spMkLst>
            <pc:docMk/>
            <pc:sldMk cId="848161134" sldId="271"/>
            <ac:spMk id="4" creationId="{A2F7C53F-2C67-6D79-D583-3C5B49184C4C}"/>
          </ac:spMkLst>
        </pc:spChg>
      </pc:sldChg>
      <pc:sldChg chg="add">
        <pc:chgData name="Emmanuel Omale Idoko" userId="184e8075-f1b6-4837-8e2d-eda736bd1e1c" providerId="ADAL" clId="{73954D56-5234-4100-AE1F-9CB573B5F879}" dt="2025-01-20T16:00:16.283" v="51" actId="2890"/>
        <pc:sldMkLst>
          <pc:docMk/>
          <pc:sldMk cId="3928749949" sldId="272"/>
        </pc:sldMkLst>
      </pc:sldChg>
      <pc:sldChg chg="modSp add mod">
        <pc:chgData name="Emmanuel Omale Idoko" userId="184e8075-f1b6-4837-8e2d-eda736bd1e1c" providerId="ADAL" clId="{73954D56-5234-4100-AE1F-9CB573B5F879}" dt="2025-01-20T16:12:18.938" v="59" actId="27636"/>
        <pc:sldMkLst>
          <pc:docMk/>
          <pc:sldMk cId="1598390872" sldId="273"/>
        </pc:sldMkLst>
        <pc:spChg chg="mod">
          <ac:chgData name="Emmanuel Omale Idoko" userId="184e8075-f1b6-4837-8e2d-eda736bd1e1c" providerId="ADAL" clId="{73954D56-5234-4100-AE1F-9CB573B5F879}" dt="2025-01-20T16:10:35.160" v="56" actId="20577"/>
          <ac:spMkLst>
            <pc:docMk/>
            <pc:sldMk cId="1598390872" sldId="273"/>
            <ac:spMk id="2" creationId="{E43C7136-980C-6386-6D5C-73E8DDFE3D97}"/>
          </ac:spMkLst>
        </pc:spChg>
        <pc:spChg chg="mod">
          <ac:chgData name="Emmanuel Omale Idoko" userId="184e8075-f1b6-4837-8e2d-eda736bd1e1c" providerId="ADAL" clId="{73954D56-5234-4100-AE1F-9CB573B5F879}" dt="2025-01-20T16:12:18.938" v="59" actId="27636"/>
          <ac:spMkLst>
            <pc:docMk/>
            <pc:sldMk cId="1598390872" sldId="273"/>
            <ac:spMk id="7" creationId="{815B72E0-F5E3-6063-42C8-16AEF4F78A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0D7C23-4028-3817-E445-2A0235B6A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9819C4-A0BA-3B2C-EBF4-AF357B51B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DEA545-99EB-78BC-0115-19C7F916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F2DBBC-1248-875E-34B5-EA4014BE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F4710D-2476-DBFB-688B-A65B0170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9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E03E48-61E1-F74E-A918-212A826A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15CC77-EDBE-8DE3-E485-EB2172820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A3F98D-4FEC-00E2-B45F-AB37F279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0F1244-C7BA-5E1E-FA25-44B03511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6B6EC0-A784-5C0A-B050-EC0C9DEF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3B3870-6660-CB32-D231-35334B12D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35B8E7-9345-EBE8-1431-74C98C504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53F9BE-8CA6-DA1D-3A27-6152406B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655265-A6BF-537A-D250-43997FE1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9D11BD-E719-E40F-BE29-C0A9EF42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A0E7D-C63A-4B83-0141-EA70FC1B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D52CD5-70CE-1F7F-BCAB-6EA0E79E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C57117-DBDD-EED1-C4AE-7254D30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E5482-7391-D286-7EBF-FF1C7F27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980AED-94B8-2596-869C-B5AE0B41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DA39D-49BB-B449-3121-3E81FB47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00E8E2-633A-B38A-2463-710B73F4C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C1692D-72E0-EC18-506F-7470403D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15BCE1-6844-2D64-01F7-79D671FF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6F52F5-A7EB-935B-D8D4-D7C7E844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7E5B10-4673-3BAE-0E74-6A115A6E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07818-2DEC-F47A-AEDA-C8916DB11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96CEF8-5784-3D08-2F8B-1216625E6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87FDAB-ABFD-CA39-C57D-7C749A50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657560-629B-703B-EF37-996615C3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881421-E744-9167-D27D-5895462C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3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67E82-1710-E863-ECC2-4DAB2AB4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21128E-A467-54B9-E26C-D8CC546EC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24BC02-7DB2-D043-A9DE-9B25B3FF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BDE1166-5353-3728-DA10-B64A50503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7719F3-80C5-0664-A4DD-65A9FA802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A874839-4E06-8412-5788-5790EF0C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F88B740-C184-FC1A-2EB7-60B672A1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0345E9D-7F3E-5E84-9FAB-C83BD795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2F1B9-A4E1-76F1-5930-1875751B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BB4A31-9C0B-71D6-B057-7FA28FCC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D6CF98D-1BBA-AE4D-5345-DD4D93D0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39C8F4-6EB6-7462-AD5B-C9289A43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2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18E48B5-0852-348A-3D2E-909034CF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7DAE69-4EC9-852C-F95F-275B5853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FCF91D-829C-221E-A764-17ECFA20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F2689-8014-975F-8330-37D418D8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C6C4E9-557F-A701-9255-A86D9DA7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7C79A1-6353-BC1E-23B0-86BB20CC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42EBD9-C76F-20E4-4AF5-203809A1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CBC617-B355-8F03-F340-AEE53A73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0161E-B2DE-ACE5-5641-1283B15C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187C5-9DD5-04AA-8271-46250C2B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2F721FD-67A4-DB4B-F41D-1C3EF1ACA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BEB988-04D0-B93A-BBA2-F4CDA766B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58CEF6-4AE1-3CBC-3711-1C52F1C0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ED3B6B-F4E4-E34B-2149-AC78E34C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F48EBB-4E51-36C2-4D6A-EBA92AAE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A9B0CA5-2498-870B-A188-F1A91CF8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62E4CC-856B-D702-BB92-582BF325B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8A8AF4-DDCE-EECD-9184-88BB34F6F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A0676-71AA-4F34-98D5-B9E730A0472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05944B-BB95-8B98-C1FB-0A4A73A7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97C9A9-B628-0951-1174-346B6C51F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DF51-7D4A-4FDE-9F74-B1AA2F4893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332367-FDCE-4358-A856-368433D7232C}"/>
              </a:ext>
            </a:extLst>
          </p:cNvPr>
          <p:cNvSpPr txBox="1">
            <a:spLocks/>
          </p:cNvSpPr>
          <p:nvPr/>
        </p:nvSpPr>
        <p:spPr>
          <a:xfrm>
            <a:off x="2684006" y="4500386"/>
            <a:ext cx="6823985" cy="12035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 algn="ctr"/>
            <a:endParaRPr lang="en-US" sz="1100" dirty="0">
              <a:solidFill>
                <a:prstClr val="white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prstClr val="black"/>
                </a:solidFill>
                <a:latin typeface="Calibri"/>
              </a:rPr>
              <a:t>Apresentado </a:t>
            </a:r>
            <a:r>
              <a:rPr lang="pt-PT" b="1" dirty="0">
                <a:solidFill>
                  <a:prstClr val="black"/>
                </a:solidFill>
                <a:latin typeface="Calibri"/>
              </a:rPr>
              <a:t>por</a:t>
            </a:r>
            <a:r>
              <a:rPr lang="pt-PT" b="1" dirty="0" smtClean="0">
                <a:solidFill>
                  <a:prstClr val="black"/>
                </a:solidFill>
                <a:latin typeface="Calibri"/>
              </a:rPr>
              <a:t>: Domingos</a:t>
            </a:r>
            <a:endParaRPr lang="pt-PT" b="1" dirty="0">
              <a:solidFill>
                <a:prstClr val="black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prstClr val="black"/>
                </a:solidFill>
                <a:latin typeface="Calibri"/>
              </a:rPr>
              <a:t>Bissau,21/01/2025</a:t>
            </a:r>
            <a:endParaRPr lang="pt-P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81B4C796-5249-4895-A04A-C115F176CF4D}"/>
              </a:ext>
            </a:extLst>
          </p:cNvPr>
          <p:cNvSpPr txBox="1">
            <a:spLocks/>
          </p:cNvSpPr>
          <p:nvPr/>
        </p:nvSpPr>
        <p:spPr>
          <a:xfrm>
            <a:off x="1278194" y="2803624"/>
            <a:ext cx="9389805" cy="150997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800" dirty="0">
                <a:latin typeface="Arial Black" panose="020B0A04020102020204" pitchFamily="34" charset="0"/>
              </a:rPr>
              <a:t>Gestão eficaz </a:t>
            </a:r>
            <a:r>
              <a:rPr lang="pt-BR" sz="4800" dirty="0" smtClean="0">
                <a:latin typeface="Arial Black" panose="020B0A04020102020204" pitchFamily="34" charset="0"/>
              </a:rPr>
              <a:t>de vacinas </a:t>
            </a:r>
            <a:r>
              <a:rPr lang="pt-BR" sz="4800" dirty="0">
                <a:latin typeface="Arial Black" panose="020B0A04020102020204" pitchFamily="34" charset="0"/>
              </a:rPr>
              <a:t>na Guiné-Bissau</a:t>
            </a:r>
            <a:endParaRPr lang="pt-PT" sz="48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A8F14B-6DB7-4326-9312-6224DB209C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8" y="5992669"/>
            <a:ext cx="9143999" cy="41497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310010" y="950144"/>
            <a:ext cx="5748929" cy="1506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 da Guiné-Bissau</a:t>
            </a:r>
          </a:p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Direção Geral de Saúde Materno Infantil</a:t>
            </a:r>
          </a:p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Direção de Serviço de Imunização e Vigilância Epidemiológica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37" y="950145"/>
            <a:ext cx="1110615" cy="93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27" y="736842"/>
            <a:ext cx="1317603" cy="15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9138E-5C0F-7B2C-C63F-16151646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18"/>
            <a:ext cx="10515600" cy="823913"/>
          </a:xfrm>
        </p:spPr>
        <p:txBody>
          <a:bodyPr/>
          <a:lstStyle/>
          <a:p>
            <a:r>
              <a:rPr lang="en-US" b="1" dirty="0"/>
              <a:t>Gestão </a:t>
            </a:r>
            <a:r>
              <a:rPr lang="en-US" b="1" dirty="0" err="1"/>
              <a:t>eficaz</a:t>
            </a:r>
            <a:r>
              <a:rPr lang="en-US" b="1" dirty="0"/>
              <a:t> </a:t>
            </a:r>
            <a:r>
              <a:rPr lang="en-US" b="1" dirty="0" smtClean="0"/>
              <a:t>de vacinas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35EBCA-3A42-A71C-23A4-A2026F6E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87653"/>
            <a:ext cx="5157787" cy="580022"/>
          </a:xfrm>
        </p:spPr>
        <p:txBody>
          <a:bodyPr/>
          <a:lstStyle/>
          <a:p>
            <a:r>
              <a:rPr lang="en-US" dirty="0" err="1"/>
              <a:t>Chegada</a:t>
            </a:r>
            <a:r>
              <a:rPr lang="en-US" dirty="0"/>
              <a:t> </a:t>
            </a:r>
            <a:r>
              <a:rPr lang="en-US" dirty="0" smtClean="0"/>
              <a:t>de vacinas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F7C53F-2C67-6D79-D583-3C5B4918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1679"/>
            <a:ext cx="3866966" cy="4607997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A hora prevista de chegada (ETA) é monitorizada e inspeccionada, a quantidade é confirmada à chegada e documentada, as vacinas são armazenadas à temperatura </a:t>
            </a:r>
            <a:r>
              <a:rPr lang="pt-BR" dirty="0" smtClean="0"/>
              <a:t>recomendada,</a:t>
            </a:r>
          </a:p>
          <a:p>
            <a:endParaRPr lang="pt-BR" dirty="0"/>
          </a:p>
          <a:p>
            <a:r>
              <a:rPr lang="pt-BR" dirty="0" smtClean="0"/>
              <a:t>Relatório </a:t>
            </a:r>
            <a:r>
              <a:rPr lang="pt-BR" dirty="0"/>
              <a:t>de Chegada de Vacinas (VAR) é preenchido e apresentado eletronicamente (plataforma em linha eVAR) no prazo de 48 horas..</a:t>
            </a:r>
            <a:endParaRPr lang="en-US" dirty="0"/>
          </a:p>
        </p:txBody>
      </p:sp>
      <p:pic>
        <p:nvPicPr>
          <p:cNvPr id="8" name="Imagem 5">
            <a:extLst>
              <a:ext uri="{FF2B5EF4-FFF2-40B4-BE49-F238E27FC236}">
                <a16:creationId xmlns="" xmlns:a16="http://schemas.microsoft.com/office/drawing/2014/main" id="{4481A188-EC12-8C3F-F2F1-FDF56023D1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7" r="2288" b="2"/>
          <a:stretch/>
        </p:blipFill>
        <p:spPr>
          <a:xfrm>
            <a:off x="5079712" y="875900"/>
            <a:ext cx="6271106" cy="57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9138E-5C0F-7B2C-C63F-16151646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18"/>
            <a:ext cx="10515600" cy="823913"/>
          </a:xfrm>
        </p:spPr>
        <p:txBody>
          <a:bodyPr/>
          <a:lstStyle/>
          <a:p>
            <a:pPr algn="ctr"/>
            <a:r>
              <a:rPr lang="en-US" b="1" dirty="0"/>
              <a:t>Gestão eficaz da </a:t>
            </a:r>
            <a:r>
              <a:rPr lang="en-US" b="1" dirty="0" err="1"/>
              <a:t>vacina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35EBCA-3A42-A71C-23A4-A2026F6E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87653"/>
            <a:ext cx="5157787" cy="580022"/>
          </a:xfrm>
        </p:spPr>
        <p:txBody>
          <a:bodyPr/>
          <a:lstStyle/>
          <a:p>
            <a:r>
              <a:rPr lang="en-US" dirty="0"/>
              <a:t>Gestão de Stocks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F7C53F-2C67-6D79-D583-3C5B4918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1679"/>
            <a:ext cx="3693711" cy="4607997"/>
          </a:xfrm>
        </p:spPr>
        <p:txBody>
          <a:bodyPr>
            <a:normAutofit/>
          </a:bodyPr>
          <a:lstStyle/>
          <a:p>
            <a:r>
              <a:rPr lang="pt-BR" dirty="0"/>
              <a:t>Todas as transações de vacinas </a:t>
            </a:r>
            <a:r>
              <a:rPr lang="pt-BR" dirty="0" smtClean="0"/>
              <a:t>(</a:t>
            </a:r>
            <a:r>
              <a:rPr lang="pt-PT" dirty="0" smtClean="0"/>
              <a:t>receção</a:t>
            </a:r>
            <a:r>
              <a:rPr lang="pt-BR" dirty="0" smtClean="0"/>
              <a:t> </a:t>
            </a:r>
            <a:r>
              <a:rPr lang="pt-BR" dirty="0"/>
              <a:t>e distribuição) são bem </a:t>
            </a:r>
            <a:r>
              <a:rPr lang="pt-BR" dirty="0" smtClean="0"/>
              <a:t>registadas </a:t>
            </a:r>
            <a:r>
              <a:rPr lang="pt-BR" dirty="0"/>
              <a:t>nos livros manuais de vacinas dedicados a cada </a:t>
            </a:r>
            <a:r>
              <a:rPr lang="pt-BR" dirty="0" smtClean="0"/>
              <a:t>antigénio </a:t>
            </a:r>
            <a:r>
              <a:rPr lang="pt-BR" dirty="0"/>
              <a:t>e </a:t>
            </a:r>
            <a:r>
              <a:rPr lang="pt-BR" dirty="0" smtClean="0"/>
              <a:t>atualizados </a:t>
            </a:r>
            <a:r>
              <a:rPr lang="pt-BR" dirty="0"/>
              <a:t>na ferramenta de </a:t>
            </a:r>
            <a:r>
              <a:rPr lang="pt-PT" dirty="0" smtClean="0"/>
              <a:t>gestão</a:t>
            </a:r>
            <a:r>
              <a:rPr lang="pt-BR" dirty="0" smtClean="0"/>
              <a:t> </a:t>
            </a:r>
            <a:r>
              <a:rPr lang="pt-BR" dirty="0"/>
              <a:t>de estoque excel (SMT)</a:t>
            </a:r>
            <a:endParaRPr lang="en-US" dirty="0"/>
          </a:p>
        </p:txBody>
      </p:sp>
      <p:pic>
        <p:nvPicPr>
          <p:cNvPr id="6" name="Picture 5" descr="A document with numbers and writing&#10;&#10;Description automatically generated">
            <a:extLst>
              <a:ext uri="{FF2B5EF4-FFF2-40B4-BE49-F238E27FC236}">
                <a16:creationId xmlns="" xmlns:a16="http://schemas.microsoft.com/office/drawing/2014/main" id="{04B0D68C-B09F-1210-F83A-7160EB86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60" y="958031"/>
            <a:ext cx="7507440" cy="3016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5162F6A-5556-829A-1704-BEF7DF3E8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60" y="3578495"/>
            <a:ext cx="7507440" cy="31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9138E-5C0F-7B2C-C63F-16151646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361"/>
            <a:ext cx="10515600" cy="823913"/>
          </a:xfrm>
        </p:spPr>
        <p:txBody>
          <a:bodyPr/>
          <a:lstStyle/>
          <a:p>
            <a:pPr algn="ctr"/>
            <a:r>
              <a:rPr lang="en-US" b="1" dirty="0"/>
              <a:t>Gestão </a:t>
            </a:r>
            <a:r>
              <a:rPr lang="en-US" b="1" dirty="0" err="1"/>
              <a:t>eficaz</a:t>
            </a:r>
            <a:r>
              <a:rPr lang="en-US" b="1" dirty="0"/>
              <a:t> </a:t>
            </a:r>
            <a:r>
              <a:rPr lang="en-US" b="1" dirty="0" smtClean="0"/>
              <a:t>de vacinas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35EBCA-3A42-A71C-23A4-A2026F6E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87653"/>
            <a:ext cx="5157787" cy="580022"/>
          </a:xfrm>
        </p:spPr>
        <p:txBody>
          <a:bodyPr/>
          <a:lstStyle/>
          <a:p>
            <a:r>
              <a:rPr lang="en-US" dirty="0"/>
              <a:t>Armazenamento de vacinas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F7C53F-2C67-6D79-D583-3C5B4918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1679"/>
            <a:ext cx="3693711" cy="4607997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As vacinas são armazenadas na câmara frigorífica (WICR) ou na câmara de congelação (WIFR) no DVN, de acordo com </a:t>
            </a:r>
            <a:r>
              <a:rPr lang="pt-BR" dirty="0" smtClean="0"/>
              <a:t>os lotes,  </a:t>
            </a:r>
            <a:r>
              <a:rPr lang="pt-BR" dirty="0"/>
              <a:t>datas de validade, e rotuladas adequadamente.
As vacinas </a:t>
            </a:r>
            <a:r>
              <a:rPr lang="pt-BR" dirty="0" smtClean="0"/>
              <a:t>são </a:t>
            </a:r>
            <a:r>
              <a:rPr lang="pt-BR" dirty="0"/>
              <a:t>armazenadas </a:t>
            </a:r>
            <a:r>
              <a:rPr lang="pt-BR" dirty="0" smtClean="0"/>
              <a:t>nos </a:t>
            </a:r>
            <a:r>
              <a:rPr lang="pt-PT" dirty="0" smtClean="0"/>
              <a:t>frigoríficos</a:t>
            </a:r>
            <a:r>
              <a:rPr lang="pt-BR" dirty="0" smtClean="0"/>
              <a:t> nos depositos </a:t>
            </a:r>
            <a:r>
              <a:rPr lang="pt-BR" dirty="0"/>
              <a:t>regionais </a:t>
            </a:r>
            <a:r>
              <a:rPr lang="pt-BR" dirty="0" smtClean="0"/>
              <a:t>e nas estruturas </a:t>
            </a:r>
            <a:r>
              <a:rPr lang="pt-PT" dirty="0" smtClean="0"/>
              <a:t>sanitárias</a:t>
            </a:r>
            <a:r>
              <a:rPr lang="pt-BR" dirty="0" smtClean="0"/>
              <a:t>.</a:t>
            </a:r>
            <a:endParaRPr lang="en-US" dirty="0"/>
          </a:p>
        </p:txBody>
      </p:sp>
      <p:pic>
        <p:nvPicPr>
          <p:cNvPr id="7" name="Picture 6" descr="A shelf with white paper and white boxes&#10;&#10;Description automatically generated with medium confidence">
            <a:extLst>
              <a:ext uri="{FF2B5EF4-FFF2-40B4-BE49-F238E27FC236}">
                <a16:creationId xmlns="" xmlns:a16="http://schemas.microsoft.com/office/drawing/2014/main" id="{360E5E36-AE8C-9E2A-F630-7CB9D7013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63" y="1270533"/>
            <a:ext cx="7334139" cy="49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9138E-5C0F-7B2C-C63F-16151646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18"/>
            <a:ext cx="10515600" cy="823913"/>
          </a:xfrm>
        </p:spPr>
        <p:txBody>
          <a:bodyPr/>
          <a:lstStyle/>
          <a:p>
            <a:pPr algn="ctr"/>
            <a:r>
              <a:rPr lang="en-US" b="1" dirty="0"/>
              <a:t>Gestão </a:t>
            </a:r>
            <a:r>
              <a:rPr lang="en-US" b="1" dirty="0" err="1"/>
              <a:t>eficaz</a:t>
            </a:r>
            <a:r>
              <a:rPr lang="en-US" b="1" dirty="0"/>
              <a:t> </a:t>
            </a:r>
            <a:r>
              <a:rPr lang="en-US" b="1" dirty="0" smtClean="0"/>
              <a:t>de vacinas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35EBCA-3A42-A71C-23A4-A2026F6E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87653"/>
            <a:ext cx="5157787" cy="580022"/>
          </a:xfrm>
        </p:spPr>
        <p:txBody>
          <a:bodyPr/>
          <a:lstStyle/>
          <a:p>
            <a:r>
              <a:rPr lang="en-US" dirty="0" err="1"/>
              <a:t>Transporte</a:t>
            </a:r>
            <a:r>
              <a:rPr lang="en-US" dirty="0"/>
              <a:t> de Vacinas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F7C53F-2C67-6D79-D583-3C5B4918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1679"/>
            <a:ext cx="3693711" cy="460799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pt-BR" dirty="0"/>
              <a:t>Vacinas e estoques </a:t>
            </a:r>
            <a:r>
              <a:rPr lang="pt-BR" dirty="0" smtClean="0"/>
              <a:t>consumiveis são </a:t>
            </a:r>
            <a:r>
              <a:rPr lang="pt-BR" dirty="0"/>
              <a:t>fornecidos do nível Central para o DVR usando o sistema PUSH (desde o 2º trimestre de 2024) </a:t>
            </a:r>
            <a:r>
              <a:rPr lang="pt-BR" dirty="0" smtClean="0"/>
              <a:t>nos veículos </a:t>
            </a:r>
            <a:r>
              <a:rPr lang="pt-BR" dirty="0"/>
              <a:t>refrigerados.
Implementação do PUSH nas </a:t>
            </a:r>
            <a:r>
              <a:rPr lang="pt-BR" dirty="0" smtClean="0"/>
              <a:t>estruturas sanitarias </a:t>
            </a:r>
            <a:r>
              <a:rPr lang="pt-BR" dirty="0"/>
              <a:t>a partir do 1º trimestre de 2025.</a:t>
            </a:r>
            <a:endParaRPr lang="en-US" dirty="0"/>
          </a:p>
        </p:txBody>
      </p:sp>
      <p:pic>
        <p:nvPicPr>
          <p:cNvPr id="8" name="Picture 7" descr="A white truck parked on a dirt road&#10;&#10;Description automatically generated">
            <a:extLst>
              <a:ext uri="{FF2B5EF4-FFF2-40B4-BE49-F238E27FC236}">
                <a16:creationId xmlns="" xmlns:a16="http://schemas.microsoft.com/office/drawing/2014/main" id="{8689E600-3DCF-5102-60E6-C2B4A122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64" y="801917"/>
            <a:ext cx="5906333" cy="3323760"/>
          </a:xfrm>
          <a:prstGeom prst="rect">
            <a:avLst/>
          </a:prstGeom>
        </p:spPr>
      </p:pic>
      <p:pic>
        <p:nvPicPr>
          <p:cNvPr id="10" name="Picture 9" descr="A white object with wires and a white object on the wall&#10;&#10;Description automatically generated with medium confidence">
            <a:extLst>
              <a:ext uri="{FF2B5EF4-FFF2-40B4-BE49-F238E27FC236}">
                <a16:creationId xmlns="" xmlns:a16="http://schemas.microsoft.com/office/drawing/2014/main" id="{33C0594F-B9DE-CAE8-E744-EED0ECA8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96" y="3728720"/>
            <a:ext cx="6115884" cy="29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9138E-5C0F-7B2C-C63F-16151646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18"/>
            <a:ext cx="10515600" cy="5800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Gestão eficaz </a:t>
            </a:r>
            <a:r>
              <a:rPr lang="en-US" b="1" dirty="0" smtClean="0"/>
              <a:t>de vacinas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35EBCA-3A42-A71C-23A4-A2026F6E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522" y="838200"/>
            <a:ext cx="5157787" cy="829475"/>
          </a:xfrm>
        </p:spPr>
        <p:txBody>
          <a:bodyPr>
            <a:normAutofit/>
          </a:bodyPr>
          <a:lstStyle/>
          <a:p>
            <a:r>
              <a:rPr lang="pt-BR" dirty="0"/>
              <a:t>Monitorização do desempenho </a:t>
            </a:r>
            <a:r>
              <a:rPr lang="pt-BR" dirty="0" smtClean="0"/>
              <a:t>de estoques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F7C53F-2C67-6D79-D583-3C5B4918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06" y="1821679"/>
            <a:ext cx="3924718" cy="4607997"/>
          </a:xfrm>
        </p:spPr>
        <p:txBody>
          <a:bodyPr>
            <a:normAutofit/>
          </a:bodyPr>
          <a:lstStyle/>
          <a:p>
            <a:r>
              <a:rPr lang="pt-BR" dirty="0" smtClean="0"/>
              <a:t>Relatórios mensais de estoque de todos os níveis são eviados </a:t>
            </a:r>
            <a:r>
              <a:rPr lang="pt-PT" dirty="0" smtClean="0"/>
              <a:t>através da</a:t>
            </a:r>
            <a:r>
              <a:rPr lang="pt-BR" dirty="0" smtClean="0"/>
              <a:t> ferramentas  excel e ferramentas on-line como </a:t>
            </a:r>
            <a:r>
              <a:rPr lang="en-US" dirty="0" smtClean="0"/>
              <a:t>“</a:t>
            </a:r>
            <a:r>
              <a:rPr lang="pt-BR" dirty="0" smtClean="0"/>
              <a:t>ViVa” melhora a visibilidade e dá resposta oportuna (quando encomendar / </a:t>
            </a:r>
            <a:r>
              <a:rPr lang="pt-PT" dirty="0" smtClean="0"/>
              <a:t>distribuição</a:t>
            </a:r>
            <a:r>
              <a:rPr lang="pt-BR" dirty="0" smtClean="0"/>
              <a:t>).</a:t>
            </a:r>
            <a:endParaRPr lang="en-US" dirty="0"/>
          </a:p>
        </p:txBody>
      </p:sp>
      <p:pic>
        <p:nvPicPr>
          <p:cNvPr id="5" name="Imagem 2">
            <a:extLst>
              <a:ext uri="{FF2B5EF4-FFF2-40B4-BE49-F238E27FC236}">
                <a16:creationId xmlns="" xmlns:a16="http://schemas.microsoft.com/office/drawing/2014/main" id="{8B866B79-0F6C-2BF2-67B3-A890C092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4" y="714141"/>
            <a:ext cx="6608370" cy="3339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4093FB-9918-76D6-1D9D-2555CF3A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76" y="3895492"/>
            <a:ext cx="6540418" cy="28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9138E-5C0F-7B2C-C63F-16151646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18"/>
            <a:ext cx="10515600" cy="5800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Gestão </a:t>
            </a:r>
            <a:r>
              <a:rPr lang="en-US" b="1" dirty="0" err="1"/>
              <a:t>eficaz</a:t>
            </a:r>
            <a:r>
              <a:rPr lang="en-US" b="1" dirty="0"/>
              <a:t> </a:t>
            </a:r>
            <a:r>
              <a:rPr lang="en-US" b="1" dirty="0" smtClean="0"/>
              <a:t>de vacinas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35EBCA-3A42-A71C-23A4-A2026F6E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522" y="789269"/>
            <a:ext cx="5157787" cy="580022"/>
          </a:xfrm>
        </p:spPr>
        <p:txBody>
          <a:bodyPr/>
          <a:lstStyle/>
          <a:p>
            <a:r>
              <a:rPr lang="en-US" dirty="0" err="1"/>
              <a:t>Monitorização</a:t>
            </a:r>
            <a:r>
              <a:rPr lang="en-US" dirty="0"/>
              <a:t> da </a:t>
            </a:r>
            <a:r>
              <a:rPr lang="en-US" dirty="0" err="1"/>
              <a:t>temperatura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F7C53F-2C67-6D79-D583-3C5B4918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263" y="1444419"/>
            <a:ext cx="4062229" cy="5004507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As temperaturas são monitorizadas e documentadas duas vezes por dia, e os registos de temperatura de 24 horas (máximo, mínimo e alarme), mesmo fora do horário de trabalho, são documentados utilizando </a:t>
            </a:r>
            <a:r>
              <a:rPr lang="pt-BR" dirty="0" smtClean="0"/>
              <a:t>os fridge tag (FT2</a:t>
            </a:r>
            <a:r>
              <a:rPr lang="pt-BR" dirty="0"/>
              <a:t>). 
Dispositivo de monitoramento remoto de temperatura que envia alarmes por mensagens de texto e e-mails está sendo utilizado </a:t>
            </a:r>
            <a:r>
              <a:rPr lang="pt-BR" dirty="0" smtClean="0"/>
              <a:t>no </a:t>
            </a:r>
            <a:r>
              <a:rPr lang="en-US" dirty="0" smtClean="0"/>
              <a:t>depósito</a:t>
            </a:r>
            <a:r>
              <a:rPr lang="pt-BR" dirty="0" smtClean="0"/>
              <a:t> central </a:t>
            </a:r>
            <a:r>
              <a:rPr lang="pt-BR" dirty="0"/>
              <a:t>e 64 </a:t>
            </a:r>
            <a:r>
              <a:rPr lang="pt-BR" dirty="0" smtClean="0"/>
              <a:t>Adqueridos </a:t>
            </a:r>
            <a:r>
              <a:rPr lang="pt-BR" dirty="0"/>
              <a:t>para </a:t>
            </a:r>
            <a:r>
              <a:rPr lang="pt-BR" dirty="0" smtClean="0"/>
              <a:t>os </a:t>
            </a:r>
            <a:r>
              <a:rPr lang="en-US" dirty="0" err="1" smtClean="0"/>
              <a:t>depósitos</a:t>
            </a:r>
            <a:r>
              <a:rPr lang="pt-BR" dirty="0" smtClean="0"/>
              <a:t> </a:t>
            </a:r>
            <a:r>
              <a:rPr lang="pt-BR" dirty="0"/>
              <a:t>regionais.</a:t>
            </a:r>
            <a:endParaRPr lang="en-US" dirty="0"/>
          </a:p>
        </p:txBody>
      </p:sp>
      <p:pic>
        <p:nvPicPr>
          <p:cNvPr id="8" name="Picture 7" descr="A paper with writing on it&#10;&#10;Description automatically generated">
            <a:extLst>
              <a:ext uri="{FF2B5EF4-FFF2-40B4-BE49-F238E27FC236}">
                <a16:creationId xmlns="" xmlns:a16="http://schemas.microsoft.com/office/drawing/2014/main" id="{C34B84A6-741C-B5BC-05F7-8A3FF87A0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5" y="3058960"/>
            <a:ext cx="5273731" cy="3799040"/>
          </a:xfrm>
          <a:prstGeom prst="rect">
            <a:avLst/>
          </a:prstGeom>
        </p:spPr>
      </p:pic>
      <p:pic>
        <p:nvPicPr>
          <p:cNvPr id="10" name="Picture 9" descr="A yellow and black electronic device&#10;&#10;Description automatically generated">
            <a:extLst>
              <a:ext uri="{FF2B5EF4-FFF2-40B4-BE49-F238E27FC236}">
                <a16:creationId xmlns="" xmlns:a16="http://schemas.microsoft.com/office/drawing/2014/main" id="{8F6B4609-721D-A241-AE91-5168276C0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37" y="714141"/>
            <a:ext cx="4062229" cy="2285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3357F64-75D6-0C18-25C8-32D2D535F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105" y="119952"/>
            <a:ext cx="2884402" cy="28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C7136-980C-6386-6D5C-73E8DDFE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39"/>
            <a:ext cx="10515600" cy="746442"/>
          </a:xfrm>
        </p:spPr>
        <p:txBody>
          <a:bodyPr>
            <a:normAutofit/>
          </a:bodyPr>
          <a:lstStyle/>
          <a:p>
            <a:r>
              <a:rPr lang="pt-BR" b="1" dirty="0"/>
              <a:t>Inventário da cadeia </a:t>
            </a:r>
            <a:r>
              <a:rPr lang="pt-BR" b="1" dirty="0" smtClean="0"/>
              <a:t>de frio </a:t>
            </a:r>
            <a:r>
              <a:rPr lang="pt-BR" b="1" dirty="0"/>
              <a:t>e análise </a:t>
            </a:r>
            <a:r>
              <a:rPr lang="pt-BR" b="1" dirty="0" smtClean="0"/>
              <a:t>gap</a:t>
            </a:r>
            <a:r>
              <a:rPr lang="en-US" b="1" dirty="0" smtClean="0"/>
              <a:t>’s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15B72E0-F5E3-6063-42C8-16AEF4F78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586" y="1096732"/>
            <a:ext cx="10251214" cy="1646467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Avaliação do inventário nacional realizada no 4º trimestre de 2024 </a:t>
            </a:r>
            <a:r>
              <a:rPr lang="pt-BR" dirty="0" smtClean="0"/>
              <a:t>no deposito central </a:t>
            </a:r>
            <a:r>
              <a:rPr lang="pt-BR" dirty="0"/>
              <a:t>de vacinas, 11 </a:t>
            </a:r>
            <a:r>
              <a:rPr lang="pt-BR" dirty="0" smtClean="0"/>
              <a:t>depositos regionais </a:t>
            </a:r>
            <a:r>
              <a:rPr lang="pt-BR" dirty="0"/>
              <a:t>de vacinas e 148 </a:t>
            </a:r>
            <a:r>
              <a:rPr lang="pt-BR" dirty="0" smtClean="0"/>
              <a:t>estruturas sanitarias.</a:t>
            </a:r>
            <a:r>
              <a:rPr lang="pt-BR" dirty="0"/>
              <a:t>
</a:t>
            </a:r>
            <a:r>
              <a:rPr lang="pt-BR" dirty="0" smtClean="0"/>
              <a:t>Foram identificas gap’s </a:t>
            </a:r>
            <a:r>
              <a:rPr lang="pt-BR" dirty="0"/>
              <a:t>em 10 </a:t>
            </a:r>
            <a:r>
              <a:rPr lang="pt-BR" dirty="0" smtClean="0"/>
              <a:t>locais,</a:t>
            </a:r>
            <a:r>
              <a:rPr lang="pt-BR" dirty="0"/>
              <a:t>
No entanto, o DVN não tem </a:t>
            </a:r>
            <a:r>
              <a:rPr lang="pt-BR" dirty="0" smtClean="0"/>
              <a:t>armazem para </a:t>
            </a:r>
            <a:r>
              <a:rPr lang="pt-BR" dirty="0"/>
              <a:t>a instalação de todos </a:t>
            </a:r>
            <a:r>
              <a:rPr lang="pt-BR" dirty="0" smtClean="0"/>
              <a:t>WICR </a:t>
            </a:r>
            <a:r>
              <a:rPr lang="pt-BR" dirty="0"/>
              <a:t>/ </a:t>
            </a:r>
            <a:r>
              <a:rPr lang="pt-BR" dirty="0" smtClean="0"/>
              <a:t>FR necessários.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86" y="2819454"/>
            <a:ext cx="10251214" cy="374037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51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C7136-980C-6386-6D5C-73E8DDFE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39"/>
            <a:ext cx="10515600" cy="746442"/>
          </a:xfrm>
        </p:spPr>
        <p:txBody>
          <a:bodyPr>
            <a:normAutofit/>
          </a:bodyPr>
          <a:lstStyle/>
          <a:p>
            <a:r>
              <a:rPr lang="pt-BR" b="1" dirty="0"/>
              <a:t>Avaliação da Gestão Eficaz de Vacinas (GEV)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15B72E0-F5E3-6063-42C8-16AEF4F78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6732"/>
            <a:ext cx="10702491" cy="548694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última avaliação do </a:t>
            </a:r>
            <a:r>
              <a:rPr lang="pt-BR" dirty="0" smtClean="0"/>
              <a:t>GEV </a:t>
            </a:r>
            <a:r>
              <a:rPr lang="pt-BR" dirty="0"/>
              <a:t>foi em 2019 com pontuação </a:t>
            </a:r>
            <a:r>
              <a:rPr lang="pt-BR" dirty="0" smtClean="0"/>
              <a:t>geral de 67</a:t>
            </a:r>
            <a:r>
              <a:rPr lang="pt-BR" dirty="0"/>
              <a:t>% para o país </a:t>
            </a:r>
            <a:r>
              <a:rPr lang="pt-BR" dirty="0" smtClean="0"/>
              <a:t>com a </a:t>
            </a:r>
            <a:r>
              <a:rPr lang="en-US" dirty="0" err="1" smtClean="0"/>
              <a:t>utilização</a:t>
            </a:r>
            <a:r>
              <a:rPr lang="pt-BR" dirty="0" smtClean="0"/>
              <a:t> da </a:t>
            </a:r>
            <a:r>
              <a:rPr lang="pt-BR" dirty="0"/>
              <a:t>ferramenta </a:t>
            </a:r>
            <a:r>
              <a:rPr lang="pt-BR" dirty="0" smtClean="0"/>
              <a:t>GEV1.0</a:t>
            </a:r>
            <a:r>
              <a:rPr lang="pt-BR" dirty="0"/>
              <a:t>,</a:t>
            </a:r>
            <a:r>
              <a:rPr lang="pt-BR" dirty="0" smtClean="0"/>
              <a:t> </a:t>
            </a:r>
          </a:p>
          <a:p>
            <a:r>
              <a:rPr lang="pt-BR" dirty="0" smtClean="0"/>
              <a:t>41</a:t>
            </a:r>
            <a:r>
              <a:rPr lang="pt-BR" dirty="0"/>
              <a:t>% </a:t>
            </a:r>
            <a:r>
              <a:rPr lang="pt-BR" dirty="0" smtClean="0"/>
              <a:t>das </a:t>
            </a:r>
            <a:r>
              <a:rPr lang="pt-BR" dirty="0"/>
              <a:t>atividades do plano de </a:t>
            </a:r>
            <a:r>
              <a:rPr lang="pt-BR" dirty="0" smtClean="0"/>
              <a:t>melhoria GEV 2019 foram implementadas,</a:t>
            </a:r>
            <a:r>
              <a:rPr lang="pt-BR" dirty="0"/>
              <a:t>
A </a:t>
            </a:r>
            <a:r>
              <a:rPr lang="pt-BR" dirty="0" smtClean="0"/>
              <a:t>avaliação </a:t>
            </a:r>
            <a:r>
              <a:rPr lang="pt-BR" dirty="0"/>
              <a:t>do </a:t>
            </a:r>
            <a:r>
              <a:rPr lang="pt-BR" dirty="0" smtClean="0"/>
              <a:t>GEV </a:t>
            </a:r>
            <a:r>
              <a:rPr lang="pt-BR" dirty="0"/>
              <a:t>estava prevista para 2024, mas atualmente está sendo implementada no 1º trimestre de 2025 para avaliar o desempenho da cadeia de suprimentos de imunização </a:t>
            </a:r>
            <a:r>
              <a:rPr lang="pt-BR" dirty="0" smtClean="0"/>
              <a:t>(CSI) </a:t>
            </a:r>
            <a:r>
              <a:rPr lang="pt-BR" dirty="0"/>
              <a:t>do país desde </a:t>
            </a:r>
            <a:r>
              <a:rPr lang="pt-BR" dirty="0" smtClean="0"/>
              <a:t>2019,</a:t>
            </a:r>
            <a:r>
              <a:rPr lang="pt-BR" dirty="0"/>
              <a:t>
A ferramenta </a:t>
            </a:r>
            <a:r>
              <a:rPr lang="pt-BR" dirty="0" smtClean="0"/>
              <a:t>GEV2.0</a:t>
            </a:r>
            <a:r>
              <a:rPr lang="pt-BR" dirty="0"/>
              <a:t>, que avalia mais indicadores do que </a:t>
            </a:r>
            <a:r>
              <a:rPr lang="pt-BR" dirty="0" smtClean="0"/>
              <a:t>GEV1.0</a:t>
            </a:r>
            <a:r>
              <a:rPr lang="pt-BR" dirty="0"/>
              <a:t>, </a:t>
            </a:r>
            <a:r>
              <a:rPr lang="pt-PT" dirty="0" smtClean="0"/>
              <a:t>será</a:t>
            </a:r>
            <a:r>
              <a:rPr lang="pt-BR" dirty="0" smtClean="0"/>
              <a:t> utilisada</a:t>
            </a:r>
            <a:r>
              <a:rPr lang="pt-BR" dirty="0"/>
              <a:t>
Os avaliadores receberam formação e </a:t>
            </a:r>
            <a:r>
              <a:rPr lang="pt-PT" dirty="0" smtClean="0"/>
              <a:t>serão</a:t>
            </a:r>
            <a:r>
              <a:rPr lang="pt-BR" dirty="0" smtClean="0"/>
              <a:t> </a:t>
            </a:r>
            <a:r>
              <a:rPr lang="pt-BR" dirty="0"/>
              <a:t>destacados para o terreno para a recolha de dados.
O plano de melhoria contínua </a:t>
            </a:r>
            <a:r>
              <a:rPr lang="pt-BR" dirty="0" smtClean="0"/>
              <a:t>(PMC</a:t>
            </a:r>
            <a:r>
              <a:rPr lang="pt-BR" dirty="0"/>
              <a:t>) </a:t>
            </a:r>
            <a:r>
              <a:rPr lang="pt-BR" dirty="0" smtClean="0"/>
              <a:t>e </a:t>
            </a:r>
            <a:r>
              <a:rPr lang="pt-BR" dirty="0"/>
              <a:t>o </a:t>
            </a:r>
            <a:r>
              <a:rPr lang="pt-BR" dirty="0" smtClean="0"/>
              <a:t>relatório de avaliação GEV </a:t>
            </a:r>
            <a:r>
              <a:rPr lang="pt-PT" dirty="0" smtClean="0"/>
              <a:t>serão</a:t>
            </a:r>
            <a:r>
              <a:rPr lang="pt-BR" dirty="0" smtClean="0"/>
              <a:t> elaborados </a:t>
            </a:r>
            <a:r>
              <a:rPr lang="pt-BR" dirty="0"/>
              <a:t>após a conclusão da </a:t>
            </a:r>
            <a:r>
              <a:rPr lang="pt-PT" dirty="0" smtClean="0"/>
              <a:t>avaliação. </a:t>
            </a:r>
            <a:r>
              <a:rPr lang="pt-BR" dirty="0"/>
              <a:t>
Serão necessários recursos </a:t>
            </a:r>
            <a:r>
              <a:rPr lang="pt-BR" smtClean="0"/>
              <a:t>financeiros para a </a:t>
            </a:r>
            <a:r>
              <a:rPr lang="pt-BR" dirty="0" smtClean="0"/>
              <a:t>implementção completa do novo plano de melhoria.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381</Words>
  <Application>Microsoft Office PowerPoint</Application>
  <PresentationFormat>Ecrã Panorâmico</PresentationFormat>
  <Paragraphs>32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Apresentação do PowerPoint</vt:lpstr>
      <vt:lpstr>Gestão eficaz de vacinas</vt:lpstr>
      <vt:lpstr>Gestão eficaz da vacina</vt:lpstr>
      <vt:lpstr>Gestão eficaz de vacinas</vt:lpstr>
      <vt:lpstr>Gestão eficaz de vacinas</vt:lpstr>
      <vt:lpstr>Gestão eficaz de vacinas</vt:lpstr>
      <vt:lpstr>Gestão eficaz de vacinas</vt:lpstr>
      <vt:lpstr>Inventário da cadeia de frio e análise gap’s</vt:lpstr>
      <vt:lpstr>Avaliação da Gestão Eficaz de Vacinas (GEV)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vaccine management in Guinea-Bissau</dc:title>
  <dc:creator>Emmanuel Omale Idoko</dc:creator>
  <cp:lastModifiedBy>Neusa Barbosa Samy</cp:lastModifiedBy>
  <cp:revision>21</cp:revision>
  <dcterms:created xsi:type="dcterms:W3CDTF">2025-01-20T13:13:31Z</dcterms:created>
  <dcterms:modified xsi:type="dcterms:W3CDTF">2025-01-21T10:08:29Z</dcterms:modified>
</cp:coreProperties>
</file>