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4" r:id="rId2"/>
    <p:sldId id="257" r:id="rId3"/>
    <p:sldId id="307" r:id="rId4"/>
    <p:sldId id="312" r:id="rId5"/>
    <p:sldId id="310" r:id="rId6"/>
    <p:sldId id="311" r:id="rId7"/>
    <p:sldId id="300" r:id="rId8"/>
    <p:sldId id="304" r:id="rId9"/>
    <p:sldId id="306" r:id="rId10"/>
    <p:sldId id="308" r:id="rId11"/>
    <p:sldId id="313" r:id="rId12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613"/>
  </p:normalViewPr>
  <p:slideViewPr>
    <p:cSldViewPr snapToGrid="0">
      <p:cViewPr varScale="1">
        <p:scale>
          <a:sx n="65" d="100"/>
          <a:sy n="65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61C02B8-3773-D4F8-1187-0676C6F4C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CAEA57F8-73A4-47BC-6574-99C59E4BA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x-none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="" xmlns:a16="http://schemas.microsoft.com/office/drawing/2014/main" id="{C18EFCA6-AFEE-FEA5-00B8-9DECE3784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="" xmlns:a16="http://schemas.microsoft.com/office/drawing/2014/main" id="{76B1F3AB-1532-D499-9389-E6021FBDB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="" xmlns:a16="http://schemas.microsoft.com/office/drawing/2014/main" id="{59A46377-FF77-E3C0-877A-3854F7D3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945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307E474-3A8B-D92B-A8BC-14986F8C8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="" xmlns:a16="http://schemas.microsoft.com/office/drawing/2014/main" id="{BDBF1735-D0FC-CF7F-27CF-9F9A9B4AD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x-none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="" xmlns:a16="http://schemas.microsoft.com/office/drawing/2014/main" id="{5E67DA5A-9DC2-86B7-7FFF-A484A348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="" xmlns:a16="http://schemas.microsoft.com/office/drawing/2014/main" id="{A7AF62F2-9C93-7259-F042-3B482E302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="" xmlns:a16="http://schemas.microsoft.com/office/drawing/2014/main" id="{824CAE71-F0D4-B22A-2F96-2A46E4597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6414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745B0F91-0FB2-CA95-4242-0CC39C492D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="" xmlns:a16="http://schemas.microsoft.com/office/drawing/2014/main" id="{17CA8357-9881-90F5-25B7-009089441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x-none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="" xmlns:a16="http://schemas.microsoft.com/office/drawing/2014/main" id="{B2193BF7-DD78-0FB2-49F5-83C20B68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="" xmlns:a16="http://schemas.microsoft.com/office/drawing/2014/main" id="{69905E15-6BAC-0233-004C-342F66931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="" xmlns:a16="http://schemas.microsoft.com/office/drawing/2014/main" id="{1B94B3D4-4000-2CAB-94F4-0A8A63C08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0066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4047A0D-683A-96B7-BC6E-B3406D472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="" xmlns:a16="http://schemas.microsoft.com/office/drawing/2014/main" id="{57E26BDE-1041-7400-A341-26B463224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x-none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="" xmlns:a16="http://schemas.microsoft.com/office/drawing/2014/main" id="{DC7628C7-4A5A-E13B-E5F7-DC71A02CE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="" xmlns:a16="http://schemas.microsoft.com/office/drawing/2014/main" id="{2A00389E-3AF9-9426-462B-E84422B6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="" xmlns:a16="http://schemas.microsoft.com/office/drawing/2014/main" id="{67D534AF-5D73-B3EF-22FA-FC8B0CD1E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69732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E5548FC-0583-48A8-07C3-C5F0EBCC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="" xmlns:a16="http://schemas.microsoft.com/office/drawing/2014/main" id="{4556CCC9-9CE0-A30E-9685-F9B56B6C0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="" xmlns:a16="http://schemas.microsoft.com/office/drawing/2014/main" id="{587C4BF5-EF4E-695E-B47B-B561DF4B8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="" xmlns:a16="http://schemas.microsoft.com/office/drawing/2014/main" id="{0A4F35F0-2BFB-E466-468D-BB181998A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="" xmlns:a16="http://schemas.microsoft.com/office/drawing/2014/main" id="{8B393972-5DFC-AA61-F84D-20997100A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9423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B496DAE-08B1-1323-1091-8ABA8659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="" xmlns:a16="http://schemas.microsoft.com/office/drawing/2014/main" id="{55A8B959-E972-1FC0-8059-668A253F27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x-none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="" xmlns:a16="http://schemas.microsoft.com/office/drawing/2014/main" id="{961A6BFD-EBD8-11E2-3C54-9A9A9F5EF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x-none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="" xmlns:a16="http://schemas.microsoft.com/office/drawing/2014/main" id="{2FB2DD6E-E966-A116-B497-9B405DA9A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="" xmlns:a16="http://schemas.microsoft.com/office/drawing/2014/main" id="{8590A91B-D8E5-40C8-F6ED-33BB248DF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="" xmlns:a16="http://schemas.microsoft.com/office/drawing/2014/main" id="{EE01393E-7B4A-BB39-0978-948421CD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39660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0E647C4-FCFE-BB38-8B12-18A03446F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="" xmlns:a16="http://schemas.microsoft.com/office/drawing/2014/main" id="{F7A22135-BD89-C007-F7D5-8EFE801DC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="" xmlns:a16="http://schemas.microsoft.com/office/drawing/2014/main" id="{C83756B1-2B65-84EC-5072-FF0AD01D6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x-none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="" xmlns:a16="http://schemas.microsoft.com/office/drawing/2014/main" id="{486F537B-687E-252E-4EF8-DB5DA7C244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="" xmlns:a16="http://schemas.microsoft.com/office/drawing/2014/main" id="{B1E680F3-4007-6614-0633-045D65B36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x-none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="" xmlns:a16="http://schemas.microsoft.com/office/drawing/2014/main" id="{59A6E481-37F7-6AB8-8785-A86384036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="" xmlns:a16="http://schemas.microsoft.com/office/drawing/2014/main" id="{81C4B5BD-E9A6-A060-8D91-69BE56B5E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="" xmlns:a16="http://schemas.microsoft.com/office/drawing/2014/main" id="{3DF716F8-6779-F437-0FA9-5C1DCE32B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7931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ADE9596-4132-F2F5-A318-2DA86D2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="" xmlns:a16="http://schemas.microsoft.com/office/drawing/2014/main" id="{CDAF6C6D-E926-5AD0-2580-4BD49D119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="" xmlns:a16="http://schemas.microsoft.com/office/drawing/2014/main" id="{77A8A033-9102-AD41-4D71-61E040FD7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="" xmlns:a16="http://schemas.microsoft.com/office/drawing/2014/main" id="{9920B225-B123-BDB1-CC4F-34BB9E7D7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68246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="" xmlns:a16="http://schemas.microsoft.com/office/drawing/2014/main" id="{3AAFD960-5E8D-B2B0-2D38-2FF24487E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="" xmlns:a16="http://schemas.microsoft.com/office/drawing/2014/main" id="{CF12A4BB-C682-88E7-CF59-12BD2B619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="" xmlns:a16="http://schemas.microsoft.com/office/drawing/2014/main" id="{4B6FBB74-7253-E82D-D8BF-C759E262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8442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A85CDA9-5735-4FC4-FA41-839742FF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="" xmlns:a16="http://schemas.microsoft.com/office/drawing/2014/main" id="{6CC7D818-9F04-AC21-6E46-D020D2AEA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x-none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="" xmlns:a16="http://schemas.microsoft.com/office/drawing/2014/main" id="{5E23B599-5C81-97C5-136F-90BBD6806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="" xmlns:a16="http://schemas.microsoft.com/office/drawing/2014/main" id="{79026C0D-E38B-26DF-15A8-E0A8FB0BA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="" xmlns:a16="http://schemas.microsoft.com/office/drawing/2014/main" id="{12636BD1-08A8-1869-4EDC-784D868ED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="" xmlns:a16="http://schemas.microsoft.com/office/drawing/2014/main" id="{C3D3A07F-6B3E-69E6-3622-DDDB31B07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0806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910D281-340F-16FF-60FF-FF5F96B04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="" xmlns:a16="http://schemas.microsoft.com/office/drawing/2014/main" id="{484508E4-6104-6932-8310-C8CB4A205F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="" xmlns:a16="http://schemas.microsoft.com/office/drawing/2014/main" id="{BFCE9887-F486-F9DD-78A9-7951026D9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="" xmlns:a16="http://schemas.microsoft.com/office/drawing/2014/main" id="{53270096-CCE9-0F8F-C79D-4A22CEB99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="" xmlns:a16="http://schemas.microsoft.com/office/drawing/2014/main" id="{3E5F0FA5-E12C-A080-4EB5-A09AAD547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="" xmlns:a16="http://schemas.microsoft.com/office/drawing/2014/main" id="{069A9D89-40E3-4750-E781-4DB63DAD2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0860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="" xmlns:a16="http://schemas.microsoft.com/office/drawing/2014/main" id="{A43F92C3-CB86-7BA5-8BB4-A746364BB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x-none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="" xmlns:a16="http://schemas.microsoft.com/office/drawing/2014/main" id="{BEC6ACDA-2D43-7ED9-8DF9-8512708BA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x-none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="" xmlns:a16="http://schemas.microsoft.com/office/drawing/2014/main" id="{1138C04D-A148-F474-F3DF-B99200989E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05287-87F6-BE4D-9DFF-BFA740F8CBC8}" type="datetimeFigureOut">
              <a:rPr lang="x-none" smtClean="0"/>
              <a:t>21/01/2025</a:t>
            </a:fld>
            <a:endParaRPr lang="x-none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="" xmlns:a16="http://schemas.microsoft.com/office/drawing/2014/main" id="{31598E8E-A829-EA7F-F79C-C890E4F585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="" xmlns:a16="http://schemas.microsoft.com/office/drawing/2014/main" id="{9E5C8282-991A-2C45-8A9D-4B2D6B189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F55C-EF66-344C-822C-A07A9D8921C9}" type="slidenum">
              <a:rPr lang="x-none" smtClean="0"/>
              <a:t>‹nº›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8513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0332367-FDCE-4358-A856-368433D7232C}"/>
              </a:ext>
            </a:extLst>
          </p:cNvPr>
          <p:cNvSpPr txBox="1">
            <a:spLocks/>
          </p:cNvSpPr>
          <p:nvPr/>
        </p:nvSpPr>
        <p:spPr>
          <a:xfrm>
            <a:off x="2684006" y="4500386"/>
            <a:ext cx="6823985" cy="1203526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7" algn="ctr"/>
            <a:endParaRPr lang="en-US" sz="1100" dirty="0">
              <a:solidFill>
                <a:prstClr val="white"/>
              </a:solidFill>
              <a:latin typeface="Calibri"/>
            </a:endParaRPr>
          </a:p>
          <a:p>
            <a:pPr marL="0" indent="0" algn="ctr">
              <a:buNone/>
            </a:pPr>
            <a:r>
              <a:rPr lang="pt-PT" b="1" dirty="0" smtClean="0">
                <a:solidFill>
                  <a:prstClr val="black"/>
                </a:solidFill>
                <a:latin typeface="Calibri"/>
              </a:rPr>
              <a:t>Apresentado </a:t>
            </a:r>
            <a:r>
              <a:rPr lang="pt-PT" b="1" dirty="0">
                <a:solidFill>
                  <a:prstClr val="black"/>
                </a:solidFill>
                <a:latin typeface="Calibri"/>
              </a:rPr>
              <a:t>por</a:t>
            </a:r>
            <a:r>
              <a:rPr lang="pt-PT" b="1" dirty="0" smtClean="0">
                <a:solidFill>
                  <a:prstClr val="black"/>
                </a:solidFill>
                <a:latin typeface="Calibri"/>
              </a:rPr>
              <a:t>: </a:t>
            </a:r>
            <a:r>
              <a:rPr lang="pt-PT" b="1" dirty="0" err="1" smtClean="0">
                <a:solidFill>
                  <a:prstClr val="black"/>
                </a:solidFill>
                <a:latin typeface="Calibri"/>
              </a:rPr>
              <a:t>Dr</a:t>
            </a:r>
            <a:r>
              <a:rPr lang="pt-PT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pt-PT" b="1" dirty="0" err="1" smtClean="0">
                <a:solidFill>
                  <a:prstClr val="black"/>
                </a:solidFill>
                <a:latin typeface="Calibri"/>
              </a:rPr>
              <a:t>Mario</a:t>
            </a:r>
            <a:r>
              <a:rPr lang="pt-PT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pt-PT" b="1" dirty="0" err="1" smtClean="0">
                <a:solidFill>
                  <a:prstClr val="black"/>
                </a:solidFill>
                <a:latin typeface="Calibri"/>
              </a:rPr>
              <a:t>Tamy</a:t>
            </a:r>
            <a:endParaRPr lang="pt-PT" b="1" dirty="0">
              <a:solidFill>
                <a:prstClr val="black"/>
              </a:solidFill>
              <a:latin typeface="Calibri"/>
            </a:endParaRPr>
          </a:p>
          <a:p>
            <a:pPr marL="0" indent="0" algn="ctr">
              <a:buNone/>
            </a:pPr>
            <a:r>
              <a:rPr lang="pt-PT" b="1" dirty="0" smtClean="0">
                <a:solidFill>
                  <a:prstClr val="black"/>
                </a:solidFill>
                <a:latin typeface="Calibri"/>
              </a:rPr>
              <a:t>Bissau,21/01/2025</a:t>
            </a:r>
            <a:endParaRPr lang="pt-PT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81B4C796-5249-4895-A04A-C115F176CF4D}"/>
              </a:ext>
            </a:extLst>
          </p:cNvPr>
          <p:cNvSpPr txBox="1">
            <a:spLocks/>
          </p:cNvSpPr>
          <p:nvPr/>
        </p:nvSpPr>
        <p:spPr>
          <a:xfrm>
            <a:off x="1278194" y="2803624"/>
            <a:ext cx="9389805" cy="1509970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PT" sz="4400" dirty="0">
                <a:latin typeface="Arial Black" panose="020B0A04020102020204" pitchFamily="34" charset="0"/>
              </a:rPr>
              <a:t>C</a:t>
            </a:r>
            <a:r>
              <a:rPr lang="x-none" sz="4400" dirty="0">
                <a:latin typeface="Arial Black" panose="020B0A04020102020204" pitchFamily="34" charset="0"/>
              </a:rPr>
              <a:t>ampanhas de vacinacao preventivas 2023 -2024 </a:t>
            </a:r>
            <a:endParaRPr lang="pt-PT" sz="4400" b="1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DAA8F14B-6DB7-4326-9312-6224DB209CE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3998" y="5992669"/>
            <a:ext cx="9143999" cy="41497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3310010" y="950144"/>
            <a:ext cx="5748929" cy="1506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República da Guiné-Bissau</a:t>
            </a:r>
          </a:p>
          <a:p>
            <a:pPr algn="ctr"/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Direção Geral de Saúde Materno Infantil</a:t>
            </a:r>
          </a:p>
          <a:p>
            <a:pPr algn="ctr"/>
            <a:r>
              <a:rPr lang="pt-PT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Direção de Serviço de Imunização e Vigilância Epidemiológica</a:t>
            </a:r>
            <a:endParaRPr 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637" y="950145"/>
            <a:ext cx="1110615" cy="9318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527" y="736842"/>
            <a:ext cx="1317603" cy="153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0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ED5A641-C8DF-0B2A-4731-B334F4594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682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x-none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x-none" sz="32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="" xmlns:a16="http://schemas.microsoft.com/office/drawing/2014/main" id="{C136FD4C-7A5B-B877-4130-598F488DA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7" y="1825625"/>
            <a:ext cx="10840277" cy="466725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duas campanhas demonstraram um avanço significativo na cobertura vacinal em Guiné-Bissau, com destaque para a alta adesão da população alvo, especialmente na campanha de vacinacao contra sarampo e rubéola. </a:t>
            </a:r>
          </a:p>
          <a:p>
            <a:pPr>
              <a:lnSpc>
                <a:spcPct val="150000"/>
              </a:lnSpc>
            </a:pP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Ambas as campanhas foram essenciais para a prevenção de doenças </a:t>
            </a:r>
          </a:p>
          <a:p>
            <a:pPr>
              <a:lnSpc>
                <a:spcPct val="150000"/>
              </a:lnSpc>
            </a:pPr>
            <a:r>
              <a:rPr lang="pt-PT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ontaram com o apoio da GAVI, o que foi fundamental para garantir sua implementação eficaz.</a:t>
            </a:r>
            <a:endParaRPr lang="x-none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EE9BE9F-8005-8D83-1E9B-8AA29F536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66201"/>
            <a:ext cx="10515600" cy="1325563"/>
          </a:xfrm>
        </p:spPr>
        <p:txBody>
          <a:bodyPr/>
          <a:lstStyle/>
          <a:p>
            <a:pPr algn="ctr"/>
            <a:r>
              <a:rPr lang="pt-PT" dirty="0"/>
              <a:t>M</a:t>
            </a:r>
            <a:r>
              <a:rPr lang="x-none" dirty="0"/>
              <a:t>uito obrigado pela atenção</a:t>
            </a:r>
          </a:p>
        </p:txBody>
      </p:sp>
    </p:spTree>
    <p:extLst>
      <p:ext uri="{BB962C8B-B14F-4D97-AF65-F5344CB8AC3E}">
        <p14:creationId xmlns:p14="http://schemas.microsoft.com/office/powerpoint/2010/main" val="3875564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50AFCFA-9553-19D7-6FE9-F888ED2ED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182" y="309489"/>
            <a:ext cx="10692618" cy="85057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x-none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Campanha Nacional de Vacinação contra Meningite "A" (MenAfrivac), 21 – 29/09/2023</a:t>
            </a:r>
            <a:endParaRPr lang="x-none" sz="32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="" xmlns:a16="http://schemas.microsoft.com/office/drawing/2014/main" id="{F1DC1C85-327C-FD9F-F15E-C9A76D30C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302" y="1473958"/>
            <a:ext cx="11052516" cy="496904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x-none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Período</a:t>
            </a: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21 a 29 de Setembro de 2023</a:t>
            </a:r>
            <a:endParaRPr lang="x-non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200"/>
              </a:spcBef>
              <a:buFont typeface="+mj-lt"/>
              <a:buAutoNum type="arabicPeriod"/>
            </a:pPr>
            <a:r>
              <a:rPr lang="x-none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x-none" b="1" dirty="0">
              <a:solidFill>
                <a:srgbClr val="243F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l">
              <a:lnSpc>
                <a:spcPct val="150000"/>
              </a:lnSpc>
            </a:pPr>
            <a:r>
              <a:rPr lang="pt-PT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Fortalecer imunidade coletiva da população guineense e reduzir números hospitalizações e de óbitos devido ao COVID-19 e proteger crianças 1 a 7 anos de idade contra meningite tipo “A”.</a:t>
            </a:r>
            <a:endParaRPr lang="x-none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x-none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Público-alvo</a:t>
            </a: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COVID-19: </a:t>
            </a:r>
            <a:r>
              <a:rPr lang="pt-PT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dulto ≥ 18 anos de idade</a:t>
            </a:r>
          </a:p>
          <a:p>
            <a:pPr>
              <a:lnSpc>
                <a:spcPct val="150000"/>
              </a:lnSpc>
            </a:pP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Meta: 70% populacao total da Huiné-Bissau</a:t>
            </a:r>
          </a:p>
          <a:p>
            <a:pPr>
              <a:lnSpc>
                <a:spcPct val="150000"/>
              </a:lnSpc>
            </a:pP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MeNA: Crianças de 1 a 7 anos.</a:t>
            </a:r>
          </a:p>
          <a:p>
            <a:pPr>
              <a:lnSpc>
                <a:spcPct val="150000"/>
              </a:lnSpc>
            </a:pPr>
            <a:r>
              <a:rPr lang="pt-PT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x-none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eta: 95%</a:t>
            </a:r>
            <a:endParaRPr lang="x-none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609996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E9C839C-8E64-23FB-194C-FE3077CC8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785" y="251438"/>
            <a:ext cx="11400187" cy="797433"/>
          </a:xfrm>
        </p:spPr>
        <p:txBody>
          <a:bodyPr>
            <a:noAutofit/>
          </a:bodyPr>
          <a:lstStyle/>
          <a:p>
            <a:pPr algn="ctr" fontAlgn="b"/>
            <a:r>
              <a:rPr lang="pt-BR" sz="28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Tabela:1 Número de crianças vacinadas contra MenA por faixa etária e sexo, 21 – 29/09/2023</a:t>
            </a:r>
          </a:p>
        </p:txBody>
      </p:sp>
      <p:graphicFrame>
        <p:nvGraphicFramePr>
          <p:cNvPr id="8" name="Marcador de Posição de Conteúdo 7">
            <a:extLst>
              <a:ext uri="{FF2B5EF4-FFF2-40B4-BE49-F238E27FC236}">
                <a16:creationId xmlns="" xmlns:a16="http://schemas.microsoft.com/office/drawing/2014/main" id="{565EC02D-19FE-D88E-BFE1-84BCB68E72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079289"/>
              </p:ext>
            </p:extLst>
          </p:nvPr>
        </p:nvGraphicFramePr>
        <p:xfrm>
          <a:off x="556591" y="1361794"/>
          <a:ext cx="11118576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822">
                  <a:extLst>
                    <a:ext uri="{9D8B030D-6E8A-4147-A177-3AD203B41FA5}">
                      <a16:colId xmlns="" xmlns:a16="http://schemas.microsoft.com/office/drawing/2014/main" val="4008303472"/>
                    </a:ext>
                  </a:extLst>
                </a:gridCol>
                <a:gridCol w="1389822">
                  <a:extLst>
                    <a:ext uri="{9D8B030D-6E8A-4147-A177-3AD203B41FA5}">
                      <a16:colId xmlns="" xmlns:a16="http://schemas.microsoft.com/office/drawing/2014/main" val="1706008457"/>
                    </a:ext>
                  </a:extLst>
                </a:gridCol>
                <a:gridCol w="1389822">
                  <a:extLst>
                    <a:ext uri="{9D8B030D-6E8A-4147-A177-3AD203B41FA5}">
                      <a16:colId xmlns="" xmlns:a16="http://schemas.microsoft.com/office/drawing/2014/main" val="3066847221"/>
                    </a:ext>
                  </a:extLst>
                </a:gridCol>
                <a:gridCol w="1389822">
                  <a:extLst>
                    <a:ext uri="{9D8B030D-6E8A-4147-A177-3AD203B41FA5}">
                      <a16:colId xmlns="" xmlns:a16="http://schemas.microsoft.com/office/drawing/2014/main" val="3657643096"/>
                    </a:ext>
                  </a:extLst>
                </a:gridCol>
                <a:gridCol w="1389822">
                  <a:extLst>
                    <a:ext uri="{9D8B030D-6E8A-4147-A177-3AD203B41FA5}">
                      <a16:colId xmlns="" xmlns:a16="http://schemas.microsoft.com/office/drawing/2014/main" val="2150275235"/>
                    </a:ext>
                  </a:extLst>
                </a:gridCol>
                <a:gridCol w="1389822">
                  <a:extLst>
                    <a:ext uri="{9D8B030D-6E8A-4147-A177-3AD203B41FA5}">
                      <a16:colId xmlns="" xmlns:a16="http://schemas.microsoft.com/office/drawing/2014/main" val="2338681245"/>
                    </a:ext>
                  </a:extLst>
                </a:gridCol>
                <a:gridCol w="1389822">
                  <a:extLst>
                    <a:ext uri="{9D8B030D-6E8A-4147-A177-3AD203B41FA5}">
                      <a16:colId xmlns="" xmlns:a16="http://schemas.microsoft.com/office/drawing/2014/main" val="4093614091"/>
                    </a:ext>
                  </a:extLst>
                </a:gridCol>
                <a:gridCol w="1389822">
                  <a:extLst>
                    <a:ext uri="{9D8B030D-6E8A-4147-A177-3AD203B41FA5}">
                      <a16:colId xmlns="" xmlns:a16="http://schemas.microsoft.com/office/drawing/2014/main" val="1886804530"/>
                    </a:ext>
                  </a:extLst>
                </a:gridCol>
              </a:tblGrid>
              <a:tr h="37084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pt-PT" sz="18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Regiões sanitárias 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pt-PT" sz="1800" b="1" i="0" u="none" strike="noStrike" kern="1200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– 5 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1" i="0" u="none" strike="noStrike" kern="1200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 – 7A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pt-PT" sz="1800" b="1" i="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Total (1 – 7A)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pt-PT" sz="1400" b="1" i="0" u="none" strike="noStrike" kern="1200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88049242"/>
                  </a:ext>
                </a:extLst>
              </a:tr>
              <a:tr h="370840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pt-PT" sz="1800" b="1" i="0" u="none" strike="noStrike" noProof="0" dirty="0"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pt-PT" sz="1800" b="1" i="0" u="none" strike="noStrike" noProof="0" dirty="0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pt-PT" sz="1800" b="1" i="0" u="none" strike="noStrike" noProof="0" dirty="0"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pt-PT" sz="1800" b="1" i="0" u="none" strike="noStrike" noProof="0" dirty="0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pt-PT" sz="1800" b="1" i="0" u="none" strike="noStrike" noProof="0" dirty="0"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pt-PT" sz="1800" b="1" i="0" u="none" strike="noStrike" noProof="0" dirty="0"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PT" sz="1800" b="1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 &amp; F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28026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Bafata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14.485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13.711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8.661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8.232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23.146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21.943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45.089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789836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Bijagós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1.339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724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2.063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3918128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Biombo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5.436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5.141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3.840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3.751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9.276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8.892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18.168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652644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Bolama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393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148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541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4132916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Cacheu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9.516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9.780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6.778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7.259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16.294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17.039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33.333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915014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Farim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3.749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3.550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1.892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5.619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5.442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11.061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321693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Gabu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17.513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17.233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10.579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10.557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28.092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27.790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55.882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886536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Oio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12.998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13.104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6.433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19.209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19.537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38.746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77819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Quinara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4.240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1.970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6.419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6.210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12.629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18599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SAB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21.474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20.578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13.798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13.046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35.272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33.624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68.896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790271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Tombali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6.485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6.195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3.314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10.516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9.509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1555422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pt-PT" sz="1800" b="1" i="0" u="none" strike="noStrike" noProof="0" dirty="0">
                          <a:effectLst/>
                          <a:latin typeface="Arial" panose="020B0604020202020204" pitchFamily="34" charset="0"/>
                        </a:rPr>
                        <a:t>G. Bissau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97.977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95.264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58.616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57.326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156.593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152.590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309.183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264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8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DE79FB6-5551-8E49-9D0D-5DFBA99CC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065"/>
            <a:ext cx="10515600" cy="821574"/>
          </a:xfrm>
        </p:spPr>
        <p:txBody>
          <a:bodyPr>
            <a:noAutofit/>
          </a:bodyPr>
          <a:lstStyle/>
          <a:p>
            <a:pPr algn="ctr"/>
            <a:r>
              <a:rPr lang="pt-PT" sz="2800" b="1" dirty="0">
                <a:latin typeface="Arial" panose="020B0604020202020204" pitchFamily="34" charset="0"/>
                <a:cs typeface="Arial" panose="020B0604020202020204" pitchFamily="34" charset="0"/>
              </a:rPr>
              <a:t>Tabela:3 Número de Alvos Vacinados contra COVID-19,</a:t>
            </a:r>
            <a:br>
              <a:rPr lang="pt-PT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sz="2800" b="1" dirty="0">
                <a:latin typeface="Arial" panose="020B0604020202020204" pitchFamily="34" charset="0"/>
                <a:cs typeface="Arial" panose="020B0604020202020204" pitchFamily="34" charset="0"/>
              </a:rPr>
              <a:t>21 – 29/09/2023</a:t>
            </a:r>
            <a:endParaRPr lang="x-none" sz="2800" dirty="0"/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="" xmlns:a16="http://schemas.microsoft.com/office/drawing/2014/main" id="{32B40C11-B209-561B-842E-843648388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229623"/>
              </p:ext>
            </p:extLst>
          </p:nvPr>
        </p:nvGraphicFramePr>
        <p:xfrm>
          <a:off x="838200" y="1143225"/>
          <a:ext cx="10515600" cy="5553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400">
                  <a:extLst>
                    <a:ext uri="{9D8B030D-6E8A-4147-A177-3AD203B41FA5}">
                      <a16:colId xmlns="" xmlns:a16="http://schemas.microsoft.com/office/drawing/2014/main" val="738130150"/>
                    </a:ext>
                  </a:extLst>
                </a:gridCol>
                <a:gridCol w="1168400">
                  <a:extLst>
                    <a:ext uri="{9D8B030D-6E8A-4147-A177-3AD203B41FA5}">
                      <a16:colId xmlns="" xmlns:a16="http://schemas.microsoft.com/office/drawing/2014/main" val="2359229067"/>
                    </a:ext>
                  </a:extLst>
                </a:gridCol>
                <a:gridCol w="1168400">
                  <a:extLst>
                    <a:ext uri="{9D8B030D-6E8A-4147-A177-3AD203B41FA5}">
                      <a16:colId xmlns="" xmlns:a16="http://schemas.microsoft.com/office/drawing/2014/main" val="2561339803"/>
                    </a:ext>
                  </a:extLst>
                </a:gridCol>
                <a:gridCol w="1168400">
                  <a:extLst>
                    <a:ext uri="{9D8B030D-6E8A-4147-A177-3AD203B41FA5}">
                      <a16:colId xmlns="" xmlns:a16="http://schemas.microsoft.com/office/drawing/2014/main" val="65770051"/>
                    </a:ext>
                  </a:extLst>
                </a:gridCol>
                <a:gridCol w="1168400">
                  <a:extLst>
                    <a:ext uri="{9D8B030D-6E8A-4147-A177-3AD203B41FA5}">
                      <a16:colId xmlns="" xmlns:a16="http://schemas.microsoft.com/office/drawing/2014/main" val="3712513902"/>
                    </a:ext>
                  </a:extLst>
                </a:gridCol>
                <a:gridCol w="1168400">
                  <a:extLst>
                    <a:ext uri="{9D8B030D-6E8A-4147-A177-3AD203B41FA5}">
                      <a16:colId xmlns="" xmlns:a16="http://schemas.microsoft.com/office/drawing/2014/main" val="3621906537"/>
                    </a:ext>
                  </a:extLst>
                </a:gridCol>
                <a:gridCol w="1168400">
                  <a:extLst>
                    <a:ext uri="{9D8B030D-6E8A-4147-A177-3AD203B41FA5}">
                      <a16:colId xmlns="" xmlns:a16="http://schemas.microsoft.com/office/drawing/2014/main" val="1861226130"/>
                    </a:ext>
                  </a:extLst>
                </a:gridCol>
                <a:gridCol w="1168400">
                  <a:extLst>
                    <a:ext uri="{9D8B030D-6E8A-4147-A177-3AD203B41FA5}">
                      <a16:colId xmlns="" xmlns:a16="http://schemas.microsoft.com/office/drawing/2014/main" val="584019949"/>
                    </a:ext>
                  </a:extLst>
                </a:gridCol>
                <a:gridCol w="1168400">
                  <a:extLst>
                    <a:ext uri="{9D8B030D-6E8A-4147-A177-3AD203B41FA5}">
                      <a16:colId xmlns="" xmlns:a16="http://schemas.microsoft.com/office/drawing/2014/main" val="60397558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Região </a:t>
                      </a:r>
                      <a:r>
                        <a:rPr lang="pt-PT" sz="1800" b="0" i="0" u="none" strike="noStrike" noProof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sanitarias</a:t>
                      </a:r>
                      <a:r>
                        <a:rPr lang="pt-PT" sz="1800" b="0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PT" sz="2000" b="0" i="0" u="none" strike="noStrike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70 % POP.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PT" sz="2000" b="0" i="0" u="none" strike="noStrike" noProof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≥18 anos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62706904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Pop. Alvo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Uma Dose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Reforço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Alvo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Uma Dose 18 +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Reforço 18+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55571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Bafata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68444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23207</a:t>
                      </a: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68444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314741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Bijagos</a:t>
                      </a:r>
                      <a:endParaRPr lang="pt-PT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2656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2217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2656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936615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Biombo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27724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4480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27724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707316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Bolama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3201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3199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467609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Cacheu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55015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13498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2992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55015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764978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Farim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14239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6519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14239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469309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Gabu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53367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15638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6953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53607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4059908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Oio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60657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18345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3097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60657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637432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Quinara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13840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5928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13840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156026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SAB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126070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4111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126070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711100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Tombali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21381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11114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3360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21381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183414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1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 Bissau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446594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103677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31717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1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446832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PT" sz="1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74123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1035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641D584-C629-0CA9-E8B9-524EF93A0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36" y="255137"/>
            <a:ext cx="10515600" cy="81474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Tabela:2 Número de crianças estimadas, vacinadas e %,</a:t>
            </a:r>
            <a:br>
              <a:rPr lang="pt-BR" sz="36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pt-BR" sz="36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21 – 29/09/2023</a:t>
            </a:r>
            <a:endParaRPr lang="x-none" dirty="0"/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="" xmlns:a16="http://schemas.microsoft.com/office/drawing/2014/main" id="{E74CBB48-14EB-742A-D4DB-3B7BF6CA0B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335950"/>
              </p:ext>
            </p:extLst>
          </p:nvPr>
        </p:nvGraphicFramePr>
        <p:xfrm>
          <a:off x="838200" y="1279941"/>
          <a:ext cx="105156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="" xmlns:a16="http://schemas.microsoft.com/office/drawing/2014/main" val="2112386715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3420755569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139533233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36615692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Regiões sanitárias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alvo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793548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Estimada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Vacinada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98461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Bafata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45.089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014007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Bijagós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814160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Biombo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22.789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345614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Bolama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769352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Cacheu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49.032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33.333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746227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Farim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684543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Gabu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61.920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55.882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920431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Oio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51.609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38.746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51169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Quinara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17.619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12.629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922774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SAB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107.223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68.896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3827796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Tombali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26.705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97659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b"/>
                      <a:r>
                        <a:rPr lang="pt-P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G. Bissau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425.745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309.183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33291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728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290ED8D-8FD7-04EA-D9DD-FC68999253E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x-none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Campanha Nacional integrada de Vacinação contra Sarampo e Rubéola, suplementacao vitamina A e despasitacao c/ Albendazol  06 – 15/12/2024</a:t>
            </a:r>
            <a:endParaRPr lang="x-none" sz="3200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="" xmlns:a16="http://schemas.microsoft.com/office/drawing/2014/main" id="{91DA6A7B-282F-3FB9-F633-5B1CC54B0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98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x-none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Período</a:t>
            </a: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6 a 15 de dezembro de 2024</a:t>
            </a:r>
            <a:endParaRPr lang="x-none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x-none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reduzir mobi e mortalidade devido ao sarampo e rubéola, além de ações complementares de suplementação de vitamina "A" e desparasitação com Albendazol.</a:t>
            </a:r>
            <a:endParaRPr lang="x-none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x-none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Populacao alvo </a:t>
            </a:r>
          </a:p>
          <a:p>
            <a:pPr>
              <a:lnSpc>
                <a:spcPct val="150000"/>
              </a:lnSpc>
            </a:pPr>
            <a:r>
              <a:rPr lang="pt-PT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x-none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acinação sarampo e rubeola</a:t>
            </a: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:Crianças  9 Meses – 14 Anos de idade</a:t>
            </a:r>
          </a:p>
          <a:p>
            <a:pPr>
              <a:lnSpc>
                <a:spcPct val="150000"/>
              </a:lnSpc>
            </a:pPr>
            <a:r>
              <a:rPr lang="pt-PT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x-none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uplementacao Vitamina “A” </a:t>
            </a:r>
            <a:r>
              <a:rPr lang="x-none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6 – 59 Meses</a:t>
            </a:r>
          </a:p>
          <a:p>
            <a:pPr>
              <a:lnSpc>
                <a:spcPct val="150000"/>
              </a:lnSpc>
            </a:pPr>
            <a:r>
              <a:rPr lang="pt-PT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x-none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esparasitacao albendazol: </a:t>
            </a:r>
            <a:r>
              <a:rPr lang="x-none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– 59 meses</a:t>
            </a:r>
            <a:endParaRPr lang="x-none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x-none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Maeta: 95%</a:t>
            </a:r>
            <a:endParaRPr lang="x-none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908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5D0EB7C-BD47-DF49-3587-05564D18A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203200"/>
            <a:ext cx="11389139" cy="73824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pt-PT" sz="2800" b="1" dirty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</a:t>
            </a:r>
            <a:r>
              <a:rPr lang="x-none" sz="2800" b="1" dirty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uadro 4: Nº e % de crainças vacinadas contra sarampo e rubeola, </a:t>
            </a:r>
            <a:br>
              <a:rPr lang="x-none" sz="2800" b="1" dirty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x-none" sz="2800" b="1" dirty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06 – 15/12/2024 </a:t>
            </a:r>
          </a:p>
        </p:txBody>
      </p:sp>
      <p:graphicFrame>
        <p:nvGraphicFramePr>
          <p:cNvPr id="5" name="Marcador de Posição de Conteúdo 4">
            <a:extLst>
              <a:ext uri="{FF2B5EF4-FFF2-40B4-BE49-F238E27FC236}">
                <a16:creationId xmlns="" xmlns:a16="http://schemas.microsoft.com/office/drawing/2014/main" id="{6585C63A-BDFC-7555-B133-C2556275315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0200" y="1037461"/>
          <a:ext cx="11658608" cy="5318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663">
                  <a:extLst>
                    <a:ext uri="{9D8B030D-6E8A-4147-A177-3AD203B41FA5}">
                      <a16:colId xmlns="" xmlns:a16="http://schemas.microsoft.com/office/drawing/2014/main" val="3635076118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3264859298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1576864014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3932854940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3202667245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340580169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981883617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2560303441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3606420769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3672915735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3264704646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3072181227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2775724089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1003066905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759866123"/>
                    </a:ext>
                  </a:extLst>
                </a:gridCol>
                <a:gridCol w="728663">
                  <a:extLst>
                    <a:ext uri="{9D8B030D-6E8A-4147-A177-3AD203B41FA5}">
                      <a16:colId xmlns="" xmlns:a16="http://schemas.microsoft.com/office/drawing/2014/main" val="213806269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Regiões </a:t>
                      </a:r>
                      <a:r>
                        <a:rPr lang="pt-PT" sz="1600" b="0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Sanitá</a:t>
                      </a:r>
                      <a:endParaRPr lang="pt-PT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rias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9 - 11M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12 - 23M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24 - 59M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5 - 14A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 M - 14A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5791946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 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Vacina</a:t>
                      </a: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</a:t>
                      </a: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Vacina</a:t>
                      </a: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</a:t>
                      </a: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Vacina</a:t>
                      </a: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</a:t>
                      </a: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Vacina</a:t>
                      </a: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</a:t>
                      </a: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Vacina</a:t>
                      </a:r>
                    </a:p>
                    <a:p>
                      <a:pPr algn="ctr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72518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Bafatá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3.011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10.405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26.851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87.646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87.917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134.588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128.184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504326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Bijagós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1.933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6.868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10.900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9.779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228161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Biombo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3.611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8.619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33.192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46.274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3606966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Bolama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2.142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398667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Cacheu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5.966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15.509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67.412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62.048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103.517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85.279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394501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Farim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2.375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20.781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17.944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31.910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26.535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890474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Gabu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3.439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11.163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30.605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28.188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81.715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78.604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125.480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121.394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4257845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Oio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6.932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25.839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18.738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68.991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66.828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105.941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94.757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4135370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Quinara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2.605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6.532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24.014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37.355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33.842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4129727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SAB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3.601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16.535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38.084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144.511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145.379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221.908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203.599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688303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Tombali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4.632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10.857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36.428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55.277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53.134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15155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G-Bissau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17.797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70.975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65.177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215.077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161.430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574.255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561.364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881.815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805.768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90307003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="" xmlns:a16="http://schemas.microsoft.com/office/drawing/2014/main" id="{9D215C7C-16E1-5605-E5D9-7EE21307D095}"/>
              </a:ext>
            </a:extLst>
          </p:cNvPr>
          <p:cNvSpPr txBox="1"/>
          <p:nvPr/>
        </p:nvSpPr>
        <p:spPr>
          <a:xfrm>
            <a:off x="431800" y="6451600"/>
            <a:ext cx="1383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F</a:t>
            </a:r>
            <a:r>
              <a:rPr lang="x-none" dirty="0"/>
              <a:t>onte: DSIVE</a:t>
            </a:r>
          </a:p>
        </p:txBody>
      </p:sp>
    </p:spTree>
    <p:extLst>
      <p:ext uri="{BB962C8B-B14F-4D97-AF65-F5344CB8AC3E}">
        <p14:creationId xmlns:p14="http://schemas.microsoft.com/office/powerpoint/2010/main" val="3943438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2F29A73-CF2E-0073-8F8F-AB7A47B5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3" y="235347"/>
            <a:ext cx="11635408" cy="70555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pt-PT" sz="2800" b="1" dirty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x-none" sz="2800" b="1" dirty="0">
                <a:ln w="22225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uadro 5: Nº e % de criancas suplementadas e desparasitadas, 06 – 15/12/2024</a:t>
            </a:r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="" xmlns:a16="http://schemas.microsoft.com/office/drawing/2014/main" id="{6C486AC1-0872-E4B8-1318-2F0AF98C0A2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4557" y="1229285"/>
          <a:ext cx="11423376" cy="4966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264">
                  <a:extLst>
                    <a:ext uri="{9D8B030D-6E8A-4147-A177-3AD203B41FA5}">
                      <a16:colId xmlns="" xmlns:a16="http://schemas.microsoft.com/office/drawing/2014/main" val="2607957507"/>
                    </a:ext>
                  </a:extLst>
                </a:gridCol>
                <a:gridCol w="1269264">
                  <a:extLst>
                    <a:ext uri="{9D8B030D-6E8A-4147-A177-3AD203B41FA5}">
                      <a16:colId xmlns="" xmlns:a16="http://schemas.microsoft.com/office/drawing/2014/main" val="2239341118"/>
                    </a:ext>
                  </a:extLst>
                </a:gridCol>
                <a:gridCol w="1269264">
                  <a:extLst>
                    <a:ext uri="{9D8B030D-6E8A-4147-A177-3AD203B41FA5}">
                      <a16:colId xmlns="" xmlns:a16="http://schemas.microsoft.com/office/drawing/2014/main" val="1295685734"/>
                    </a:ext>
                  </a:extLst>
                </a:gridCol>
                <a:gridCol w="1269264">
                  <a:extLst>
                    <a:ext uri="{9D8B030D-6E8A-4147-A177-3AD203B41FA5}">
                      <a16:colId xmlns="" xmlns:a16="http://schemas.microsoft.com/office/drawing/2014/main" val="1627177141"/>
                    </a:ext>
                  </a:extLst>
                </a:gridCol>
                <a:gridCol w="1269264">
                  <a:extLst>
                    <a:ext uri="{9D8B030D-6E8A-4147-A177-3AD203B41FA5}">
                      <a16:colId xmlns="" xmlns:a16="http://schemas.microsoft.com/office/drawing/2014/main" val="527222750"/>
                    </a:ext>
                  </a:extLst>
                </a:gridCol>
                <a:gridCol w="1269264">
                  <a:extLst>
                    <a:ext uri="{9D8B030D-6E8A-4147-A177-3AD203B41FA5}">
                      <a16:colId xmlns="" xmlns:a16="http://schemas.microsoft.com/office/drawing/2014/main" val="348726058"/>
                    </a:ext>
                  </a:extLst>
                </a:gridCol>
                <a:gridCol w="1269264">
                  <a:extLst>
                    <a:ext uri="{9D8B030D-6E8A-4147-A177-3AD203B41FA5}">
                      <a16:colId xmlns="" xmlns:a16="http://schemas.microsoft.com/office/drawing/2014/main" val="3319707480"/>
                    </a:ext>
                  </a:extLst>
                </a:gridCol>
                <a:gridCol w="1269264">
                  <a:extLst>
                    <a:ext uri="{9D8B030D-6E8A-4147-A177-3AD203B41FA5}">
                      <a16:colId xmlns="" xmlns:a16="http://schemas.microsoft.com/office/drawing/2014/main" val="1972016151"/>
                    </a:ext>
                  </a:extLst>
                </a:gridCol>
                <a:gridCol w="1269264">
                  <a:extLst>
                    <a:ext uri="{9D8B030D-6E8A-4147-A177-3AD203B41FA5}">
                      <a16:colId xmlns="" xmlns:a16="http://schemas.microsoft.com/office/drawing/2014/main" val="3013168236"/>
                    </a:ext>
                  </a:extLst>
                </a:gridCol>
              </a:tblGrid>
              <a:tr h="320030">
                <a:tc rowSpan="3"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Regiões Sanitárias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Vitamina "A"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Albendazol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99141206"/>
                  </a:ext>
                </a:extLst>
              </a:tr>
              <a:tr h="320030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6 -11m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12 -59m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6 -59m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12-59m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4043428"/>
                  </a:ext>
                </a:extLst>
              </a:tr>
              <a:tr h="320030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13560552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Bafata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57,4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37.228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85,3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41.940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80,9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37.228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2813971583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Bijagos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71,3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243668088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Biombo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43,4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12.225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13.500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72,7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12.225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552983172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Bolama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23,6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71996155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Cacheu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50,7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24.360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72,5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27.559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69,1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24.360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186465990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Farim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58,7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7.979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77,1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9.121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7.979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81390073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Gabu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39.885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45.207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93,5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40.545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689665184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Oio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56,4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29.818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73,0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457402606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Quinara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50,3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74,4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70,6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8.913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848571286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SAB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54.521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75,7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70,2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54.521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465766303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Tombali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54,9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15.506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86,5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17.357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81,5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15.593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83595118"/>
                  </a:ext>
                </a:extLst>
              </a:tr>
              <a:tr h="320030">
                <a:tc>
                  <a:txBody>
                    <a:bodyPr/>
                    <a:lstStyle/>
                    <a:p>
                      <a:pPr algn="l" fontAlgn="b"/>
                      <a:r>
                        <a:rPr lang="pt-PT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G. Bissau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28.298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52,6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230.203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80,5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258.501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76,1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230.850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x-none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4817897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FBB864D3-0627-ADE1-694F-44F16D7301D7}"/>
              </a:ext>
            </a:extLst>
          </p:cNvPr>
          <p:cNvSpPr txBox="1"/>
          <p:nvPr/>
        </p:nvSpPr>
        <p:spPr>
          <a:xfrm>
            <a:off x="357814" y="6361043"/>
            <a:ext cx="9509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100" dirty="0"/>
              <a:t>Fonte : DSIVE</a:t>
            </a:r>
          </a:p>
        </p:txBody>
      </p:sp>
    </p:spTree>
    <p:extLst>
      <p:ext uri="{BB962C8B-B14F-4D97-AF65-F5344CB8AC3E}">
        <p14:creationId xmlns:p14="http://schemas.microsoft.com/office/powerpoint/2010/main" val="2886729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57E3E5A-0486-3414-F530-DD60C1FD8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975"/>
          </a:xfrm>
        </p:spPr>
        <p:txBody>
          <a:bodyPr>
            <a:normAutofit/>
          </a:bodyPr>
          <a:lstStyle/>
          <a:p>
            <a:pPr algn="ctr"/>
            <a:r>
              <a:rPr lang="pt-PT" sz="2800" b="1" dirty="0">
                <a:ln w="22225">
                  <a:solidFill>
                    <a:srgbClr val="00B0F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Quadro 6: N casos resistência vacinação, doenças declaração obrigatória e de zero doses notificados pelos ASC, 06 – 15/12/2024 </a:t>
            </a:r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="" xmlns:a16="http://schemas.microsoft.com/office/drawing/2014/main" id="{0C7DB921-1656-3A3E-2C80-444CF082960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355725"/>
          <a:ext cx="105156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="" xmlns:a16="http://schemas.microsoft.com/office/drawing/2014/main" val="3086663218"/>
                    </a:ext>
                  </a:extLst>
                </a:gridCol>
                <a:gridCol w="1314450">
                  <a:extLst>
                    <a:ext uri="{9D8B030D-6E8A-4147-A177-3AD203B41FA5}">
                      <a16:colId xmlns="" xmlns:a16="http://schemas.microsoft.com/office/drawing/2014/main" val="3125168842"/>
                    </a:ext>
                  </a:extLst>
                </a:gridCol>
                <a:gridCol w="1314450">
                  <a:extLst>
                    <a:ext uri="{9D8B030D-6E8A-4147-A177-3AD203B41FA5}">
                      <a16:colId xmlns="" xmlns:a16="http://schemas.microsoft.com/office/drawing/2014/main" val="3016142606"/>
                    </a:ext>
                  </a:extLst>
                </a:gridCol>
                <a:gridCol w="1314450">
                  <a:extLst>
                    <a:ext uri="{9D8B030D-6E8A-4147-A177-3AD203B41FA5}">
                      <a16:colId xmlns="" xmlns:a16="http://schemas.microsoft.com/office/drawing/2014/main" val="1024405147"/>
                    </a:ext>
                  </a:extLst>
                </a:gridCol>
                <a:gridCol w="1314450">
                  <a:extLst>
                    <a:ext uri="{9D8B030D-6E8A-4147-A177-3AD203B41FA5}">
                      <a16:colId xmlns="" xmlns:a16="http://schemas.microsoft.com/office/drawing/2014/main" val="2656138955"/>
                    </a:ext>
                  </a:extLst>
                </a:gridCol>
                <a:gridCol w="1314450">
                  <a:extLst>
                    <a:ext uri="{9D8B030D-6E8A-4147-A177-3AD203B41FA5}">
                      <a16:colId xmlns="" xmlns:a16="http://schemas.microsoft.com/office/drawing/2014/main" val="2627887534"/>
                    </a:ext>
                  </a:extLst>
                </a:gridCol>
                <a:gridCol w="1314450">
                  <a:extLst>
                    <a:ext uri="{9D8B030D-6E8A-4147-A177-3AD203B41FA5}">
                      <a16:colId xmlns="" xmlns:a16="http://schemas.microsoft.com/office/drawing/2014/main" val="1736904986"/>
                    </a:ext>
                  </a:extLst>
                </a:gridCol>
                <a:gridCol w="1314450">
                  <a:extLst>
                    <a:ext uri="{9D8B030D-6E8A-4147-A177-3AD203B41FA5}">
                      <a16:colId xmlns="" xmlns:a16="http://schemas.microsoft.com/office/drawing/2014/main" val="280650163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Regiões sanitárias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Resistência vacinação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Casos de doenças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PT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Zero Dose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679917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PFA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TNN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SARAMPO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F. AMARELA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P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MENINGITE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98078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Bafatá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150617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Bijagós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377304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Biombo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79255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Bolama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829443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Cacheu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14270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Farim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3074331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Gabu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2.572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660144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Oio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413740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Quinara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2839764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335785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Tombali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657086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P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G-Bissau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6.882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59588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3409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1119</Words>
  <Application>Microsoft Office PowerPoint</Application>
  <PresentationFormat>Ecrã Panorâmico</PresentationFormat>
  <Paragraphs>767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Cambria</vt:lpstr>
      <vt:lpstr>Times New Roman</vt:lpstr>
      <vt:lpstr>Tema do Office</vt:lpstr>
      <vt:lpstr>Apresentação do PowerPoint</vt:lpstr>
      <vt:lpstr>Campanha Nacional de Vacinação contra Meningite "A" (MenAfrivac), 21 – 29/09/2023</vt:lpstr>
      <vt:lpstr>Tabela:1 Número de crianças vacinadas contra MenA por faixa etária e sexo, 21 – 29/09/2023</vt:lpstr>
      <vt:lpstr>Tabela:3 Número de Alvos Vacinados contra COVID-19, 21 – 29/09/2023</vt:lpstr>
      <vt:lpstr>Tabela:2 Número de crianças estimadas, vacinadas e %,  21 – 29/09/2023</vt:lpstr>
      <vt:lpstr>. Campanha Nacional integrada de Vacinação contra Sarampo e Rubéola, suplementacao vitamina A e despasitacao c/ Albendazol  06 – 15/12/2024</vt:lpstr>
      <vt:lpstr>Quadro 4: Nº e % de crainças vacinadas contra sarampo e rubeola,  06 – 15/12/2024 </vt:lpstr>
      <vt:lpstr>Quadro 5: Nº e % de criancas suplementadas e desparasitadas, 06 – 15/12/2024</vt:lpstr>
      <vt:lpstr>Quadro 6: N casos resistência vacinação, doenças declaração obrigatória e de zero doses notificados pelos ASC, 06 – 15/12/2024 </vt:lpstr>
      <vt:lpstr>Conclusão</vt:lpstr>
      <vt:lpstr>Muito obrigado pela atenção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Campanhas de vacinacao preventivas 2023 -2024</dc:title>
  <dc:creator>Mario Gomes Tamy</dc:creator>
  <cp:lastModifiedBy>Neusa Barbosa Samy</cp:lastModifiedBy>
  <cp:revision>9</cp:revision>
  <dcterms:created xsi:type="dcterms:W3CDTF">2025-01-20T22:17:49Z</dcterms:created>
  <dcterms:modified xsi:type="dcterms:W3CDTF">2025-01-21T10:03:52Z</dcterms:modified>
</cp:coreProperties>
</file>