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  <p:sldMasterId id="2147483713" r:id="rId2"/>
    <p:sldMasterId id="2147483720" r:id="rId3"/>
  </p:sldMasterIdLst>
  <p:notesMasterIdLst>
    <p:notesMasterId r:id="rId12"/>
  </p:notesMasterIdLst>
  <p:sldIdLst>
    <p:sldId id="304" r:id="rId4"/>
    <p:sldId id="317" r:id="rId5"/>
    <p:sldId id="318" r:id="rId6"/>
    <p:sldId id="319" r:id="rId7"/>
    <p:sldId id="321" r:id="rId8"/>
    <p:sldId id="322" r:id="rId9"/>
    <p:sldId id="320" r:id="rId10"/>
    <p:sldId id="32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Ameh" initials="GA" lastIdx="3" clrIdx="0">
    <p:extLst>
      <p:ext uri="{19B8F6BF-5375-455C-9EA6-DF929625EA0E}">
        <p15:presenceInfo xmlns:p15="http://schemas.microsoft.com/office/powerpoint/2012/main" userId="Grace Ameh" providerId="None"/>
      </p:ext>
    </p:extLst>
  </p:cmAuthor>
  <p:cmAuthor id="2" name="Oluwaleke Jegede" initials="OJ" lastIdx="1" clrIdx="1">
    <p:extLst>
      <p:ext uri="{19B8F6BF-5375-455C-9EA6-DF929625EA0E}">
        <p15:presenceInfo xmlns:p15="http://schemas.microsoft.com/office/powerpoint/2012/main" userId="S-1-5-21-2101598554-5734229-151231457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DF9"/>
    <a:srgbClr val="FF99FF"/>
    <a:srgbClr val="FF5050"/>
    <a:srgbClr val="FF33CC"/>
    <a:srgbClr val="073670"/>
    <a:srgbClr val="F2F2F2"/>
    <a:srgbClr val="DEEBF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AD61-4F24-48AA-8F42-F6E7DAE823ED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4A62-04CF-41BF-9E71-751A9D786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2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2571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2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81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72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124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84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7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13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0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19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6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6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5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34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9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F7F2-16D9-49B7-B2CE-BD2A835A5B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44C64-1CEA-45F7-A4CF-A565E598417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5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84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9"/>
            <a:ext cx="5036084" cy="538609"/>
          </a:xfrm>
          <a:prstGeom prst="rect">
            <a:avLst/>
          </a:prstGeom>
        </p:spPr>
        <p:txBody>
          <a:bodyPr lIns="91363" tIns="45681" rIns="91363" bIns="45681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marL="0" marR="0" lvl="0" indent="0" algn="l" defTabSz="91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states routine immunization systems strengthening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McK Disclaimer"/>
          <p:cNvSpPr>
            <a:spLocks noChangeArrowheads="1"/>
          </p:cNvSpPr>
          <p:nvPr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AND PROPRIETARY</a:t>
            </a:r>
          </a:p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use of this material without specific permission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Health is strictly prohibited</a:t>
            </a: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27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endParaRPr>
              </a:p>
            </p:txBody>
          </p:sp>
          <p:grpSp>
            <p:nvGrpSpPr>
              <p:cNvPr id="23" name="Group 29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4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2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3960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00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5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47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3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McK Title Elements"/>
          <p:cNvGrpSpPr>
            <a:grpSpLocks/>
          </p:cNvGrpSpPr>
          <p:nvPr userDrawn="1"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21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22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23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2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7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 txBox="1">
            <a:spLocks noChangeArrowheads="1"/>
          </p:cNvSpPr>
          <p:nvPr userDrawn="1"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defTabSz="911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>
                <a:solidFill>
                  <a:srgbClr val="003300"/>
                </a:solidFill>
              </a:rPr>
              <a:t>Northern states routine immunization systems strengthening</a:t>
            </a:r>
            <a:endParaRPr lang="en-US" sz="3000" b="1" kern="0" dirty="0">
              <a:solidFill>
                <a:srgbClr val="003300"/>
              </a:solidFill>
            </a:endParaRPr>
          </a:p>
        </p:txBody>
      </p:sp>
      <p:sp>
        <p:nvSpPr>
          <p:cNvPr id="30" name="McK Disclaimer"/>
          <p:cNvSpPr>
            <a:spLocks noChangeArrowheads="1"/>
          </p:cNvSpPr>
          <p:nvPr userDrawn="1"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</a:t>
            </a:r>
            <a:r>
              <a:rPr lang="en-US" sz="1000" dirty="0" err="1">
                <a:solidFill>
                  <a:srgbClr val="000000"/>
                </a:solidFill>
              </a:rPr>
              <a:t>Solina</a:t>
            </a:r>
            <a:r>
              <a:rPr lang="en-US" sz="1000" dirty="0">
                <a:solidFill>
                  <a:srgbClr val="000000"/>
                </a:solidFill>
              </a:rPr>
              <a:t> Health is strictly prohibited</a:t>
            </a:r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32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20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1" name="Group 34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9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7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711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4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5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5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93635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6" y="4407330"/>
            <a:ext cx="7771995" cy="1261884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6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165" indent="0">
              <a:buNone/>
              <a:defRPr sz="1800"/>
            </a:lvl2pPr>
            <a:lvl3pPr marL="932333" indent="0">
              <a:buNone/>
              <a:defRPr sz="1600"/>
            </a:lvl3pPr>
            <a:lvl4pPr marL="1398499" indent="0">
              <a:buNone/>
              <a:defRPr sz="1400"/>
            </a:lvl4pPr>
            <a:lvl5pPr marL="1864668" indent="0">
              <a:buNone/>
              <a:defRPr sz="1400"/>
            </a:lvl5pPr>
            <a:lvl6pPr marL="2330834" indent="0">
              <a:buNone/>
              <a:defRPr sz="1400"/>
            </a:lvl6pPr>
            <a:lvl7pPr marL="2796999" indent="0">
              <a:buNone/>
              <a:defRPr sz="1400"/>
            </a:lvl7pPr>
            <a:lvl8pPr marL="3263166" indent="0">
              <a:buNone/>
              <a:defRPr sz="1400"/>
            </a:lvl8pPr>
            <a:lvl9pPr marL="37293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94534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297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9" y="275357"/>
            <a:ext cx="8230410" cy="31402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9" y="2175322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22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1532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93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9598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3"/>
            <a:ext cx="3008044" cy="628056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90414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3"/>
            <a:ext cx="5486400" cy="31402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165" indent="0">
              <a:buNone/>
              <a:defRPr sz="2900"/>
            </a:lvl2pPr>
            <a:lvl3pPr marL="932333" indent="0">
              <a:buNone/>
              <a:defRPr sz="2400"/>
            </a:lvl3pPr>
            <a:lvl4pPr marL="1398499" indent="0">
              <a:buNone/>
              <a:defRPr sz="2000"/>
            </a:lvl4pPr>
            <a:lvl5pPr marL="1864668" indent="0">
              <a:buNone/>
              <a:defRPr sz="2000"/>
            </a:lvl5pPr>
            <a:lvl6pPr marL="2330834" indent="0">
              <a:buNone/>
              <a:defRPr sz="2000"/>
            </a:lvl6pPr>
            <a:lvl7pPr marL="2796999" indent="0">
              <a:buNone/>
              <a:defRPr sz="2000"/>
            </a:lvl7pPr>
            <a:lvl8pPr marL="3263166" indent="0">
              <a:buNone/>
              <a:defRPr sz="2000"/>
            </a:lvl8pPr>
            <a:lvl9pPr marL="372933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172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89075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0058" y="234867"/>
            <a:ext cx="615553" cy="300300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234867"/>
            <a:ext cx="6440486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80669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1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41E8A38-46EC-42F1-84F8-C13E5AC8E440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1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927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85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29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208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279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03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234864"/>
            <a:ext cx="8794113" cy="3077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AE6E568-38DE-4287-84A6-43E35374FCAA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3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28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7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1C40FF7-ACBA-4626-896D-487919111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1C40FF7-ACBA-4626-896D-487919111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3052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vmlDrawing" Target="../drawings/vmlDrawing10.v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oleObject" Target="../embeddings/oleObject10.bin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290097374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8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9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0" name="SlideLogoSeparator"/>
          <p:cNvSpPr>
            <a:spLocks noChangeArrowheads="1"/>
          </p:cNvSpPr>
          <p:nvPr userDrawn="1">
            <p:custDataLst>
              <p:tags r:id="rId25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26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84" r:id="rId4"/>
    <p:sldLayoutId id="21474837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hf hd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93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6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96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50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22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50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50" marR="0" lvl="0" indent="-106750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096" marR="0" lvl="0" indent="-621096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4330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41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Title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12" y="1990737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50" y="6202374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693" marR="0" lvl="0" indent="-106693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0764" marR="0" lvl="0" indent="-620764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3996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894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40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5822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1640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7463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3285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8830" indent="-3488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611" indent="-1950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576" indent="-26638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4722" indent="-156974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9497" indent="-131606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016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1837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765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347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22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4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4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28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0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92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74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5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0999717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2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65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332367-FDCE-4358-A856-368433D7232C}"/>
              </a:ext>
            </a:extLst>
          </p:cNvPr>
          <p:cNvSpPr txBox="1">
            <a:spLocks/>
          </p:cNvSpPr>
          <p:nvPr/>
        </p:nvSpPr>
        <p:spPr>
          <a:xfrm>
            <a:off x="174812" y="4632075"/>
            <a:ext cx="8794375" cy="39712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Bissau, 18 de Novembro </a:t>
            </a: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2020</a:t>
            </a:r>
            <a:endParaRPr lang="fr-FR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600" dirty="0">
              <a:solidFill>
                <a:schemeClr val="bg1"/>
              </a:solidFill>
            </a:endParaRPr>
          </a:p>
        </p:txBody>
      </p:sp>
      <p:pic>
        <p:nvPicPr>
          <p:cNvPr id="4" name="Image 18">
            <a:extLst>
              <a:ext uri="{FF2B5EF4-FFF2-40B4-BE49-F238E27FC236}">
                <a16:creationId xmlns:a16="http://schemas.microsoft.com/office/drawing/2014/main" xmlns="" id="{EDAA5086-1A21-41A9-AA9C-CC45E5070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070" y="96424"/>
            <a:ext cx="1365117" cy="86299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xmlns="" id="{407B0754-DB72-4722-9C5E-808E762BAE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5298140"/>
            <a:ext cx="1775012" cy="1058209"/>
          </a:xfrm>
          <a:prstGeom prst="rect">
            <a:avLst/>
          </a:prstGeom>
          <a:noFill/>
        </p:spPr>
      </p:pic>
      <p:pic>
        <p:nvPicPr>
          <p:cNvPr id="6" name="Image 7" descr="Description : OMS logo2.jpg">
            <a:extLst>
              <a:ext uri="{FF2B5EF4-FFF2-40B4-BE49-F238E27FC236}">
                <a16:creationId xmlns:a16="http://schemas.microsoft.com/office/drawing/2014/main" xmlns="" id="{85AF78DC-62CA-4E40-8BEF-F7CEDFFDC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46" y="5298142"/>
            <a:ext cx="2050929" cy="105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B200E0B4-D886-4124-A363-F8359B55C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281" y="5298141"/>
            <a:ext cx="2057906" cy="1058207"/>
          </a:xfrm>
          <a:prstGeom prst="rect">
            <a:avLst/>
          </a:prstGeom>
        </p:spPr>
      </p:pic>
      <p:pic>
        <p:nvPicPr>
          <p:cNvPr id="8" name="Image 7" descr="Description : unicef.jpg">
            <a:extLst>
              <a:ext uri="{FF2B5EF4-FFF2-40B4-BE49-F238E27FC236}">
                <a16:creationId xmlns:a16="http://schemas.microsoft.com/office/drawing/2014/main" xmlns="" id="{A4A91C44-59A7-45E7-9907-3482385C1D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69" y="5298141"/>
            <a:ext cx="190301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81B4C796-5249-4895-A04A-C115F176CF4D}"/>
              </a:ext>
            </a:extLst>
          </p:cNvPr>
          <p:cNvSpPr txBox="1">
            <a:spLocks/>
          </p:cNvSpPr>
          <p:nvPr/>
        </p:nvSpPr>
        <p:spPr>
          <a:xfrm>
            <a:off x="174812" y="1093883"/>
            <a:ext cx="8794375" cy="346907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C9D92F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8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12300" dirty="0">
                <a:solidFill>
                  <a:schemeClr val="tx1"/>
                </a:solidFill>
                <a:latin typeface="Arial Black" panose="020B0A04020102020204" pitchFamily="34" charset="0"/>
              </a:rPr>
              <a:t>Ata da reunião e Pontos de acção</a:t>
            </a:r>
          </a:p>
          <a:p>
            <a:pPr marL="0" indent="0" algn="ctr">
              <a:buNone/>
            </a:pPr>
            <a:endParaRPr lang="pt-BR" sz="123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12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Gomes</a:t>
            </a: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Resp. Supervisão formativa e formação continua SIVE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51879"/>
              </p:ext>
            </p:extLst>
          </p:nvPr>
        </p:nvGraphicFramePr>
        <p:xfrm>
          <a:off x="174812" y="96423"/>
          <a:ext cx="1515283" cy="86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8" name="Picture" r:id="rId8" imgW="924480" imgH="924480" progId="Word.Picture.8">
                  <p:embed/>
                </p:oleObj>
              </mc:Choice>
              <mc:Fallback>
                <p:oleObj name="Picture" r:id="rId8" imgW="924480" imgH="924480" progId="Word.Picture.8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7423" t="3041" r="9258" b="7423"/>
                      <a:stretch>
                        <a:fillRect/>
                      </a:stretch>
                    </p:blipFill>
                    <p:spPr bwMode="auto">
                      <a:xfrm>
                        <a:off x="174812" y="96423"/>
                        <a:ext cx="1515283" cy="86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ção do Número do Diapositivo 10"/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F13ED3-0FDC-44D4-B51E-F13C458473BF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11F09F-A8CE-4249-8F00-BCF4F1BCD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6883" y="96424"/>
            <a:ext cx="1277470" cy="8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096" y="412007"/>
            <a:ext cx="7662930" cy="988629"/>
          </a:xfrm>
        </p:spPr>
        <p:txBody>
          <a:bodyPr/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sz="3200" dirty="0" smtClean="0"/>
              <a:t>Ata </a:t>
            </a:r>
            <a:r>
              <a:rPr lang="pt-PT" sz="3200" dirty="0"/>
              <a:t>da reunião </a:t>
            </a:r>
            <a:r>
              <a:rPr lang="pt-PT" sz="3200" dirty="0" smtClean="0"/>
              <a:t>CCIA  </a:t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5003" y="1400636"/>
            <a:ext cx="76629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DATA</a:t>
            </a:r>
            <a:r>
              <a:rPr lang="pt-PT" sz="2000" dirty="0" smtClean="0"/>
              <a:t> - 31.01. 2020;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 LOCAL </a:t>
            </a:r>
            <a:r>
              <a:rPr lang="pt-PT" sz="2000" dirty="0" smtClean="0"/>
              <a:t>- </a:t>
            </a:r>
            <a:r>
              <a:rPr lang="pt-BR" sz="2000" dirty="0"/>
              <a:t>Sala de Conferencia </a:t>
            </a:r>
            <a:r>
              <a:rPr lang="pt-BR" sz="2000" dirty="0" smtClean="0"/>
              <a:t>do SIVE;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Presidente</a:t>
            </a:r>
            <a:r>
              <a:rPr lang="pt-PT" sz="2000" dirty="0" smtClean="0"/>
              <a:t> - </a:t>
            </a:r>
            <a:r>
              <a:rPr lang="pt-BR" sz="2000" dirty="0"/>
              <a:t>Ministra de Saude </a:t>
            </a:r>
            <a:r>
              <a:rPr lang="pt-BR" sz="2000" dirty="0" smtClean="0"/>
              <a:t>Publica;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b="1" dirty="0" smtClean="0"/>
              <a:t>Moderador</a:t>
            </a:r>
            <a:r>
              <a:rPr lang="pt-PT" sz="2000" dirty="0" smtClean="0"/>
              <a:t> – </a:t>
            </a:r>
            <a:r>
              <a:rPr lang="pt-BR" sz="2000" dirty="0" smtClean="0"/>
              <a:t>DGSMI;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400" b="1" dirty="0"/>
              <a:t>Quórum (60% </a:t>
            </a:r>
            <a:r>
              <a:rPr lang="pt-PT" sz="2400" b="1" dirty="0" smtClean="0"/>
              <a:t>dos membros)</a:t>
            </a:r>
            <a:r>
              <a:rPr lang="pt-PT" sz="2400" dirty="0" smtClean="0"/>
              <a:t> </a:t>
            </a:r>
            <a:r>
              <a:rPr lang="pt-PT" sz="2400" dirty="0"/>
              <a:t>= 14/23 membros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918" y="478007"/>
            <a:ext cx="7451288" cy="615553"/>
          </a:xfrm>
        </p:spPr>
        <p:txBody>
          <a:bodyPr anchor="b"/>
          <a:lstStyle/>
          <a:p>
            <a:pPr algn="ctr"/>
            <a:r>
              <a:rPr lang="pt-PT" i="1" dirty="0" smtClean="0"/>
              <a:t/>
            </a:r>
            <a:br>
              <a:rPr lang="pt-PT" i="1" dirty="0" smtClean="0"/>
            </a:br>
            <a:r>
              <a:rPr lang="pt-PT" sz="3600" i="1" dirty="0" smtClean="0"/>
              <a:t>Ordem </a:t>
            </a:r>
            <a:r>
              <a:rPr lang="pt-PT" sz="3600" i="1" dirty="0"/>
              <a:t>do </a:t>
            </a:r>
            <a:r>
              <a:rPr lang="pt-PT" sz="3600" i="1" dirty="0" smtClean="0"/>
              <a:t>dia</a:t>
            </a:r>
            <a:endParaRPr lang="pt-PT" sz="3600" dirty="0"/>
          </a:p>
        </p:txBody>
      </p:sp>
      <p:sp>
        <p:nvSpPr>
          <p:cNvPr id="3" name="Retângulo 2"/>
          <p:cNvSpPr/>
          <p:nvPr/>
        </p:nvSpPr>
        <p:spPr>
          <a:xfrm>
            <a:off x="579549" y="1093560"/>
            <a:ext cx="7959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  <a:p>
            <a:endParaRPr lang="pt-PT" b="1" cap="all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Analisar e aprovar a ata da reunião </a:t>
            </a:r>
            <a:r>
              <a:rPr lang="pt-PT" sz="2000" b="1" dirty="0" smtClean="0"/>
              <a:t>anterior;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Avaliar o estado dos pontos de ação da reunião </a:t>
            </a:r>
            <a:r>
              <a:rPr lang="pt-PT" sz="2000" b="1" dirty="0" smtClean="0"/>
              <a:t>anterior;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relatório de avaliação </a:t>
            </a:r>
            <a:r>
              <a:rPr lang="pt-PT" sz="2000" b="1" dirty="0" smtClean="0"/>
              <a:t>conjunta 2019;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plano de preparação e resposta á epidemia de </a:t>
            </a:r>
            <a:r>
              <a:rPr lang="pt-PT" sz="2000" b="1" dirty="0" smtClean="0"/>
              <a:t>sarampo;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aprovar o plano de eliminação de epidemia de febre </a:t>
            </a:r>
            <a:r>
              <a:rPr lang="pt-PT" sz="2000" b="1" dirty="0" smtClean="0"/>
              <a:t>amarela;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Discutir e aprovar o plano operacional anual do </a:t>
            </a:r>
            <a:r>
              <a:rPr lang="pt-PT" sz="2000" b="1" dirty="0" smtClean="0"/>
              <a:t>SIVE 2020;</a:t>
            </a:r>
          </a:p>
          <a:p>
            <a:pPr marL="342900" indent="-342900">
              <a:buFont typeface="+mj-lt"/>
              <a:buAutoNum type="arabicPeriod"/>
            </a:pPr>
            <a:endParaRPr lang="pt-PT" sz="2000" b="1" dirty="0"/>
          </a:p>
          <a:p>
            <a:pPr marL="342900" indent="-342900">
              <a:buFont typeface="+mj-lt"/>
              <a:buAutoNum type="arabicPeriod"/>
            </a:pPr>
            <a:r>
              <a:rPr lang="pt-PT" sz="2000" b="1" dirty="0"/>
              <a:t>Diversos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2543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260622"/>
            <a:ext cx="8201905" cy="834082"/>
          </a:xfrm>
        </p:spPr>
        <p:txBody>
          <a:bodyPr/>
          <a:lstStyle/>
          <a:p>
            <a:pPr algn="ctr"/>
            <a:r>
              <a:rPr lang="pt-PT" i="1" dirty="0" smtClean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3105"/>
              </p:ext>
            </p:extLst>
          </p:nvPr>
        </p:nvGraphicFramePr>
        <p:xfrm>
          <a:off x="121490" y="798493"/>
          <a:ext cx="8889160" cy="57138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2764"/>
                <a:gridCol w="2417707"/>
                <a:gridCol w="3108689"/>
              </a:tblGrid>
              <a:tr h="622040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25596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Elaboração de um Canevá </a:t>
                      </a:r>
                      <a:r>
                        <a:rPr lang="pt-PT" sz="1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realização de um atelier integrando todos os programas do MINSAP para apresentaçao do formato e os procedimentos administrativos. </a:t>
                      </a:r>
                      <a:endParaRPr lang="pt-PT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meses</a:t>
                      </a:r>
                      <a:endParaRPr lang="pt-PT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foi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realizado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devido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Pandemia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Covid 19</a:t>
                      </a:r>
                      <a:endParaRPr lang="pt-PT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rgbClr val="FF0000"/>
                    </a:solidFill>
                  </a:tcPr>
                </a:tc>
              </a:tr>
              <a:tr h="71090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menção não só dos números dos</a:t>
                      </a:r>
                      <a:r>
                        <a:rPr lang="pt-B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participantes,</a:t>
                      </a:r>
                      <a:r>
                        <a:rPr lang="pt-B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também os respeitivos nomes e perfis.</a:t>
                      </a:r>
                      <a:endParaRPr lang="pt-PT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Nenhuma atividade de formação foi realizada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1090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 smtClean="0"/>
                        <a:t>Instituição de um grupo interministerial para harmonização de dados da população (definição do denominador)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mês</a:t>
                      </a:r>
                      <a:endParaRPr lang="pt-PT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Não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foi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realizado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devido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Pandemia Covid 19</a:t>
                      </a:r>
                      <a:endParaRPr lang="pt-PT" sz="1800" b="1" kern="1200" noProof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80875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Recomendação de transferência de  fundos para as contas  bancarias do programa</a:t>
                      </a:r>
                    </a:p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8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imediato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kern="1200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</a:t>
                      </a:r>
                      <a:r>
                        <a:rPr lang="pt-PT" sz="1600" b="1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o</a:t>
                      </a:r>
                      <a:r>
                        <a:rPr lang="pt-PT" sz="1600" b="1" kern="1200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ficio a DGASS,</a:t>
                      </a:r>
                      <a:r>
                        <a:rPr lang="pt-PT" sz="1600" b="1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mudança de fax-mil.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espera de novas orientações do MINSAP</a:t>
                      </a:r>
                    </a:p>
                  </a:txBody>
                  <a:tcPr marL="13335" marR="13335" marT="13335" marB="13335">
                    <a:solidFill>
                      <a:srgbClr val="FF0000"/>
                    </a:solidFill>
                  </a:tcPr>
                </a:tc>
              </a:tr>
              <a:tr h="1332942">
                <a:tc>
                  <a:txBody>
                    <a:bodyPr/>
                    <a:lstStyle/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noProof="0" dirty="0" smtClean="0"/>
                    </a:p>
                    <a:p>
                      <a:pPr marL="0" marR="0" lvl="0" indent="0" algn="l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 smtClean="0"/>
                        <a:t>Documentação do processo de busca de estrategia  de vacinação meio urbano</a:t>
                      </a:r>
                    </a:p>
                    <a:p>
                      <a:endParaRPr lang="pt-PT" sz="1400" dirty="0" smtClean="0"/>
                    </a:p>
                    <a:p>
                      <a:endParaRPr lang="pt-P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imediato</a:t>
                      </a:r>
                      <a:endParaRPr lang="pt-PT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Processo do recrutamento do ATI</a:t>
                      </a:r>
                      <a:r>
                        <a:rPr lang="pt-PT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t-PT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118955"/>
            <a:ext cx="8816451" cy="576504"/>
          </a:xfrm>
        </p:spPr>
        <p:txBody>
          <a:bodyPr/>
          <a:lstStyle/>
          <a:p>
            <a:pPr algn="ctr"/>
            <a:r>
              <a:rPr lang="pt-PT" i="1" dirty="0" smtClean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74413"/>
              </p:ext>
            </p:extLst>
          </p:nvPr>
        </p:nvGraphicFramePr>
        <p:xfrm>
          <a:off x="257175" y="1119223"/>
          <a:ext cx="8680765" cy="55959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10383"/>
                <a:gridCol w="1925575"/>
                <a:gridCol w="3144807"/>
              </a:tblGrid>
              <a:tr h="810542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9033">
                <a:tc>
                  <a:txBody>
                    <a:bodyPr/>
                    <a:lstStyle/>
                    <a:p>
                      <a:pPr algn="just"/>
                      <a:r>
                        <a:rPr lang="pt-PT" sz="1400" noProof="0" dirty="0" smtClean="0"/>
                        <a:t>Recrutamento</a:t>
                      </a:r>
                      <a:r>
                        <a:rPr lang="pt-PT" sz="1400" baseline="0" noProof="0" dirty="0" smtClean="0"/>
                        <a:t> de pessoal para o programa  </a:t>
                      </a:r>
                      <a:endParaRPr lang="pt-PT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TDR elaborado, pessoal identificado,  pedido entregue ao MINSAP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68935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 smtClean="0"/>
                        <a:t>Elaboração de politica nacional de vacinação</a:t>
                      </a:r>
                      <a:endParaRPr lang="pt-PT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TDR  elaborado e carta de solicitação enviado ao parceiro</a:t>
                      </a:r>
                      <a:endParaRPr lang="pt-PT" sz="16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124565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noProof="0" dirty="0" smtClean="0"/>
                        <a:t>Fornecimento de informações sobre</a:t>
                      </a:r>
                      <a:r>
                        <a:rPr lang="pt-PT" sz="1400" baseline="0" noProof="0" dirty="0" smtClean="0"/>
                        <a:t> evolução e</a:t>
                      </a:r>
                      <a:r>
                        <a:rPr lang="pt-PT" sz="1400" noProof="0" dirty="0" smtClean="0"/>
                        <a:t> medidas preventivas da epidemia do coronavírus incluindo</a:t>
                      </a:r>
                      <a:r>
                        <a:rPr lang="pt-PT" sz="1400" baseline="0" noProof="0" dirty="0" smtClean="0"/>
                        <a:t> a elaboração de um plano de contingência para fazer face a um eventual flagelo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Plano de contingência  elaborado</a:t>
                      </a: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pelo COES</a:t>
                      </a:r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272534">
                <a:tc rowSpan="2"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 smtClean="0"/>
                        <a:t>Pedido de esclarecimento sobre cofinanciamento para compra vacinas tradicionais</a:t>
                      </a:r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 smtClean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 smtClean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aseline="0" noProof="0" dirty="0" smtClean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aseline="0" noProof="0" dirty="0" smtClean="0"/>
                        <a:t>assistência técnica para reparação e instalação de incineradores</a:t>
                      </a:r>
                    </a:p>
                    <a:p>
                      <a:pPr algn="just"/>
                      <a:endParaRPr lang="pt-PT" sz="1400" noProof="0" dirty="0" smtClean="0"/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Cofinanciamento processo em curso: Uma carta enviada ao M.F. pedindo o financiamento. falta o titulo para o desembolso de fundo</a:t>
                      </a:r>
                      <a:endParaRPr lang="pt-P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829318">
                <a:tc vMerge="1">
                  <a:txBody>
                    <a:bodyPr/>
                    <a:lstStyle/>
                    <a:p>
                      <a:pPr algn="just"/>
                      <a:endParaRPr lang="pt-PT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Incineradora - chegada do consultor prevista para final do mês</a:t>
                      </a:r>
                      <a:endParaRPr lang="pt-P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9" y="118955"/>
            <a:ext cx="8816451" cy="576504"/>
          </a:xfrm>
        </p:spPr>
        <p:txBody>
          <a:bodyPr/>
          <a:lstStyle/>
          <a:p>
            <a:pPr algn="ctr"/>
            <a:r>
              <a:rPr lang="pt-PT" i="1" dirty="0" smtClean="0"/>
              <a:t>RECOMENDAÇÕES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07737"/>
              </p:ext>
            </p:extLst>
          </p:nvPr>
        </p:nvGraphicFramePr>
        <p:xfrm>
          <a:off x="121489" y="900981"/>
          <a:ext cx="8919480" cy="4676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9667"/>
                <a:gridCol w="1978527"/>
                <a:gridCol w="3231286"/>
              </a:tblGrid>
              <a:tr h="800663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ABORDADAS</a:t>
                      </a:r>
                      <a:endParaRPr lang="pt-PT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</a:t>
                      </a:r>
                    </a:p>
                    <a:p>
                      <a:pPr algn="ctr"/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PONTOS DE AÇÃO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94006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não implementação da politica de frascos abertos como uma das causas de baixas coberturas vacinais e elevadas taxas de abandono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Inexistência do documento da politica de frasco aberto</a:t>
                      </a:r>
                      <a:r>
                        <a:rPr lang="pt-PT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8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tradução de documentos estratégicos do francês para o português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documentos estratégicos elaborados no ano 2020 tem sido traduzidos</a:t>
                      </a:r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71980">
                <a:tc>
                  <a:txBody>
                    <a:bodyPr/>
                    <a:lstStyle/>
                    <a:p>
                      <a:pPr marL="0" algn="just" defTabSz="932333" rtl="0" eaLnBrk="1" latinLnBrk="0" hangingPunct="1"/>
                      <a:endParaRPr lang="pt-PT" sz="1800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/>
                      <a:r>
                        <a:rPr lang="pt-PT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Produção de atas de reunião do CCIA no prazo de uma semana</a:t>
                      </a:r>
                      <a:endParaRPr lang="pt-PT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just" defTabSz="932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Semana</a:t>
                      </a:r>
                      <a:endParaRPr lang="pt-PT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/>
                      <a:endParaRPr lang="pt-PT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32333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 produzida </a:t>
                      </a:r>
                      <a:r>
                        <a:rPr lang="pt-PT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enviada aos membros</a:t>
                      </a:r>
                      <a:endParaRPr lang="pt-PT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0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90" y="234864"/>
            <a:ext cx="7469747" cy="1156054"/>
          </a:xfrm>
        </p:spPr>
        <p:txBody>
          <a:bodyPr anchor="ctr"/>
          <a:lstStyle/>
          <a:p>
            <a:pPr algn="ctr"/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Documentos validados com 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emendas</a:t>
            </a:r>
            <a:endParaRPr lang="pt-PT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9418" y="1547193"/>
            <a:ext cx="7778253" cy="46269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spcBef>
                <a:spcPts val="900"/>
              </a:spcBef>
              <a:spcAft>
                <a:spcPts val="800"/>
              </a:spcAft>
            </a:pPr>
            <a:endParaRPr lang="pt-PT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 da reunião anterior de CCIA</a:t>
            </a: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Pontos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ação da reunião anterior; </a:t>
            </a:r>
          </a:p>
          <a:p>
            <a:pPr marL="285750" lvl="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elatório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avaliação conjunta MINSAP/GAVI/OMS/UNICEF 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outros parceiros de 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implementação;</a:t>
            </a: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lano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preparação e resposta à epidemia de sarampo;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lano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eliminação de epidemia de febre 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amarela 2019;</a:t>
            </a: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PT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lano 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operacional anual do SIVE </a:t>
            </a:r>
            <a:r>
              <a:rPr lang="pt-PT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732" y="1532587"/>
            <a:ext cx="7662929" cy="3747752"/>
          </a:xfrm>
        </p:spPr>
        <p:txBody>
          <a:bodyPr anchor="ctr"/>
          <a:lstStyle/>
          <a:p>
            <a:pPr algn="ctr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OBRIGADO PELA ATENÇÃO</a:t>
            </a: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9199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Theme3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91440" bIns="45720" numCol="1" rtlCol="0" anchor="t" anchorCtr="0" compatLnSpc="1">
        <a:prstTxWarp prst="textNoShape">
          <a:avLst/>
        </a:prstTxWarp>
        <a:spAutoFit/>
      </a:bodyPr>
      <a:lstStyle>
        <a:defPPr marL="182880" marR="0" indent="-182880" algn="l" defTabSz="895255" rtl="0" eaLnBrk="1" fontAlgn="base" latinLnBrk="0" hangingPunct="1">
          <a:lnSpc>
            <a:spcPct val="100000"/>
          </a:lnSpc>
          <a:spcBef>
            <a:spcPts val="200"/>
          </a:spcBef>
          <a:spcAft>
            <a:spcPts val="200"/>
          </a:spcAft>
          <a:buClr>
            <a:srgbClr val="204024"/>
          </a:buClr>
          <a:buSzPct val="101000"/>
          <a:buFont typeface="Wingdings" pitchFamily="2" charset="2"/>
          <a:buChar char="§"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olina 1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4FEB8"/>
        </a:solidFill>
        <a:ln>
          <a:solidFill>
            <a:schemeClr val="bg1">
              <a:lumMod val="85000"/>
            </a:schemeClr>
          </a:solidFill>
          <a:prstDash val="dashDot"/>
        </a:ln>
      </a:spPr>
      <a:bodyPr wrap="square" lIns="72000" tIns="72000" rIns="72000" bIns="72000" rtlCol="0">
        <a:noAutofit/>
      </a:bodyPr>
      <a:lstStyle>
        <a:defPPr>
          <a:defRPr sz="1200" b="1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491E5FA-3594-4160-B465-8C4E298E5991}" vid="{A61715D2-EC3C-4E52-8A04-97C6D5910F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11173</TotalTime>
  <Words>512</Words>
  <Application>Microsoft Office PowerPoint</Application>
  <PresentationFormat>Apresentação no Ecrã (4:3)</PresentationFormat>
  <Paragraphs>107</Paragraphs>
  <Slides>8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Default Theme</vt:lpstr>
      <vt:lpstr>8_Theme3</vt:lpstr>
      <vt:lpstr>10_Solina 1</vt:lpstr>
      <vt:lpstr>think-cell Slide</vt:lpstr>
      <vt:lpstr>Picture</vt:lpstr>
      <vt:lpstr>Apresentação do PowerPoint</vt:lpstr>
      <vt:lpstr> Ata da reunião CCIA     </vt:lpstr>
      <vt:lpstr> Ordem do dia</vt:lpstr>
      <vt:lpstr>RECOMENDAÇÕES</vt:lpstr>
      <vt:lpstr>RECOMENDAÇÕES</vt:lpstr>
      <vt:lpstr>RECOMENDAÇÕES</vt:lpstr>
      <vt:lpstr>Documentos validados com emendas</vt:lpstr>
      <vt:lpstr>  OBRIGADO PELA ATENÇÃO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Agada</dc:creator>
  <cp:lastModifiedBy>Ivone</cp:lastModifiedBy>
  <cp:revision>350</cp:revision>
  <dcterms:created xsi:type="dcterms:W3CDTF">2020-08-26T13:28:36Z</dcterms:created>
  <dcterms:modified xsi:type="dcterms:W3CDTF">2020-11-17T19:00:49Z</dcterms:modified>
</cp:coreProperties>
</file>